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83" r:id="rId5"/>
    <p:sldId id="270" r:id="rId6"/>
    <p:sldId id="442" r:id="rId7"/>
    <p:sldId id="436" r:id="rId8"/>
    <p:sldId id="433" r:id="rId9"/>
    <p:sldId id="434" r:id="rId10"/>
    <p:sldId id="432" r:id="rId11"/>
    <p:sldId id="435" r:id="rId12"/>
    <p:sldId id="444" r:id="rId13"/>
    <p:sldId id="257" r:id="rId14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 varScale="1">
        <p:scale>
          <a:sx n="60" d="100"/>
          <a:sy n="60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1B9ED4-10F9-46ED-9700-5BB17F79A0E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926A8A-E686-4651-A8FE-DB8A0255590F}">
      <dgm:prSet phldrT="[Text]"/>
      <dgm:spPr/>
      <dgm:t>
        <a:bodyPr/>
        <a:lstStyle/>
        <a:p>
          <a:r>
            <a:rPr lang="en-US" dirty="0"/>
            <a:t>Submission Deadlines</a:t>
          </a:r>
        </a:p>
      </dgm:t>
    </dgm:pt>
    <dgm:pt modelId="{5F8BA22B-7C9D-4907-A48C-C0A41DC59947}" type="parTrans" cxnId="{3C9FFDA2-B39E-4F7F-A910-AC097C96890D}">
      <dgm:prSet/>
      <dgm:spPr/>
      <dgm:t>
        <a:bodyPr/>
        <a:lstStyle/>
        <a:p>
          <a:endParaRPr lang="en-US"/>
        </a:p>
      </dgm:t>
    </dgm:pt>
    <dgm:pt modelId="{4F3236D0-5EF8-4C1F-8636-B6955301BDF2}" type="sibTrans" cxnId="{3C9FFDA2-B39E-4F7F-A910-AC097C96890D}">
      <dgm:prSet/>
      <dgm:spPr/>
      <dgm:t>
        <a:bodyPr/>
        <a:lstStyle/>
        <a:p>
          <a:endParaRPr lang="en-US"/>
        </a:p>
      </dgm:t>
    </dgm:pt>
    <dgm:pt modelId="{56B78C2C-644F-46BB-8282-BF85D2F1B4D2}">
      <dgm:prSet phldrT="[Text]"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1: Jan. 31</a:t>
          </a:r>
        </a:p>
      </dgm:t>
    </dgm:pt>
    <dgm:pt modelId="{CDAFC2D3-8E7B-4247-BCC4-CC1DFDA251CC}" type="parTrans" cxnId="{AE02B719-BE30-44C8-8A8E-C051E8C3367C}">
      <dgm:prSet/>
      <dgm:spPr/>
      <dgm:t>
        <a:bodyPr/>
        <a:lstStyle/>
        <a:p>
          <a:endParaRPr lang="en-US"/>
        </a:p>
      </dgm:t>
    </dgm:pt>
    <dgm:pt modelId="{BDF73E12-27A2-40F3-A897-53912E9A4D15}" type="sibTrans" cxnId="{AE02B719-BE30-44C8-8A8E-C051E8C3367C}">
      <dgm:prSet/>
      <dgm:spPr/>
      <dgm:t>
        <a:bodyPr/>
        <a:lstStyle/>
        <a:p>
          <a:endParaRPr lang="en-US"/>
        </a:p>
      </dgm:t>
    </dgm:pt>
    <dgm:pt modelId="{DA6A82A3-410A-4F09-BE6A-3B83B10109BC}">
      <dgm:prSet phldrT="[Text]"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2: Apr. 30</a:t>
          </a:r>
        </a:p>
      </dgm:t>
    </dgm:pt>
    <dgm:pt modelId="{39F9DFAC-6D2E-4253-832F-6254360CB844}" type="parTrans" cxnId="{008BBEB3-DC40-407B-8ABA-3B98EDD115EA}">
      <dgm:prSet/>
      <dgm:spPr/>
      <dgm:t>
        <a:bodyPr/>
        <a:lstStyle/>
        <a:p>
          <a:endParaRPr lang="en-US"/>
        </a:p>
      </dgm:t>
    </dgm:pt>
    <dgm:pt modelId="{0DF7E60B-2EE9-4287-A8C5-399361146ED5}" type="sibTrans" cxnId="{008BBEB3-DC40-407B-8ABA-3B98EDD115EA}">
      <dgm:prSet/>
      <dgm:spPr/>
      <dgm:t>
        <a:bodyPr/>
        <a:lstStyle/>
        <a:p>
          <a:endParaRPr lang="en-US"/>
        </a:p>
      </dgm:t>
    </dgm:pt>
    <dgm:pt modelId="{59DAD5FA-A3AA-429A-94EC-2417E2DEADCF}">
      <dgm:prSet phldrT="[Text]"/>
      <dgm:spPr/>
      <dgm:t>
        <a:bodyPr/>
        <a:lstStyle/>
        <a:p>
          <a:r>
            <a:rPr lang="en-US" dirty="0"/>
            <a:t>Applications Reviewed By</a:t>
          </a:r>
        </a:p>
      </dgm:t>
    </dgm:pt>
    <dgm:pt modelId="{329218BF-27CA-47CD-A5FF-DCD3858661F1}" type="parTrans" cxnId="{933D80D6-40E7-46EE-A436-DF4B77FB94F1}">
      <dgm:prSet/>
      <dgm:spPr/>
      <dgm:t>
        <a:bodyPr/>
        <a:lstStyle/>
        <a:p>
          <a:endParaRPr lang="en-US"/>
        </a:p>
      </dgm:t>
    </dgm:pt>
    <dgm:pt modelId="{D64348BE-75A3-4F47-AC81-3539DE343E1A}" type="sibTrans" cxnId="{933D80D6-40E7-46EE-A436-DF4B77FB94F1}">
      <dgm:prSet/>
      <dgm:spPr/>
      <dgm:t>
        <a:bodyPr/>
        <a:lstStyle/>
        <a:p>
          <a:endParaRPr lang="en-US"/>
        </a:p>
      </dgm:t>
    </dgm:pt>
    <dgm:pt modelId="{656AF3E2-583C-40C9-9F3F-D861CC303436}">
      <dgm:prSet phldrT="[Text]"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1: Feb. 28</a:t>
          </a:r>
        </a:p>
      </dgm:t>
    </dgm:pt>
    <dgm:pt modelId="{A1C4D811-60A0-4465-8763-F4AEB92B1B89}" type="parTrans" cxnId="{D82A8431-0DF7-403F-99FE-CEFC482AA10F}">
      <dgm:prSet/>
      <dgm:spPr/>
      <dgm:t>
        <a:bodyPr/>
        <a:lstStyle/>
        <a:p>
          <a:endParaRPr lang="en-US"/>
        </a:p>
      </dgm:t>
    </dgm:pt>
    <dgm:pt modelId="{C03B9F76-3E3A-40CB-8B9F-2737BFFE0C45}" type="sibTrans" cxnId="{D82A8431-0DF7-403F-99FE-CEFC482AA10F}">
      <dgm:prSet/>
      <dgm:spPr/>
      <dgm:t>
        <a:bodyPr/>
        <a:lstStyle/>
        <a:p>
          <a:endParaRPr lang="en-US"/>
        </a:p>
      </dgm:t>
    </dgm:pt>
    <dgm:pt modelId="{47E75D0E-F55D-4882-BD8A-6AE8788BB36B}">
      <dgm:prSet phldrT="[Text]"/>
      <dgm:spPr/>
      <dgm:t>
        <a:bodyPr/>
        <a:lstStyle/>
        <a:p>
          <a:r>
            <a:rPr lang="en-US" dirty="0"/>
            <a:t>Notification to Members By</a:t>
          </a:r>
        </a:p>
      </dgm:t>
    </dgm:pt>
    <dgm:pt modelId="{39C430EB-6DA3-4089-AFE4-F6E4F9E3F277}" type="parTrans" cxnId="{1D552273-5A7C-42B5-BA81-C5BB9C99E40C}">
      <dgm:prSet/>
      <dgm:spPr/>
      <dgm:t>
        <a:bodyPr/>
        <a:lstStyle/>
        <a:p>
          <a:endParaRPr lang="en-US"/>
        </a:p>
      </dgm:t>
    </dgm:pt>
    <dgm:pt modelId="{75F907AF-7600-45E2-9590-FCBA3E682059}" type="sibTrans" cxnId="{1D552273-5A7C-42B5-BA81-C5BB9C99E40C}">
      <dgm:prSet/>
      <dgm:spPr/>
      <dgm:t>
        <a:bodyPr/>
        <a:lstStyle/>
        <a:p>
          <a:endParaRPr lang="en-US"/>
        </a:p>
      </dgm:t>
    </dgm:pt>
    <dgm:pt modelId="{D64E2425-635A-420B-A351-A45E1E51B64E}">
      <dgm:prSet phldrT="[Text]"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1: Mar. 15</a:t>
          </a:r>
        </a:p>
      </dgm:t>
    </dgm:pt>
    <dgm:pt modelId="{0513D842-CF17-4E26-A76D-2850948DBFB9}" type="parTrans" cxnId="{01C732D8-F878-4EC4-A085-BC2DF956DB83}">
      <dgm:prSet/>
      <dgm:spPr/>
      <dgm:t>
        <a:bodyPr/>
        <a:lstStyle/>
        <a:p>
          <a:endParaRPr lang="en-US"/>
        </a:p>
      </dgm:t>
    </dgm:pt>
    <dgm:pt modelId="{14FC274B-B5AD-41F2-A61E-4CB5A01BB1B3}" type="sibTrans" cxnId="{01C732D8-F878-4EC4-A085-BC2DF956DB83}">
      <dgm:prSet/>
      <dgm:spPr/>
      <dgm:t>
        <a:bodyPr/>
        <a:lstStyle/>
        <a:p>
          <a:endParaRPr lang="en-US"/>
        </a:p>
      </dgm:t>
    </dgm:pt>
    <dgm:pt modelId="{C79A1B23-A671-484C-BF66-3E8CE73A037F}">
      <dgm:prSet phldrT="[Text]"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3: July 31</a:t>
          </a:r>
        </a:p>
      </dgm:t>
    </dgm:pt>
    <dgm:pt modelId="{131F455F-9E9C-4E74-85F2-AF901E67FBAF}" type="parTrans" cxnId="{4661AE29-89F2-4C6A-BA05-54993C3F2436}">
      <dgm:prSet/>
      <dgm:spPr/>
      <dgm:t>
        <a:bodyPr/>
        <a:lstStyle/>
        <a:p>
          <a:endParaRPr lang="en-US"/>
        </a:p>
      </dgm:t>
    </dgm:pt>
    <dgm:pt modelId="{862D7E38-32D5-4475-95E3-6A50A8EBA6B9}" type="sibTrans" cxnId="{4661AE29-89F2-4C6A-BA05-54993C3F2436}">
      <dgm:prSet/>
      <dgm:spPr/>
      <dgm:t>
        <a:bodyPr/>
        <a:lstStyle/>
        <a:p>
          <a:endParaRPr lang="en-US"/>
        </a:p>
      </dgm:t>
    </dgm:pt>
    <dgm:pt modelId="{848AFFCA-3268-4A83-B71E-A98A4FFA4E80}">
      <dgm:prSet phldrT="[Text]"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4: Oct. 31</a:t>
          </a:r>
        </a:p>
      </dgm:t>
    </dgm:pt>
    <dgm:pt modelId="{D66E1CE6-2344-479B-9331-AD207713678F}" type="parTrans" cxnId="{10EF2BFE-8A8A-40B3-840D-2A302EBE395B}">
      <dgm:prSet/>
      <dgm:spPr/>
      <dgm:t>
        <a:bodyPr/>
        <a:lstStyle/>
        <a:p>
          <a:endParaRPr lang="en-US"/>
        </a:p>
      </dgm:t>
    </dgm:pt>
    <dgm:pt modelId="{02563F18-47FA-4170-B62B-65A930F5D015}" type="sibTrans" cxnId="{10EF2BFE-8A8A-40B3-840D-2A302EBE395B}">
      <dgm:prSet/>
      <dgm:spPr/>
      <dgm:t>
        <a:bodyPr/>
        <a:lstStyle/>
        <a:p>
          <a:endParaRPr lang="en-US"/>
        </a:p>
      </dgm:t>
    </dgm:pt>
    <dgm:pt modelId="{1B0AC8B4-05C8-433C-A839-AFA31CC42EF1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2: May 31</a:t>
          </a:r>
        </a:p>
      </dgm:t>
    </dgm:pt>
    <dgm:pt modelId="{F37FFF4A-FD9D-4BC2-9AC8-A1325D6D28D2}" type="parTrans" cxnId="{3CEE8CAB-471E-41FD-AE79-0675AFB985B9}">
      <dgm:prSet/>
      <dgm:spPr/>
      <dgm:t>
        <a:bodyPr/>
        <a:lstStyle/>
        <a:p>
          <a:endParaRPr lang="en-US"/>
        </a:p>
      </dgm:t>
    </dgm:pt>
    <dgm:pt modelId="{3DFDCF36-C5D4-414B-840F-417A4723D2A7}" type="sibTrans" cxnId="{3CEE8CAB-471E-41FD-AE79-0675AFB985B9}">
      <dgm:prSet/>
      <dgm:spPr/>
      <dgm:t>
        <a:bodyPr/>
        <a:lstStyle/>
        <a:p>
          <a:endParaRPr lang="en-US"/>
        </a:p>
      </dgm:t>
    </dgm:pt>
    <dgm:pt modelId="{8F20422B-FE97-4524-BC34-0AA068C304CA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3: Aug. 31</a:t>
          </a:r>
        </a:p>
      </dgm:t>
    </dgm:pt>
    <dgm:pt modelId="{826D5B81-CB0D-4C5E-9CC9-8C3F2FAABFFC}" type="parTrans" cxnId="{2E806FDA-8706-41FB-A2EB-EB049213978B}">
      <dgm:prSet/>
      <dgm:spPr/>
      <dgm:t>
        <a:bodyPr/>
        <a:lstStyle/>
        <a:p>
          <a:endParaRPr lang="en-US"/>
        </a:p>
      </dgm:t>
    </dgm:pt>
    <dgm:pt modelId="{55C055D4-4362-4984-A652-4AD570C4AC52}" type="sibTrans" cxnId="{2E806FDA-8706-41FB-A2EB-EB049213978B}">
      <dgm:prSet/>
      <dgm:spPr/>
      <dgm:t>
        <a:bodyPr/>
        <a:lstStyle/>
        <a:p>
          <a:endParaRPr lang="en-US"/>
        </a:p>
      </dgm:t>
    </dgm:pt>
    <dgm:pt modelId="{65CF36CC-DAB2-4C85-9D49-5E34C23B1D1C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4: Nov. 30</a:t>
          </a:r>
        </a:p>
      </dgm:t>
    </dgm:pt>
    <dgm:pt modelId="{61688FDF-75F2-4F78-B56C-25255F54DAE7}" type="parTrans" cxnId="{F311FA84-4F77-4ABA-8E44-BAEC9248DD63}">
      <dgm:prSet/>
      <dgm:spPr/>
      <dgm:t>
        <a:bodyPr/>
        <a:lstStyle/>
        <a:p>
          <a:endParaRPr lang="en-US"/>
        </a:p>
      </dgm:t>
    </dgm:pt>
    <dgm:pt modelId="{DC30A366-D3A2-4581-BD53-2C2DE90887E9}" type="sibTrans" cxnId="{F311FA84-4F77-4ABA-8E44-BAEC9248DD63}">
      <dgm:prSet/>
      <dgm:spPr/>
      <dgm:t>
        <a:bodyPr/>
        <a:lstStyle/>
        <a:p>
          <a:endParaRPr lang="en-US"/>
        </a:p>
      </dgm:t>
    </dgm:pt>
    <dgm:pt modelId="{1C1248E8-EC95-4528-99B3-CF9605993373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2: June 15</a:t>
          </a:r>
        </a:p>
      </dgm:t>
    </dgm:pt>
    <dgm:pt modelId="{A3BBBC2E-E5FD-46FE-AC35-6C38891646E0}" type="parTrans" cxnId="{DD01F1B7-4D93-4930-9D26-0B07E34B7F06}">
      <dgm:prSet/>
      <dgm:spPr/>
      <dgm:t>
        <a:bodyPr/>
        <a:lstStyle/>
        <a:p>
          <a:endParaRPr lang="en-US"/>
        </a:p>
      </dgm:t>
    </dgm:pt>
    <dgm:pt modelId="{1CC4A68B-3FDA-4FA0-979F-A24AB0C37462}" type="sibTrans" cxnId="{DD01F1B7-4D93-4930-9D26-0B07E34B7F06}">
      <dgm:prSet/>
      <dgm:spPr/>
      <dgm:t>
        <a:bodyPr/>
        <a:lstStyle/>
        <a:p>
          <a:endParaRPr lang="en-US"/>
        </a:p>
      </dgm:t>
    </dgm:pt>
    <dgm:pt modelId="{040BF9C4-2095-4B59-B218-E32E19D972AF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3: Sept. 15</a:t>
          </a:r>
        </a:p>
      </dgm:t>
    </dgm:pt>
    <dgm:pt modelId="{50518EAA-47D9-45F9-B485-92530E88CCD5}" type="parTrans" cxnId="{3692FA74-0E7A-4DED-AB67-D331D4DF0283}">
      <dgm:prSet/>
      <dgm:spPr/>
      <dgm:t>
        <a:bodyPr/>
        <a:lstStyle/>
        <a:p>
          <a:endParaRPr lang="en-US"/>
        </a:p>
      </dgm:t>
    </dgm:pt>
    <dgm:pt modelId="{FFD7A9AC-1148-4597-9F97-8804001FB7D4}" type="sibTrans" cxnId="{3692FA74-0E7A-4DED-AB67-D331D4DF0283}">
      <dgm:prSet/>
      <dgm:spPr/>
      <dgm:t>
        <a:bodyPr/>
        <a:lstStyle/>
        <a:p>
          <a:endParaRPr lang="en-US"/>
        </a:p>
      </dgm:t>
    </dgm:pt>
    <dgm:pt modelId="{CA1CE8D2-CDEC-4F24-9251-4EE8473EDE7D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en-US" sz="2000" dirty="0"/>
            <a:t>Qtr. 4: Dec. 15</a:t>
          </a:r>
        </a:p>
      </dgm:t>
    </dgm:pt>
    <dgm:pt modelId="{C11048FC-273F-483F-9DFC-E3820A44B7E6}" type="parTrans" cxnId="{A97280DD-61C3-4C28-AB95-B9F3483B4171}">
      <dgm:prSet/>
      <dgm:spPr/>
      <dgm:t>
        <a:bodyPr/>
        <a:lstStyle/>
        <a:p>
          <a:endParaRPr lang="en-US"/>
        </a:p>
      </dgm:t>
    </dgm:pt>
    <dgm:pt modelId="{16341217-7A66-4964-BD9F-3AEC34AAE742}" type="sibTrans" cxnId="{A97280DD-61C3-4C28-AB95-B9F3483B4171}">
      <dgm:prSet/>
      <dgm:spPr/>
      <dgm:t>
        <a:bodyPr/>
        <a:lstStyle/>
        <a:p>
          <a:endParaRPr lang="en-US"/>
        </a:p>
      </dgm:t>
    </dgm:pt>
    <dgm:pt modelId="{9C2FA4DE-9495-44D9-8841-B0A9BC82CC5C}" type="pres">
      <dgm:prSet presAssocID="{BE1B9ED4-10F9-46ED-9700-5BB17F79A0EE}" presName="Name0" presStyleCnt="0">
        <dgm:presLayoutVars>
          <dgm:dir/>
          <dgm:animLvl val="lvl"/>
          <dgm:resizeHandles val="exact"/>
        </dgm:presLayoutVars>
      </dgm:prSet>
      <dgm:spPr/>
    </dgm:pt>
    <dgm:pt modelId="{80A44BEA-B364-47E1-BE22-C85859F5C58E}" type="pres">
      <dgm:prSet presAssocID="{7D926A8A-E686-4651-A8FE-DB8A0255590F}" presName="composite" presStyleCnt="0"/>
      <dgm:spPr/>
    </dgm:pt>
    <dgm:pt modelId="{75C38978-9BCF-4351-82BB-EF53430CD575}" type="pres">
      <dgm:prSet presAssocID="{7D926A8A-E686-4651-A8FE-DB8A0255590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BBF071B-2276-4F96-AFCC-D4F232AFBD21}" type="pres">
      <dgm:prSet presAssocID="{7D926A8A-E686-4651-A8FE-DB8A0255590F}" presName="desTx" presStyleLbl="alignAccFollowNode1" presStyleIdx="0" presStyleCnt="3">
        <dgm:presLayoutVars>
          <dgm:bulletEnabled val="1"/>
        </dgm:presLayoutVars>
      </dgm:prSet>
      <dgm:spPr/>
    </dgm:pt>
    <dgm:pt modelId="{36595C91-3AA6-4CEC-A2F6-D991FB5A2288}" type="pres">
      <dgm:prSet presAssocID="{4F3236D0-5EF8-4C1F-8636-B6955301BDF2}" presName="space" presStyleCnt="0"/>
      <dgm:spPr/>
    </dgm:pt>
    <dgm:pt modelId="{A6D49F96-5934-42CF-A84D-C556A2E51420}" type="pres">
      <dgm:prSet presAssocID="{59DAD5FA-A3AA-429A-94EC-2417E2DEADCF}" presName="composite" presStyleCnt="0"/>
      <dgm:spPr/>
    </dgm:pt>
    <dgm:pt modelId="{4C5E65D1-3896-485E-BCC7-A0828ACF7490}" type="pres">
      <dgm:prSet presAssocID="{59DAD5FA-A3AA-429A-94EC-2417E2DEADC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34284ED-F865-432F-B8DA-F7BA1F29246A}" type="pres">
      <dgm:prSet presAssocID="{59DAD5FA-A3AA-429A-94EC-2417E2DEADCF}" presName="desTx" presStyleLbl="alignAccFollowNode1" presStyleIdx="1" presStyleCnt="3">
        <dgm:presLayoutVars>
          <dgm:bulletEnabled val="1"/>
        </dgm:presLayoutVars>
      </dgm:prSet>
      <dgm:spPr/>
    </dgm:pt>
    <dgm:pt modelId="{AEE0E36C-129D-4F99-9813-ADA1CC7C8539}" type="pres">
      <dgm:prSet presAssocID="{D64348BE-75A3-4F47-AC81-3539DE343E1A}" presName="space" presStyleCnt="0"/>
      <dgm:spPr/>
    </dgm:pt>
    <dgm:pt modelId="{0A211193-16FE-4DA6-919B-A060D2B067AD}" type="pres">
      <dgm:prSet presAssocID="{47E75D0E-F55D-4882-BD8A-6AE8788BB36B}" presName="composite" presStyleCnt="0"/>
      <dgm:spPr/>
    </dgm:pt>
    <dgm:pt modelId="{45863294-AB2E-4AFE-A300-DA166E8EF105}" type="pres">
      <dgm:prSet presAssocID="{47E75D0E-F55D-4882-BD8A-6AE8788BB36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A72CEB7-D96F-41BF-9E72-9605C0851927}" type="pres">
      <dgm:prSet presAssocID="{47E75D0E-F55D-4882-BD8A-6AE8788BB36B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023380F-5D30-46FC-BD21-EDD2648B406B}" type="presOf" srcId="{1C1248E8-EC95-4528-99B3-CF9605993373}" destId="{DA72CEB7-D96F-41BF-9E72-9605C0851927}" srcOrd="0" destOrd="1" presId="urn:microsoft.com/office/officeart/2005/8/layout/hList1"/>
    <dgm:cxn modelId="{82502A15-2B50-4D0C-98B6-A0864D4A82E1}" type="presOf" srcId="{1B0AC8B4-05C8-433C-A839-AFA31CC42EF1}" destId="{D34284ED-F865-432F-B8DA-F7BA1F29246A}" srcOrd="0" destOrd="1" presId="urn:microsoft.com/office/officeart/2005/8/layout/hList1"/>
    <dgm:cxn modelId="{AE02B719-BE30-44C8-8A8E-C051E8C3367C}" srcId="{7D926A8A-E686-4651-A8FE-DB8A0255590F}" destId="{56B78C2C-644F-46BB-8282-BF85D2F1B4D2}" srcOrd="0" destOrd="0" parTransId="{CDAFC2D3-8E7B-4247-BCC4-CC1DFDA251CC}" sibTransId="{BDF73E12-27A2-40F3-A897-53912E9A4D15}"/>
    <dgm:cxn modelId="{207BD920-A870-496E-8827-11D96925AD1D}" type="presOf" srcId="{65CF36CC-DAB2-4C85-9D49-5E34C23B1D1C}" destId="{D34284ED-F865-432F-B8DA-F7BA1F29246A}" srcOrd="0" destOrd="3" presId="urn:microsoft.com/office/officeart/2005/8/layout/hList1"/>
    <dgm:cxn modelId="{4661AE29-89F2-4C6A-BA05-54993C3F2436}" srcId="{7D926A8A-E686-4651-A8FE-DB8A0255590F}" destId="{C79A1B23-A671-484C-BF66-3E8CE73A037F}" srcOrd="2" destOrd="0" parTransId="{131F455F-9E9C-4E74-85F2-AF901E67FBAF}" sibTransId="{862D7E38-32D5-4475-95E3-6A50A8EBA6B9}"/>
    <dgm:cxn modelId="{746C5B2B-C34E-4449-B071-46A693AEB6EC}" type="presOf" srcId="{BE1B9ED4-10F9-46ED-9700-5BB17F79A0EE}" destId="{9C2FA4DE-9495-44D9-8841-B0A9BC82CC5C}" srcOrd="0" destOrd="0" presId="urn:microsoft.com/office/officeart/2005/8/layout/hList1"/>
    <dgm:cxn modelId="{D82A8431-0DF7-403F-99FE-CEFC482AA10F}" srcId="{59DAD5FA-A3AA-429A-94EC-2417E2DEADCF}" destId="{656AF3E2-583C-40C9-9F3F-D861CC303436}" srcOrd="0" destOrd="0" parTransId="{A1C4D811-60A0-4465-8763-F4AEB92B1B89}" sibTransId="{C03B9F76-3E3A-40CB-8B9F-2737BFFE0C45}"/>
    <dgm:cxn modelId="{A0790C34-89D4-498D-A0C3-178596ED4729}" type="presOf" srcId="{C79A1B23-A671-484C-BF66-3E8CE73A037F}" destId="{EBBF071B-2276-4F96-AFCC-D4F232AFBD21}" srcOrd="0" destOrd="2" presId="urn:microsoft.com/office/officeart/2005/8/layout/hList1"/>
    <dgm:cxn modelId="{33EE8E36-1DC1-408E-9EF5-DC987E8A9BDF}" type="presOf" srcId="{59DAD5FA-A3AA-429A-94EC-2417E2DEADCF}" destId="{4C5E65D1-3896-485E-BCC7-A0828ACF7490}" srcOrd="0" destOrd="0" presId="urn:microsoft.com/office/officeart/2005/8/layout/hList1"/>
    <dgm:cxn modelId="{68EE8E5E-FDD1-4B22-B594-B78065D0D278}" type="presOf" srcId="{56B78C2C-644F-46BB-8282-BF85D2F1B4D2}" destId="{EBBF071B-2276-4F96-AFCC-D4F232AFBD21}" srcOrd="0" destOrd="0" presId="urn:microsoft.com/office/officeart/2005/8/layout/hList1"/>
    <dgm:cxn modelId="{204EA864-9D38-402B-9376-9E6EE8ADD01D}" type="presOf" srcId="{CA1CE8D2-CDEC-4F24-9251-4EE8473EDE7D}" destId="{DA72CEB7-D96F-41BF-9E72-9605C0851927}" srcOrd="0" destOrd="3" presId="urn:microsoft.com/office/officeart/2005/8/layout/hList1"/>
    <dgm:cxn modelId="{DFB2F071-A857-4CF9-B679-9076CA5E4746}" type="presOf" srcId="{DA6A82A3-410A-4F09-BE6A-3B83B10109BC}" destId="{EBBF071B-2276-4F96-AFCC-D4F232AFBD21}" srcOrd="0" destOrd="1" presId="urn:microsoft.com/office/officeart/2005/8/layout/hList1"/>
    <dgm:cxn modelId="{1D552273-5A7C-42B5-BA81-C5BB9C99E40C}" srcId="{BE1B9ED4-10F9-46ED-9700-5BB17F79A0EE}" destId="{47E75D0E-F55D-4882-BD8A-6AE8788BB36B}" srcOrd="2" destOrd="0" parTransId="{39C430EB-6DA3-4089-AFE4-F6E4F9E3F277}" sibTransId="{75F907AF-7600-45E2-9590-FCBA3E682059}"/>
    <dgm:cxn modelId="{3692FA74-0E7A-4DED-AB67-D331D4DF0283}" srcId="{47E75D0E-F55D-4882-BD8A-6AE8788BB36B}" destId="{040BF9C4-2095-4B59-B218-E32E19D972AF}" srcOrd="2" destOrd="0" parTransId="{50518EAA-47D9-45F9-B485-92530E88CCD5}" sibTransId="{FFD7A9AC-1148-4597-9F97-8804001FB7D4}"/>
    <dgm:cxn modelId="{F311FA84-4F77-4ABA-8E44-BAEC9248DD63}" srcId="{59DAD5FA-A3AA-429A-94EC-2417E2DEADCF}" destId="{65CF36CC-DAB2-4C85-9D49-5E34C23B1D1C}" srcOrd="3" destOrd="0" parTransId="{61688FDF-75F2-4F78-B56C-25255F54DAE7}" sibTransId="{DC30A366-D3A2-4581-BD53-2C2DE90887E9}"/>
    <dgm:cxn modelId="{4B1EF087-5F93-42DA-B813-4DF8150A71ED}" type="presOf" srcId="{D64E2425-635A-420B-A351-A45E1E51B64E}" destId="{DA72CEB7-D96F-41BF-9E72-9605C0851927}" srcOrd="0" destOrd="0" presId="urn:microsoft.com/office/officeart/2005/8/layout/hList1"/>
    <dgm:cxn modelId="{7245A791-FD03-4706-A6C7-740DB15F7698}" type="presOf" srcId="{8F20422B-FE97-4524-BC34-0AA068C304CA}" destId="{D34284ED-F865-432F-B8DA-F7BA1F29246A}" srcOrd="0" destOrd="2" presId="urn:microsoft.com/office/officeart/2005/8/layout/hList1"/>
    <dgm:cxn modelId="{66EDD492-0BE6-4A6C-9E77-23FD66EB8778}" type="presOf" srcId="{656AF3E2-583C-40C9-9F3F-D861CC303436}" destId="{D34284ED-F865-432F-B8DA-F7BA1F29246A}" srcOrd="0" destOrd="0" presId="urn:microsoft.com/office/officeart/2005/8/layout/hList1"/>
    <dgm:cxn modelId="{3C9FFDA2-B39E-4F7F-A910-AC097C96890D}" srcId="{BE1B9ED4-10F9-46ED-9700-5BB17F79A0EE}" destId="{7D926A8A-E686-4651-A8FE-DB8A0255590F}" srcOrd="0" destOrd="0" parTransId="{5F8BA22B-7C9D-4907-A48C-C0A41DC59947}" sibTransId="{4F3236D0-5EF8-4C1F-8636-B6955301BDF2}"/>
    <dgm:cxn modelId="{5E9C1EA6-98FF-4DBA-B5DA-E675015C1A8A}" type="presOf" srcId="{7D926A8A-E686-4651-A8FE-DB8A0255590F}" destId="{75C38978-9BCF-4351-82BB-EF53430CD575}" srcOrd="0" destOrd="0" presId="urn:microsoft.com/office/officeart/2005/8/layout/hList1"/>
    <dgm:cxn modelId="{3CEE8CAB-471E-41FD-AE79-0675AFB985B9}" srcId="{59DAD5FA-A3AA-429A-94EC-2417E2DEADCF}" destId="{1B0AC8B4-05C8-433C-A839-AFA31CC42EF1}" srcOrd="1" destOrd="0" parTransId="{F37FFF4A-FD9D-4BC2-9AC8-A1325D6D28D2}" sibTransId="{3DFDCF36-C5D4-414B-840F-417A4723D2A7}"/>
    <dgm:cxn modelId="{008BBEB3-DC40-407B-8ABA-3B98EDD115EA}" srcId="{7D926A8A-E686-4651-A8FE-DB8A0255590F}" destId="{DA6A82A3-410A-4F09-BE6A-3B83B10109BC}" srcOrd="1" destOrd="0" parTransId="{39F9DFAC-6D2E-4253-832F-6254360CB844}" sibTransId="{0DF7E60B-2EE9-4287-A8C5-399361146ED5}"/>
    <dgm:cxn modelId="{DD01F1B7-4D93-4930-9D26-0B07E34B7F06}" srcId="{47E75D0E-F55D-4882-BD8A-6AE8788BB36B}" destId="{1C1248E8-EC95-4528-99B3-CF9605993373}" srcOrd="1" destOrd="0" parTransId="{A3BBBC2E-E5FD-46FE-AC35-6C38891646E0}" sibTransId="{1CC4A68B-3FDA-4FA0-979F-A24AB0C37462}"/>
    <dgm:cxn modelId="{247EAFCB-F1F9-4E1B-B5D9-E8E66D1DD15B}" type="presOf" srcId="{848AFFCA-3268-4A83-B71E-A98A4FFA4E80}" destId="{EBBF071B-2276-4F96-AFCC-D4F232AFBD21}" srcOrd="0" destOrd="3" presId="urn:microsoft.com/office/officeart/2005/8/layout/hList1"/>
    <dgm:cxn modelId="{D3216FD5-1AF3-4110-8A81-2CD9E18E943E}" type="presOf" srcId="{47E75D0E-F55D-4882-BD8A-6AE8788BB36B}" destId="{45863294-AB2E-4AFE-A300-DA166E8EF105}" srcOrd="0" destOrd="0" presId="urn:microsoft.com/office/officeart/2005/8/layout/hList1"/>
    <dgm:cxn modelId="{933D80D6-40E7-46EE-A436-DF4B77FB94F1}" srcId="{BE1B9ED4-10F9-46ED-9700-5BB17F79A0EE}" destId="{59DAD5FA-A3AA-429A-94EC-2417E2DEADCF}" srcOrd="1" destOrd="0" parTransId="{329218BF-27CA-47CD-A5FF-DCD3858661F1}" sibTransId="{D64348BE-75A3-4F47-AC81-3539DE343E1A}"/>
    <dgm:cxn modelId="{01C732D8-F878-4EC4-A085-BC2DF956DB83}" srcId="{47E75D0E-F55D-4882-BD8A-6AE8788BB36B}" destId="{D64E2425-635A-420B-A351-A45E1E51B64E}" srcOrd="0" destOrd="0" parTransId="{0513D842-CF17-4E26-A76D-2850948DBFB9}" sibTransId="{14FC274B-B5AD-41F2-A61E-4CB5A01BB1B3}"/>
    <dgm:cxn modelId="{2E806FDA-8706-41FB-A2EB-EB049213978B}" srcId="{59DAD5FA-A3AA-429A-94EC-2417E2DEADCF}" destId="{8F20422B-FE97-4524-BC34-0AA068C304CA}" srcOrd="2" destOrd="0" parTransId="{826D5B81-CB0D-4C5E-9CC9-8C3F2FAABFFC}" sibTransId="{55C055D4-4362-4984-A652-4AD570C4AC52}"/>
    <dgm:cxn modelId="{A97280DD-61C3-4C28-AB95-B9F3483B4171}" srcId="{47E75D0E-F55D-4882-BD8A-6AE8788BB36B}" destId="{CA1CE8D2-CDEC-4F24-9251-4EE8473EDE7D}" srcOrd="3" destOrd="0" parTransId="{C11048FC-273F-483F-9DFC-E3820A44B7E6}" sibTransId="{16341217-7A66-4964-BD9F-3AEC34AAE742}"/>
    <dgm:cxn modelId="{0A1231FB-359A-4B5D-AA10-3723602B6BE4}" type="presOf" srcId="{040BF9C4-2095-4B59-B218-E32E19D972AF}" destId="{DA72CEB7-D96F-41BF-9E72-9605C0851927}" srcOrd="0" destOrd="2" presId="urn:microsoft.com/office/officeart/2005/8/layout/hList1"/>
    <dgm:cxn modelId="{10EF2BFE-8A8A-40B3-840D-2A302EBE395B}" srcId="{7D926A8A-E686-4651-A8FE-DB8A0255590F}" destId="{848AFFCA-3268-4A83-B71E-A98A4FFA4E80}" srcOrd="3" destOrd="0" parTransId="{D66E1CE6-2344-479B-9331-AD207713678F}" sibTransId="{02563F18-47FA-4170-B62B-65A930F5D015}"/>
    <dgm:cxn modelId="{2BB0C7C5-E90B-4A56-8CCA-1B1A4B80F205}" type="presParOf" srcId="{9C2FA4DE-9495-44D9-8841-B0A9BC82CC5C}" destId="{80A44BEA-B364-47E1-BE22-C85859F5C58E}" srcOrd="0" destOrd="0" presId="urn:microsoft.com/office/officeart/2005/8/layout/hList1"/>
    <dgm:cxn modelId="{646E93A9-B5D1-45A8-86BA-351A3C29DC57}" type="presParOf" srcId="{80A44BEA-B364-47E1-BE22-C85859F5C58E}" destId="{75C38978-9BCF-4351-82BB-EF53430CD575}" srcOrd="0" destOrd="0" presId="urn:microsoft.com/office/officeart/2005/8/layout/hList1"/>
    <dgm:cxn modelId="{A5625779-2F83-4AB2-912D-19AB905A57BC}" type="presParOf" srcId="{80A44BEA-B364-47E1-BE22-C85859F5C58E}" destId="{EBBF071B-2276-4F96-AFCC-D4F232AFBD21}" srcOrd="1" destOrd="0" presId="urn:microsoft.com/office/officeart/2005/8/layout/hList1"/>
    <dgm:cxn modelId="{19B80C87-C8C1-4EF0-95C2-AB5F185B9BE5}" type="presParOf" srcId="{9C2FA4DE-9495-44D9-8841-B0A9BC82CC5C}" destId="{36595C91-3AA6-4CEC-A2F6-D991FB5A2288}" srcOrd="1" destOrd="0" presId="urn:microsoft.com/office/officeart/2005/8/layout/hList1"/>
    <dgm:cxn modelId="{E8B96968-36EF-45BC-A30C-2CD752B87A74}" type="presParOf" srcId="{9C2FA4DE-9495-44D9-8841-B0A9BC82CC5C}" destId="{A6D49F96-5934-42CF-A84D-C556A2E51420}" srcOrd="2" destOrd="0" presId="urn:microsoft.com/office/officeart/2005/8/layout/hList1"/>
    <dgm:cxn modelId="{3810E3CA-9DB4-48D2-AE3D-32C4373C1D63}" type="presParOf" srcId="{A6D49F96-5934-42CF-A84D-C556A2E51420}" destId="{4C5E65D1-3896-485E-BCC7-A0828ACF7490}" srcOrd="0" destOrd="0" presId="urn:microsoft.com/office/officeart/2005/8/layout/hList1"/>
    <dgm:cxn modelId="{B8C79FC2-3935-4E5B-AAA9-4E276D7F635B}" type="presParOf" srcId="{A6D49F96-5934-42CF-A84D-C556A2E51420}" destId="{D34284ED-F865-432F-B8DA-F7BA1F29246A}" srcOrd="1" destOrd="0" presId="urn:microsoft.com/office/officeart/2005/8/layout/hList1"/>
    <dgm:cxn modelId="{CD9D105F-6311-4313-A8A2-030B1BA447AA}" type="presParOf" srcId="{9C2FA4DE-9495-44D9-8841-B0A9BC82CC5C}" destId="{AEE0E36C-129D-4F99-9813-ADA1CC7C8539}" srcOrd="3" destOrd="0" presId="urn:microsoft.com/office/officeart/2005/8/layout/hList1"/>
    <dgm:cxn modelId="{1570E1B0-BA1E-4E2C-A41B-CEED63034290}" type="presParOf" srcId="{9C2FA4DE-9495-44D9-8841-B0A9BC82CC5C}" destId="{0A211193-16FE-4DA6-919B-A060D2B067AD}" srcOrd="4" destOrd="0" presId="urn:microsoft.com/office/officeart/2005/8/layout/hList1"/>
    <dgm:cxn modelId="{BDE9A193-C2D5-4F96-A53F-405A524C3DAC}" type="presParOf" srcId="{0A211193-16FE-4DA6-919B-A060D2B067AD}" destId="{45863294-AB2E-4AFE-A300-DA166E8EF105}" srcOrd="0" destOrd="0" presId="urn:microsoft.com/office/officeart/2005/8/layout/hList1"/>
    <dgm:cxn modelId="{F4F0BCD0-5F76-49B8-B975-DAF63941051E}" type="presParOf" srcId="{0A211193-16FE-4DA6-919B-A060D2B067AD}" destId="{DA72CEB7-D96F-41BF-9E72-9605C085192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C38978-9BCF-4351-82BB-EF53430CD575}">
      <dsp:nvSpPr>
        <dsp:cNvPr id="0" name=""/>
        <dsp:cNvSpPr/>
      </dsp:nvSpPr>
      <dsp:spPr>
        <a:xfrm>
          <a:off x="2540" y="1294252"/>
          <a:ext cx="2476500" cy="977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Submission Deadlines</a:t>
          </a:r>
        </a:p>
      </dsp:txBody>
      <dsp:txXfrm>
        <a:off x="2540" y="1294252"/>
        <a:ext cx="2476500" cy="977287"/>
      </dsp:txXfrm>
    </dsp:sp>
    <dsp:sp modelId="{EBBF071B-2276-4F96-AFCC-D4F232AFBD21}">
      <dsp:nvSpPr>
        <dsp:cNvPr id="0" name=""/>
        <dsp:cNvSpPr/>
      </dsp:nvSpPr>
      <dsp:spPr>
        <a:xfrm>
          <a:off x="2540" y="2271539"/>
          <a:ext cx="2476500" cy="18528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1: Jan. 31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2: Apr. 30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3: July 31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4: Oct. 31</a:t>
          </a:r>
        </a:p>
      </dsp:txBody>
      <dsp:txXfrm>
        <a:off x="2540" y="2271539"/>
        <a:ext cx="2476500" cy="1852875"/>
      </dsp:txXfrm>
    </dsp:sp>
    <dsp:sp modelId="{4C5E65D1-3896-485E-BCC7-A0828ACF7490}">
      <dsp:nvSpPr>
        <dsp:cNvPr id="0" name=""/>
        <dsp:cNvSpPr/>
      </dsp:nvSpPr>
      <dsp:spPr>
        <a:xfrm>
          <a:off x="2825750" y="1294252"/>
          <a:ext cx="2476500" cy="977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Applications Reviewed By</a:t>
          </a:r>
        </a:p>
      </dsp:txBody>
      <dsp:txXfrm>
        <a:off x="2825750" y="1294252"/>
        <a:ext cx="2476500" cy="977287"/>
      </dsp:txXfrm>
    </dsp:sp>
    <dsp:sp modelId="{D34284ED-F865-432F-B8DA-F7BA1F29246A}">
      <dsp:nvSpPr>
        <dsp:cNvPr id="0" name=""/>
        <dsp:cNvSpPr/>
      </dsp:nvSpPr>
      <dsp:spPr>
        <a:xfrm>
          <a:off x="2825750" y="2271539"/>
          <a:ext cx="2476500" cy="18528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1: Feb. 28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2: May 31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3: Aug. 31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4: Nov. 30</a:t>
          </a:r>
        </a:p>
      </dsp:txBody>
      <dsp:txXfrm>
        <a:off x="2825750" y="2271539"/>
        <a:ext cx="2476500" cy="1852875"/>
      </dsp:txXfrm>
    </dsp:sp>
    <dsp:sp modelId="{45863294-AB2E-4AFE-A300-DA166E8EF105}">
      <dsp:nvSpPr>
        <dsp:cNvPr id="0" name=""/>
        <dsp:cNvSpPr/>
      </dsp:nvSpPr>
      <dsp:spPr>
        <a:xfrm>
          <a:off x="5648960" y="1294252"/>
          <a:ext cx="2476500" cy="977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Notification to Members By</a:t>
          </a:r>
        </a:p>
      </dsp:txBody>
      <dsp:txXfrm>
        <a:off x="5648960" y="1294252"/>
        <a:ext cx="2476500" cy="977287"/>
      </dsp:txXfrm>
    </dsp:sp>
    <dsp:sp modelId="{DA72CEB7-D96F-41BF-9E72-9605C0851927}">
      <dsp:nvSpPr>
        <dsp:cNvPr id="0" name=""/>
        <dsp:cNvSpPr/>
      </dsp:nvSpPr>
      <dsp:spPr>
        <a:xfrm>
          <a:off x="5648960" y="2271539"/>
          <a:ext cx="2476500" cy="18528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1: Mar. 15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2: June 15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3: Sept. 15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en-US" sz="2000" kern="1200" dirty="0"/>
            <a:t>Qtr. 4: Dec. 15</a:t>
          </a:r>
        </a:p>
      </dsp:txBody>
      <dsp:txXfrm>
        <a:off x="5648960" y="2271539"/>
        <a:ext cx="2476500" cy="1852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365FC-102D-48D8-A35F-8C77910B5F5F}" type="datetimeFigureOut">
              <a:t>4/25/2023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B4E1F-02E1-447A-8456-36B65500647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508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A7CE"/>
                </a:solidFill>
              </a:rPr>
              <a:t>LEA VISION</a:t>
            </a:r>
          </a:p>
          <a:p>
            <a:pPr marL="0" indent="0" algn="l">
              <a:buNone/>
            </a:pPr>
            <a:r>
              <a:rPr lang="en-US" sz="1200" dirty="0"/>
              <a:t>To be known as the most collaborative global alliance</a:t>
            </a: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b="1" dirty="0">
                <a:solidFill>
                  <a:srgbClr val="00A7CE"/>
                </a:solidFill>
              </a:rPr>
              <a:t>COLLABORATION</a:t>
            </a:r>
          </a:p>
          <a:p>
            <a:pPr marL="0" indent="0" algn="l">
              <a:buNone/>
            </a:pPr>
            <a:r>
              <a:rPr lang="en-US" sz="1200" dirty="0"/>
              <a:t>Creating opportunities for members to work together to bring solutions to clients and experiences to our people</a:t>
            </a:r>
          </a:p>
          <a:p>
            <a:pPr marL="0" indent="0" algn="l">
              <a:buNone/>
            </a:pPr>
            <a:endParaRPr lang="en-US" sz="1200" dirty="0"/>
          </a:p>
          <a:p>
            <a:pPr marL="0" lvl="1" indent="0" algn="l">
              <a:buNone/>
            </a:pPr>
            <a:r>
              <a:rPr lang="en-US" b="1" dirty="0">
                <a:solidFill>
                  <a:srgbClr val="00A7CE"/>
                </a:solidFill>
              </a:rPr>
              <a:t>GLOBAL CONSULTING MARKETPLACE</a:t>
            </a:r>
          </a:p>
          <a:p>
            <a:pPr marL="0" indent="0" algn="l">
              <a:buNone/>
            </a:pPr>
            <a:r>
              <a:rPr lang="en-US" dirty="0"/>
              <a:t>Access to unique and specialized capabilities and expertise that can be leveraged by other firms</a:t>
            </a:r>
          </a:p>
          <a:p>
            <a:pPr marL="0" indent="0" algn="l">
              <a:buNone/>
            </a:pPr>
            <a:endParaRPr lang="en-US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algn="l">
              <a:buNone/>
            </a:pPr>
            <a:r>
              <a:rPr lang="en-US" b="1" dirty="0">
                <a:solidFill>
                  <a:srgbClr val="00A7CE"/>
                </a:solidFill>
              </a:rPr>
              <a:t>We created the GCM to provide members with another sales channel to develop opportunities and grow your business.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4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site is now live and we need your help to populate it by submitting an application to become an Approved Service Provider.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B4E1F-02E1-447A-8456-36B6550064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953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currently in the implementation phase, and are reviewing and approving service provider submissions.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B4E1F-02E1-447A-8456-36B65500647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31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looking for service providers who offer unique or specialized consulting services – that could be an industry focus, emerging service area or specific certification.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95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Applications will be reviewed and approved by the Steering Committee on a quarterly basis. We are currently in the first quarter review process.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B4E1F-02E1-447A-8456-36B65500647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0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ED0F55F-2901-502E-4F83-1FD61F8815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4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781D14B-FD63-9377-9E99-02AFA360C5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84200" y="523800"/>
            <a:ext cx="1290600" cy="9594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E5FEEF-69B2-2E06-66CD-29F66CDCB7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449000" y="1665000"/>
            <a:ext cx="1159200" cy="11592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18C77CA-8027-A06C-5345-3F91531BF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837000"/>
            <a:ext cx="8100000" cy="31500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81093B-4565-19E5-41E5-66F3CABB01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76000" y="1305000"/>
            <a:ext cx="8100000" cy="1620000"/>
          </a:xfrm>
        </p:spPr>
        <p:txBody>
          <a:bodyPr/>
          <a:lstStyle>
            <a:lvl1pPr>
              <a:lnSpc>
                <a:spcPct val="80000"/>
              </a:lnSpc>
              <a:spcAft>
                <a:spcPts val="1350"/>
              </a:spcAft>
              <a:defRPr sz="4300"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1450">
                <a:latin typeface="+mj-lt"/>
              </a:defRPr>
            </a:lvl2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953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1" y="2114550"/>
            <a:ext cx="11112000" cy="4059602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70000" indent="-270000">
              <a:spcAft>
                <a:spcPts val="500"/>
              </a:spcAft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FAF-6B80-4FB7-8028-ABD97307CD0D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384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924000"/>
            <a:ext cx="2766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473C-2B80-46E8-B63E-C5A6C869A492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6600" y="2214000"/>
            <a:ext cx="1980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114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80000" y="2214000"/>
            <a:ext cx="2352599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690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55599" y="2214000"/>
            <a:ext cx="3213000" cy="1188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/>
          <p:nvPr userDrawn="1"/>
        </p:nvCxnSpPr>
        <p:spPr>
          <a:xfrm>
            <a:off x="38160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/>
          <p:nvPr userDrawn="1"/>
        </p:nvCxnSpPr>
        <p:spPr>
          <a:xfrm>
            <a:off x="82620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02126A9-A605-0909-E98C-2B7C04ED8FDB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3969000" y="3924000"/>
            <a:ext cx="39996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05E65F7-0441-778C-C55F-F97749BAFC5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8411400" y="3924000"/>
            <a:ext cx="3121200" cy="2232000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56448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688919-E234-42AA-92AE-3C26DD2F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E7FFB-4523-43CC-A2AE-04F336263E74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93AF6-C1DC-4BAF-A2C6-2C711470C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0F5AD-6CA0-4A01-B76E-2C5F74AB9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0674EF-5323-36AC-6BB3-35063A8854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AE3A82-BF60-043F-19DB-AEBBE76BAC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5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F56DF2-A943-F81B-67D1-83613472A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31838" y="2214000"/>
            <a:ext cx="1733399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597BD0EC-3868-4FBD-0026-D9AF18A979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19758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1D96F56-872B-5798-B9BA-B767E05F67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914486" y="2214000"/>
            <a:ext cx="1733457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5FC30E1-684F-E661-A200-68AEEA5430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95700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11321E3-2BDF-7929-AED6-2D014942B0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8778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72F5595-521B-E947-30DA-A5079B8E80D8}"/>
              </a:ext>
            </a:extLst>
          </p:cNvPr>
          <p:cNvCxnSpPr>
            <a:cxnSpLocks/>
          </p:cNvCxnSpPr>
          <p:nvPr userDrawn="1"/>
        </p:nvCxnSpPr>
        <p:spPr>
          <a:xfrm>
            <a:off x="3250800" y="211455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7FB656-0CF6-7346-DBE6-147F1AFE4D66}"/>
              </a:ext>
            </a:extLst>
          </p:cNvPr>
          <p:cNvCxnSpPr>
            <a:cxnSpLocks/>
          </p:cNvCxnSpPr>
          <p:nvPr userDrawn="1"/>
        </p:nvCxnSpPr>
        <p:spPr>
          <a:xfrm>
            <a:off x="896040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77C3FB2-90A8-2A9D-6B49-6902B69C27A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0000" y="1530000"/>
            <a:ext cx="11111706" cy="215900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A3A52B4-F85A-AF4E-EACE-F184D762F61F}"/>
              </a:ext>
            </a:extLst>
          </p:cNvPr>
          <p:cNvCxnSpPr/>
          <p:nvPr userDrawn="1"/>
        </p:nvCxnSpPr>
        <p:spPr>
          <a:xfrm>
            <a:off x="6096160" y="2122200"/>
            <a:ext cx="0" cy="40140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71DE11DA-8BFE-86B2-7924-527FD31B51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40016" y="2122200"/>
            <a:ext cx="657000" cy="65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AED002A4-133D-4D0F-A7E7-095ECD61C5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032398" y="2214000"/>
            <a:ext cx="1733400" cy="450000"/>
          </a:xfrm>
        </p:spPr>
        <p:txBody>
          <a:bodyPr/>
          <a:lstStyle>
            <a:lvl1pPr>
              <a:lnSpc>
                <a:spcPct val="100000"/>
              </a:lnSpc>
              <a:defRPr sz="15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73C7F94-9121-436F-6B23-E3C6FFA4A7BB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398400" y="3897000"/>
            <a:ext cx="2610000" cy="2267262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7897409-3FAB-9862-6747-359536456E21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6240016" y="3897000"/>
            <a:ext cx="261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719D4A3-B948-4661-158A-E7C2D0407AE3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9119758" y="3897000"/>
            <a:ext cx="2520000" cy="2294263"/>
          </a:xfrm>
        </p:spPr>
        <p:txBody>
          <a:bodyPr/>
          <a:lstStyle>
            <a:lvl1pPr>
              <a:defRPr sz="1200">
                <a:latin typeface="+mj-lt"/>
              </a:defRPr>
            </a:lvl1pPr>
            <a:lvl2pPr marL="126000" indent="-126000">
              <a:lnSpc>
                <a:spcPct val="100000"/>
              </a:lnSpc>
              <a:spcAft>
                <a:spcPts val="600"/>
              </a:spcAft>
              <a:defRPr sz="1200">
                <a:latin typeface="+mj-lt"/>
              </a:defRPr>
            </a:lvl2pPr>
            <a:lvl3pPr marL="270000" indent="-126000">
              <a:defRPr sz="1000"/>
            </a:lvl3pPr>
            <a:lvl4pPr marL="396000" indent="-126000">
              <a:defRPr sz="1000"/>
            </a:lvl4pPr>
            <a:lvl5pPr marL="540000" indent="-126000">
              <a:defRPr sz="1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51602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4140001"/>
            <a:ext cx="4590000" cy="2024262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000" y="4140000"/>
            <a:ext cx="4590000" cy="2025000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 sz="18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348E-D2C7-429D-BCE1-E26CDADD9860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40000" y="3834000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/>
          <p:nvPr userDrawn="1"/>
        </p:nvCxnSpPr>
        <p:spPr>
          <a:xfrm>
            <a:off x="6120000" y="3834000"/>
            <a:ext cx="4590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20000" y="1800000"/>
            <a:ext cx="1134000" cy="1107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F5CF55-7ECC-DFEE-258B-1FD9A0DD90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75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EE67DA67-15E7-DF24-2F36-B572AE2842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20000" y="3321000"/>
            <a:ext cx="4590000" cy="638969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2135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 marL="540000" indent="0">
              <a:buNone/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C75DC-7C41-4B50-90FE-ADDFD0EC2ACB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D07270-6525-0349-583E-DD810A6466F0}"/>
              </a:ext>
            </a:extLst>
          </p:cNvPr>
          <p:cNvCxnSpPr/>
          <p:nvPr userDrawn="1"/>
        </p:nvCxnSpPr>
        <p:spPr>
          <a:xfrm>
            <a:off x="531685" y="2564904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85FBC8-64FD-06F1-F036-75CF7A93F44F}"/>
              </a:ext>
            </a:extLst>
          </p:cNvPr>
          <p:cNvCxnSpPr>
            <a:cxnSpLocks/>
          </p:cNvCxnSpPr>
          <p:nvPr userDrawn="1"/>
        </p:nvCxnSpPr>
        <p:spPr>
          <a:xfrm flipV="1">
            <a:off x="539750" y="5193196"/>
            <a:ext cx="111132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91000" y="1301059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40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11400" y="1301400"/>
            <a:ext cx="1800000" cy="108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910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411400" y="3508415"/>
            <a:ext cx="1800000" cy="162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A8E3F8B-47AA-BEE7-83D4-60D7DD6150E4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491000" y="2657943"/>
            <a:ext cx="34056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ADFD816-763C-F730-E78F-7B73F4A996E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8411400" y="2657943"/>
            <a:ext cx="3240000" cy="804042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6CB33D-EF5F-5A2D-C210-A7D6A243BBAC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400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E2C03E0-870F-C593-3B91-EFADAF7CAF17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491000" y="5337213"/>
            <a:ext cx="34056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F4AE12A-4101-2D0A-4102-93B9FED39DC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8411400" y="5337213"/>
            <a:ext cx="3240000" cy="873931"/>
          </a:xfrm>
        </p:spPr>
        <p:txBody>
          <a:bodyPr/>
          <a:lstStyle>
            <a:lvl1pPr>
              <a:defRPr sz="1850" b="1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buFontTx/>
              <a:buNone/>
              <a:defRPr sz="1850">
                <a:solidFill>
                  <a:schemeClr val="tx1"/>
                </a:solidFill>
                <a:latin typeface="+mj-lt"/>
              </a:defRPr>
            </a:lvl2pPr>
            <a:lvl3pPr marL="0" indent="0">
              <a:buFontTx/>
              <a:buNone/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72811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212F4-4C5F-4C1B-8917-E5FB7D74888D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48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48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3148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92600" y="1395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448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92600" y="3780000"/>
            <a:ext cx="1440000" cy="1440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34C105-C7B0-5563-E238-0B418295418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52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8318900-E653-960E-4A4F-CFB481A8F46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200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3CC8BFCB-85B6-4BDB-FFC5-10D41DECD9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538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4192B244-DC93-44AE-4DCA-F71475ADCB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200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1956E1D2-35FE-9FAE-EFC9-F74E08244A3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752600" y="2997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13233041-F59B-C198-F3BF-90657E49EB3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2600" y="5445000"/>
            <a:ext cx="2700000" cy="480600"/>
          </a:xfrm>
        </p:spPr>
        <p:txBody>
          <a:bodyPr/>
          <a:lstStyle>
            <a:lvl1pPr algn="ctr">
              <a:defRPr sz="20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505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015-FAD3-46E3-B6C2-F36F5A7CB199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6EB1FD-EDCB-7FB7-E904-959ED4915F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D712A33-8FA5-49A7-84C6-70E33247A8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7DA25BD1-638E-295C-1AB3-6563016888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000" y="2034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D24AC4A0-BD22-3220-5DD4-BCDEEB264C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000" y="4473000"/>
            <a:ext cx="2520000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EFC1B567-7F78-17B6-8F1C-56F411F8A7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04000" y="2034000"/>
            <a:ext cx="2147457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7D055A05-79E8-CF0E-EE45-9C4AC7EA79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2000" y="2034000"/>
            <a:ext cx="2896586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A64B4699-6810-F271-0C32-87F34BDDE7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2000" y="4473000"/>
            <a:ext cx="2896585" cy="1422000"/>
          </a:xfrm>
        </p:spPr>
        <p:txBody>
          <a:bodyPr/>
          <a:lstStyle>
            <a:lvl1pPr>
              <a:defRPr sz="5300">
                <a:solidFill>
                  <a:schemeClr val="tx2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0" indent="0">
              <a:spcAft>
                <a:spcPts val="0"/>
              </a:spcAft>
              <a:buFontTx/>
              <a:buNone/>
              <a:defRPr sz="19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XXX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50626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rec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5B7E3-C6E7-4878-82D5-7F461073D330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62AFAE66-C1EA-0D85-378E-A383A88A2967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218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542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866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380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7047000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Text Placeholder 19">
            <a:extLst>
              <a:ext uri="{FF2B5EF4-FFF2-40B4-BE49-F238E27FC236}">
                <a16:creationId xmlns:a16="http://schemas.microsoft.com/office/drawing/2014/main" id="{8A510092-90C0-4ABD-E084-B88F806596A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216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78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40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02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864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9379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7273-D031-4CF5-82B0-AB2D79D7F12A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73F9AE-E0E0-76E3-30A6-550E983A7E7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21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082F626-678C-007C-4043-C569C6386DD4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42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58E09A8-DE2E-D7A1-5DD7-CD7E88402500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86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5684DA7-0E47-E597-97C1-B882E7D22BD7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61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F5414432-23A3-44BE-9C21-B0A575B4248C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85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F1D3014-7CAF-A5E5-F5D4-B8620D4C2B61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56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DC7BF5C7-DA01-E7AB-CD82-B397076E0726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380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A05D0D90-EF37-405E-DACF-44DDF59FC135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704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F3756B6-D421-51BD-8E35-DB1452033273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10287000" y="1728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EEF264-B86D-1D74-0D2F-6A19DC6A4D5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C6431E3B-7445-EF35-3EF5-FBC505F8586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21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3EC9847B-D654-FFD3-1060-61C8FDEEB1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8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07A88CB3-5AF8-C2D0-166B-6E3B03ACAE1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0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2E1DF6A-BFE0-6CBE-D6A1-E8D5A6AE2B5A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702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19">
            <a:extLst>
              <a:ext uri="{FF2B5EF4-FFF2-40B4-BE49-F238E27FC236}">
                <a16:creationId xmlns:a16="http://schemas.microsoft.com/office/drawing/2014/main" id="{6CBB1695-9330-7AA4-709B-F2429468674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64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19">
            <a:extLst>
              <a:ext uri="{FF2B5EF4-FFF2-40B4-BE49-F238E27FC236}">
                <a16:creationId xmlns:a16="http://schemas.microsoft.com/office/drawing/2014/main" id="{4770C279-0BDF-CC2C-47A4-AB73AE66E2FF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10260000" y="3150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7B1011BD-D7BB-D3CE-3FE5-D5E36D69AB04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299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C89E900D-4F3D-FB12-EE6E-DEFC9973C205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6237001" y="4050000"/>
            <a:ext cx="1260000" cy="126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ext Placeholder 19">
            <a:extLst>
              <a:ext uri="{FF2B5EF4-FFF2-40B4-BE49-F238E27FC236}">
                <a16:creationId xmlns:a16="http://schemas.microsoft.com/office/drawing/2014/main" id="{DFD81A4A-2011-B66F-7A13-D98A58197EE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97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19">
            <a:extLst>
              <a:ext uri="{FF2B5EF4-FFF2-40B4-BE49-F238E27FC236}">
                <a16:creationId xmlns:a16="http://schemas.microsoft.com/office/drawing/2014/main" id="{E7F75F46-70B7-B819-F17D-BD05A2D36F9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9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19">
            <a:extLst>
              <a:ext uri="{FF2B5EF4-FFF2-40B4-BE49-F238E27FC236}">
                <a16:creationId xmlns:a16="http://schemas.microsoft.com/office/drawing/2014/main" id="{90CCC0C9-7342-5347-3B4F-6011BD2A659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210000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9">
            <a:extLst>
              <a:ext uri="{FF2B5EF4-FFF2-40B4-BE49-F238E27FC236}">
                <a16:creationId xmlns:a16="http://schemas.microsoft.com/office/drawing/2014/main" id="{B932F8D7-3462-73C0-FAD2-4084BEB320BA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830001" y="5472000"/>
            <a:ext cx="1314000" cy="630000"/>
          </a:xfrm>
        </p:spPr>
        <p:txBody>
          <a:bodyPr/>
          <a:lstStyle>
            <a:lvl1pPr algn="ctr">
              <a:spcAft>
                <a:spcPts val="0"/>
              </a:spcAft>
              <a:defRPr sz="1200" spc="-15" baseline="0">
                <a:latin typeface="+mj-lt"/>
              </a:defRPr>
            </a:lvl1pPr>
            <a:lvl2pPr marL="0" indent="0" algn="ctr">
              <a:spcAft>
                <a:spcPts val="0"/>
              </a:spcAft>
              <a:buFontTx/>
              <a:buNone/>
              <a:defRPr sz="900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12335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al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D70E2-D250-44DB-AE35-1AD60594F7F4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6012AD-0E7F-AA79-E586-7085327FA6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114550"/>
            <a:ext cx="6300000" cy="4049713"/>
          </a:xfrm>
        </p:spPr>
        <p:txBody>
          <a:bodyPr/>
          <a:lstStyle>
            <a:lvl1pPr>
              <a:defRPr sz="185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245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35000" indent="-135000">
              <a:defRPr sz="1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270000" indent="-135000">
              <a:defRPr sz="1600"/>
            </a:lvl4pPr>
            <a:lvl5pPr marL="405000" indent="-135000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B9C2CE4-4279-07E7-6517-CD175A61C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18000" y="2034000"/>
            <a:ext cx="4435200" cy="3798888"/>
          </a:xfrm>
        </p:spPr>
        <p:txBody>
          <a:bodyPr/>
          <a:lstStyle>
            <a:lvl1pPr marL="180000" indent="-180000">
              <a:lnSpc>
                <a:spcPct val="105000"/>
              </a:lnSpc>
              <a:buClr>
                <a:schemeClr val="bg2"/>
              </a:buClr>
              <a:buFont typeface="Red Hat Display SemiBold" panose="02010303040201060303" pitchFamily="2" charset="0"/>
              <a:buChar char="“"/>
              <a:defRPr sz="2450">
                <a:solidFill>
                  <a:schemeClr val="bg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</a:lstStyle>
          <a:p>
            <a:pPr lvl="0"/>
            <a:r>
              <a:rPr lang="en-US"/>
              <a:t>Click to edit Master text styles”</a:t>
            </a:r>
          </a:p>
        </p:txBody>
      </p:sp>
    </p:spTree>
    <p:extLst>
      <p:ext uri="{BB962C8B-B14F-4D97-AF65-F5344CB8AC3E}">
        <p14:creationId xmlns:p14="http://schemas.microsoft.com/office/powerpoint/2010/main" val="166735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99B5DA-4BAC-28F1-0B49-B2B9254435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341386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20612-3FD1-459E-B58A-3C3ADE3C6391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929788D-94E7-F14E-B17C-812F373754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000" y="2790000"/>
            <a:ext cx="11112000" cy="268287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0" indent="0">
              <a:buFontTx/>
              <a:buNone/>
              <a:defRPr sz="360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0" indent="0">
              <a:spcAft>
                <a:spcPts val="250"/>
              </a:spcAft>
              <a:buFontTx/>
              <a:buNone/>
              <a:defRPr sz="1800"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6950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6D65CDB8-C88D-D5EE-364A-18DD56A80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" r="24"/>
          <a:stretch>
            <a:fillRect/>
          </a:stretch>
        </p:blipFill>
        <p:spPr>
          <a:xfrm>
            <a:off x="4302000" y="2115000"/>
            <a:ext cx="3574800" cy="26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39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387A-105C-4D16-A426-5D79EB66C990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74009688-A6B6-5D7C-3EB4-F4802DC248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8163" y="1152000"/>
            <a:ext cx="11114088" cy="450000"/>
          </a:xfrm>
        </p:spPr>
        <p:txBody>
          <a:bodyPr/>
          <a:lstStyle>
            <a:lvl1pPr marL="0" indent="0">
              <a:buFontTx/>
              <a:buNone/>
              <a:defRPr sz="26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insert subtitle</a:t>
            </a:r>
          </a:p>
        </p:txBody>
      </p:sp>
    </p:spTree>
    <p:extLst>
      <p:ext uri="{BB962C8B-B14F-4D97-AF65-F5344CB8AC3E}">
        <p14:creationId xmlns:p14="http://schemas.microsoft.com/office/powerpoint/2010/main" val="702338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333EC-7327-468D-842F-C49503653087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802856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46600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504CF-317C-4B06-9C85-1F3EFD50E51A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868178-02AE-42FC-958D-6B8F13B601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6600" y="873000"/>
            <a:ext cx="6449400" cy="3483000"/>
          </a:xfrm>
        </p:spPr>
        <p:txBody>
          <a:bodyPr/>
          <a:lstStyle>
            <a:lvl1pPr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ABAE69D-A440-E957-D74D-795487717A09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811AFF-6ADA-D741-FC9E-D30D7ACAE135}"/>
              </a:ext>
            </a:extLst>
          </p:cNvPr>
          <p:cNvCxnSpPr/>
          <p:nvPr userDrawn="1"/>
        </p:nvCxnSpPr>
        <p:spPr>
          <a:xfrm>
            <a:off x="534600" y="6327000"/>
            <a:ext cx="111114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098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FA65-E013-425D-91CB-239AFAE310E0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86ACD36-C69E-4E1E-98A0-07DAFD1DF5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2114550"/>
            <a:ext cx="165625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03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90000" y="2114550"/>
            <a:ext cx="1980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11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0F539E-6446-6C53-23BA-DE7EF4A630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85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FBFB-EEB8-4008-941D-9601662B1C66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E3D21A1-8623-6B6D-670D-0D6264A946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99470" y="2114550"/>
            <a:ext cx="1728000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33FE07C-D27F-CAAA-5ED3-D0CF7E50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88388" y="2114550"/>
            <a:ext cx="2052228" cy="360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250"/>
              </a:spcAft>
              <a:defRPr sz="1550">
                <a:solidFill>
                  <a:schemeClr val="tx2"/>
                </a:solidFill>
                <a:latin typeface="+mj-lt"/>
              </a:defRPr>
            </a:lvl1pPr>
            <a:lvl2pPr marL="90000" indent="-90000">
              <a:defRPr sz="13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77E137-F033-0673-B6BF-C53940152983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9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C3D9B-1136-2E67-6A4D-84B4B79D44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745000"/>
            <a:ext cx="11112250" cy="2502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Tx/>
              <a:buNone/>
              <a:defRPr sz="3600">
                <a:solidFill>
                  <a:schemeClr val="bg2"/>
                </a:solidFill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81424-0B78-45C2-BA4D-B3449B4BBD00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BA5118-4993-6E95-6F4E-3E465103162B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50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dark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A99B2-1932-4134-B12B-80F4B3A3240C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latin typeface="+mj-lt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spcAft>
                <a:spcPts val="5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605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s (light 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6AF8-52C8-4831-931C-5217EEE271CF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E6D3C7-2BAD-B191-E642-49F0227524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1628775"/>
            <a:ext cx="11112500" cy="4500563"/>
          </a:xfrm>
        </p:spPr>
        <p:txBody>
          <a:bodyPr/>
          <a:lstStyle>
            <a:lvl1pPr marL="270000" indent="-270000">
              <a:spcAft>
                <a:spcPts val="7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3600">
                <a:solidFill>
                  <a:schemeClr val="tx2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48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F86B-A367-4E45-BA91-992D41E5EA86}" type="datetime1">
              <a:rPr lang="en-GB" noProof="0" smtClean="0"/>
              <a:t>25/04/2023</a:t>
            </a:fld>
            <a:endParaRPr lang="en-GB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53F76D-5915-A0DD-A6D4-86B7D55F0A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061000"/>
            <a:ext cx="3780000" cy="2619000"/>
          </a:xfrm>
        </p:spPr>
        <p:txBody>
          <a:bodyPr/>
          <a:lstStyle>
            <a:lvl1pPr>
              <a:spcAft>
                <a:spcPts val="0"/>
              </a:spcAft>
              <a:defRPr>
                <a:latin typeface="+mj-lt"/>
              </a:defRPr>
            </a:lvl1pPr>
            <a:lvl2pPr marL="0" indent="0">
              <a:spcAft>
                <a:spcPts val="0"/>
              </a:spcAft>
              <a:buFontTx/>
              <a:buNone/>
              <a:defRPr>
                <a:solidFill>
                  <a:schemeClr val="tx2"/>
                </a:solidFill>
                <a:latin typeface="+mj-lt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F42483-C1FD-5BCD-A9BB-304332E6FF18}"/>
              </a:ext>
            </a:extLst>
          </p:cNvPr>
          <p:cNvCxnSpPr/>
          <p:nvPr userDrawn="1"/>
        </p:nvCxnSpPr>
        <p:spPr>
          <a:xfrm>
            <a:off x="539750" y="1800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A0FF9F-1DC4-E9C4-78A4-812FA26D0F29}"/>
              </a:ext>
            </a:extLst>
          </p:cNvPr>
          <p:cNvCxnSpPr/>
          <p:nvPr userDrawn="1"/>
        </p:nvCxnSpPr>
        <p:spPr>
          <a:xfrm>
            <a:off x="540000" y="4968000"/>
            <a:ext cx="1111225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5027639-22FF-21B9-268D-1205F17132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0000" y="2034000"/>
            <a:ext cx="6071457" cy="2700000"/>
          </a:xfrm>
        </p:spPr>
        <p:txBody>
          <a:bodyPr/>
          <a:lstStyle>
            <a:lvl1pPr>
              <a:lnSpc>
                <a:spcPct val="105000"/>
              </a:lnSpc>
              <a:spcAft>
                <a:spcPts val="600"/>
              </a:spcAft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defRPr sz="2450"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defRPr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944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00" y="647700"/>
            <a:ext cx="11112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1" y="2115000"/>
            <a:ext cx="11112000" cy="405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2000" y="6390000"/>
            <a:ext cx="28448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A7409E2C-8709-40C9-A301-B8680744C86D}" type="datetime1">
              <a:rPr lang="en-GB" smtClean="0"/>
              <a:t>25/04/2023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0000" y="6390000"/>
            <a:ext cx="468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/>
              <a:t>LEA GLOBAL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2000" y="6390000"/>
            <a:ext cx="720000" cy="18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0B868178-02AE-42FC-958D-6B8F13B60175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381C43-1EB8-D3AF-1456-5EA274324BCF}"/>
              </a:ext>
            </a:extLst>
          </p:cNvPr>
          <p:cNvCxnSpPr/>
          <p:nvPr userDrawn="1"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21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9" r:id="rId3"/>
    <p:sldLayoutId id="2147483672" r:id="rId4"/>
    <p:sldLayoutId id="2147483673" r:id="rId5"/>
    <p:sldLayoutId id="2147483658" r:id="rId6"/>
    <p:sldLayoutId id="2147483660" r:id="rId7"/>
    <p:sldLayoutId id="2147483661" r:id="rId8"/>
    <p:sldLayoutId id="2147483657" r:id="rId9"/>
    <p:sldLayoutId id="2147483650" r:id="rId10"/>
    <p:sldLayoutId id="2147483662" r:id="rId11"/>
    <p:sldLayoutId id="2147483663" r:id="rId12"/>
    <p:sldLayoutId id="2147483652" r:id="rId13"/>
    <p:sldLayoutId id="2147483664" r:id="rId14"/>
    <p:sldLayoutId id="2147483669" r:id="rId15"/>
    <p:sldLayoutId id="2147483668" r:id="rId16"/>
    <p:sldLayoutId id="2147483670" r:id="rId17"/>
    <p:sldLayoutId id="2147483671" r:id="rId18"/>
    <p:sldLayoutId id="2147483667" r:id="rId19"/>
    <p:sldLayoutId id="2147483666" r:id="rId20"/>
    <p:sldLayoutId id="2147483665" r:id="rId21"/>
    <p:sldLayoutId id="2147483654" r:id="rId22"/>
    <p:sldLayoutId id="2147483655" r:id="rId23"/>
    <p:sldLayoutId id="2147483674" r:id="rId24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FontTx/>
        <a:buNone/>
        <a:defRPr sz="2850" kern="1200">
          <a:solidFill>
            <a:schemeClr val="tx1"/>
          </a:solidFill>
          <a:latin typeface="+mn-lt"/>
          <a:ea typeface="+mn-ea"/>
          <a:cs typeface="+mn-cs"/>
        </a:defRPr>
      </a:lvl1pPr>
      <a:lvl2pPr marL="27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Clr>
          <a:schemeClr val="bg2"/>
        </a:buClr>
        <a:buFont typeface="Red Hat Display" panose="02010303040201060303" pitchFamily="2" charset="0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Arial" panose="020B0604020202020204" pitchFamily="34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3pPr>
      <a:lvl4pPr marL="81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70000" algn="l" defTabSz="457200" rtl="0" eaLnBrk="1" latinLnBrk="0" hangingPunct="1">
        <a:lnSpc>
          <a:spcPct val="90000"/>
        </a:lnSpc>
        <a:spcBef>
          <a:spcPts val="0"/>
        </a:spcBef>
        <a:spcAft>
          <a:spcPts val="250"/>
        </a:spcAft>
        <a:buClr>
          <a:schemeClr val="bg2"/>
        </a:buClr>
        <a:buFont typeface="Red Hat Display" panose="02010303040201060303" pitchFamily="2" charset="0"/>
        <a:buChar char="•"/>
        <a:defRPr sz="245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408" userDrawn="1">
          <p15:clr>
            <a:srgbClr val="F26B43"/>
          </p15:clr>
        </p15:guide>
        <p15:guide id="4" orient="horz" pos="1332" userDrawn="1">
          <p15:clr>
            <a:srgbClr val="F26B43"/>
          </p15:clr>
        </p15:guide>
        <p15:guide id="6" pos="340" userDrawn="1">
          <p15:clr>
            <a:srgbClr val="F26B43"/>
          </p15:clr>
        </p15:guide>
        <p15:guide id="7" pos="7340" userDrawn="1">
          <p15:clr>
            <a:srgbClr val="F26B43"/>
          </p15:clr>
        </p15:guide>
        <p15:guide id="8" orient="horz" pos="388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11" Type="http://schemas.microsoft.com/office/2007/relationships/hdphoto" Target="../media/hdphoto3.wd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0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Placeholder 40">
            <a:extLst>
              <a:ext uri="{FF2B5EF4-FFF2-40B4-BE49-F238E27FC236}">
                <a16:creationId xmlns:a16="http://schemas.microsoft.com/office/drawing/2014/main" id="{629D62EF-927A-D376-D910-B37633CA2D0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3" b="13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6FC644F-6239-BDC4-DF7A-9355C501C44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47" r="247"/>
          <a:stretch>
            <a:fillRect/>
          </a:stretch>
        </p:blipFill>
        <p:spPr/>
      </p:pic>
      <p:pic>
        <p:nvPicPr>
          <p:cNvPr id="12" name="Picture Placeholder 11" descr="Logo&#10;&#10;Description automatically generated">
            <a:extLst>
              <a:ext uri="{FF2B5EF4-FFF2-40B4-BE49-F238E27FC236}">
                <a16:creationId xmlns:a16="http://schemas.microsoft.com/office/drawing/2014/main" id="{9077D972-71F4-CD40-36F7-68B4B9497A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/>
          <a:srcRect t="34" b="34"/>
          <a:stretch>
            <a:fillRect/>
          </a:stretch>
        </p:blipFill>
        <p:spPr/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FED7520-59C7-4751-51B1-DE1BD5D6D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LEA Global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5DE9C84-6108-D1E6-395D-3D1D3E9484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>
                <a:latin typeface="Red Hat Display SemiBold"/>
              </a:rPr>
              <a:t>Global Consulting Marketplace Update</a:t>
            </a:r>
            <a:endParaRPr lang="en-GB" dirty="0"/>
          </a:p>
          <a:p>
            <a:pPr lvl="1"/>
            <a:r>
              <a:rPr lang="en-GB" dirty="0"/>
              <a:t>April 27-29, 2023</a:t>
            </a:r>
          </a:p>
        </p:txBody>
      </p:sp>
    </p:spTree>
    <p:extLst>
      <p:ext uri="{BB962C8B-B14F-4D97-AF65-F5344CB8AC3E}">
        <p14:creationId xmlns:p14="http://schemas.microsoft.com/office/powerpoint/2010/main" val="3202153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958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DB251F7-EBE7-46AC-A920-FFE2C5AF6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9558" y="3727165"/>
            <a:ext cx="2872830" cy="1718426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tx2"/>
                </a:solidFill>
              </a:rPr>
              <a:t>LEA VISION</a:t>
            </a:r>
          </a:p>
          <a:p>
            <a:pPr marL="0" indent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dirty="0"/>
              <a:t>To be known as the most collaborative global alliance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FB7F30B-2A84-4C44-BC5A-E826ED6E7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6402" y="2750334"/>
            <a:ext cx="4875210" cy="2717801"/>
          </a:xfrm>
        </p:spPr>
        <p:txBody>
          <a:bodyPr vert="horz" wrap="square" lIns="0" tIns="0" rIns="0" bIns="0" rtlCol="0" anchor="t">
            <a:noAutofit/>
          </a:bodyPr>
          <a:lstStyle/>
          <a:p>
            <a:endParaRPr lang="en-US" sz="2000" dirty="0">
              <a:solidFill>
                <a:srgbClr val="FFFFFF">
                  <a:alpha val="60000"/>
                </a:srgbClr>
              </a:solidFill>
            </a:endParaRPr>
          </a:p>
          <a:p>
            <a:endParaRPr lang="en-US" sz="2000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B8313A-5185-5B34-C68D-E649C40C870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99617" y="2014448"/>
            <a:ext cx="1147890" cy="1433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B71BF5-16AC-7C1F-1B4D-D72ADC0994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178" y="2348945"/>
            <a:ext cx="1627795" cy="954348"/>
          </a:xfrm>
          <a:prstGeom prst="rect">
            <a:avLst/>
          </a:prstGeom>
        </p:spPr>
      </p:pic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133C5A94-99C7-F346-7E9D-AEAD72B716DD}"/>
              </a:ext>
            </a:extLst>
          </p:cNvPr>
          <p:cNvSpPr txBox="1">
            <a:spLocks/>
          </p:cNvSpPr>
          <p:nvPr/>
        </p:nvSpPr>
        <p:spPr>
          <a:xfrm>
            <a:off x="4378052" y="3682097"/>
            <a:ext cx="2872830" cy="2070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>
                <a:solidFill>
                  <a:schemeClr val="tx2"/>
                </a:solidFill>
              </a:rPr>
              <a:t>COLLABORATION</a:t>
            </a:r>
          </a:p>
          <a:p>
            <a:pPr marL="0" indent="0" algn="ctr">
              <a:buNone/>
            </a:pPr>
            <a:r>
              <a:rPr lang="en-US" sz="2200" dirty="0"/>
              <a:t>Creating opportunities for members to work together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2EA573-9D56-8C42-9129-2F30A8B40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94" y="1817242"/>
            <a:ext cx="1866183" cy="1866183"/>
          </a:xfrm>
          <a:prstGeom prst="rect">
            <a:avLst/>
          </a:prstGeom>
        </p:spPr>
      </p:pic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A9A000DB-1EE1-DDE7-AC49-603446D84613}"/>
              </a:ext>
            </a:extLst>
          </p:cNvPr>
          <p:cNvSpPr txBox="1">
            <a:spLocks/>
          </p:cNvSpPr>
          <p:nvPr/>
        </p:nvSpPr>
        <p:spPr>
          <a:xfrm>
            <a:off x="8178514" y="3485950"/>
            <a:ext cx="3292491" cy="2070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</a:pPr>
            <a:r>
              <a:rPr lang="en-US" sz="2200" b="1" dirty="0">
                <a:solidFill>
                  <a:schemeClr val="tx2"/>
                </a:solidFill>
              </a:rPr>
              <a:t>GLOBAL CONSULTING MARKETPLACE</a:t>
            </a:r>
          </a:p>
          <a:p>
            <a:pPr marL="0" indent="0" algn="ctr">
              <a:buNone/>
            </a:pPr>
            <a:r>
              <a:rPr lang="en-US" sz="2200" dirty="0"/>
              <a:t>Access to unique and specialized capabilities</a:t>
            </a:r>
            <a:endParaRPr lang="en-US" sz="2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2452D9ED-8A02-F2F4-43F1-BB11539E4B21}"/>
              </a:ext>
            </a:extLst>
          </p:cNvPr>
          <p:cNvSpPr/>
          <p:nvPr/>
        </p:nvSpPr>
        <p:spPr>
          <a:xfrm>
            <a:off x="3529830" y="3801590"/>
            <a:ext cx="791052" cy="355603"/>
          </a:xfrm>
          <a:prstGeom prst="chevron">
            <a:avLst/>
          </a:prstGeom>
          <a:solidFill>
            <a:schemeClr val="tx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3138AB3A-91C5-20F3-0A5D-F352F1D1B5AD}"/>
              </a:ext>
            </a:extLst>
          </p:cNvPr>
          <p:cNvSpPr/>
          <p:nvPr/>
        </p:nvSpPr>
        <p:spPr>
          <a:xfrm>
            <a:off x="7353051" y="3802524"/>
            <a:ext cx="791052" cy="355603"/>
          </a:xfrm>
          <a:prstGeom prst="chevron">
            <a:avLst/>
          </a:prstGeom>
          <a:solidFill>
            <a:schemeClr val="tx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5485FAB-E5B2-EBF6-0736-1ED9E27CA9AC}"/>
              </a:ext>
            </a:extLst>
          </p:cNvPr>
          <p:cNvSpPr txBox="1">
            <a:spLocks/>
          </p:cNvSpPr>
          <p:nvPr/>
        </p:nvSpPr>
        <p:spPr>
          <a:xfrm>
            <a:off x="540000" y="647700"/>
            <a:ext cx="111120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LEA Vision</a:t>
            </a:r>
          </a:p>
        </p:txBody>
      </p:sp>
    </p:spTree>
    <p:extLst>
      <p:ext uri="{BB962C8B-B14F-4D97-AF65-F5344CB8AC3E}">
        <p14:creationId xmlns:p14="http://schemas.microsoft.com/office/powerpoint/2010/main" val="3891345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15851-455A-A2F2-0703-1152C7A49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GCM Site Is Now Live!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E46C20-5031-348E-CD8E-CC19FDEF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BA9645-93D2-8676-D812-512917A53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3</a:t>
            </a:fld>
            <a:endParaRPr lang="en-GB" noProof="0"/>
          </a:p>
        </p:txBody>
      </p:sp>
      <p:pic>
        <p:nvPicPr>
          <p:cNvPr id="7" name="Content Placeholder 11">
            <a:extLst>
              <a:ext uri="{FF2B5EF4-FFF2-40B4-BE49-F238E27FC236}">
                <a16:creationId xmlns:a16="http://schemas.microsoft.com/office/drawing/2014/main" id="{F5B93579-062B-CFB7-5D29-C5330171D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5597"/>
          <a:stretch/>
        </p:blipFill>
        <p:spPr>
          <a:xfrm>
            <a:off x="3413455" y="1319887"/>
            <a:ext cx="5975740" cy="5165973"/>
          </a:xfrm>
          <a:ln>
            <a:solidFill>
              <a:schemeClr val="accent1"/>
            </a:solidFill>
          </a:ln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5C20668-D6FB-4EF8-5FFA-0A59470EBC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163" y="1152000"/>
            <a:ext cx="11114088" cy="450000"/>
          </a:xfrm>
        </p:spPr>
        <p:txBody>
          <a:bodyPr/>
          <a:lstStyle/>
          <a:p>
            <a:r>
              <a:rPr lang="en-US" dirty="0"/>
              <a:t>Launched Feb. 7</a:t>
            </a:r>
          </a:p>
        </p:txBody>
      </p:sp>
    </p:spTree>
    <p:extLst>
      <p:ext uri="{BB962C8B-B14F-4D97-AF65-F5344CB8AC3E}">
        <p14:creationId xmlns:p14="http://schemas.microsoft.com/office/powerpoint/2010/main" val="337136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9">
            <a:extLst>
              <a:ext uri="{FF2B5EF4-FFF2-40B4-BE49-F238E27FC236}">
                <a16:creationId xmlns:a16="http://schemas.microsoft.com/office/drawing/2014/main" id="{62DB4530-A8EB-2AB0-C92C-B15E3BF3CB0E}"/>
              </a:ext>
            </a:extLst>
          </p:cNvPr>
          <p:cNvSpPr/>
          <p:nvPr/>
        </p:nvSpPr>
        <p:spPr>
          <a:xfrm>
            <a:off x="2762678" y="4238742"/>
            <a:ext cx="5378531" cy="2380670"/>
          </a:xfrm>
          <a:custGeom>
            <a:avLst/>
            <a:gdLst>
              <a:gd name="connsiteX0" fmla="*/ 11530893 w 12952237"/>
              <a:gd name="connsiteY0" fmla="*/ 0 h 4785708"/>
              <a:gd name="connsiteX1" fmla="*/ 12952237 w 12952237"/>
              <a:gd name="connsiteY1" fmla="*/ 0 h 4785708"/>
              <a:gd name="connsiteX2" fmla="*/ 6789956 w 12952237"/>
              <a:gd name="connsiteY2" fmla="*/ 4785708 h 4785708"/>
              <a:gd name="connsiteX3" fmla="*/ 0 w 12952237"/>
              <a:gd name="connsiteY3" fmla="*/ 4785708 h 4785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52237" h="4785708">
                <a:moveTo>
                  <a:pt x="11530893" y="0"/>
                </a:moveTo>
                <a:lnTo>
                  <a:pt x="12952237" y="0"/>
                </a:lnTo>
                <a:lnTo>
                  <a:pt x="6789956" y="4785708"/>
                </a:lnTo>
                <a:lnTo>
                  <a:pt x="0" y="4785708"/>
                </a:lnTo>
                <a:close/>
              </a:path>
            </a:pathLst>
          </a:custGeom>
          <a:solidFill>
            <a:sysClr val="windowText" lastClr="000000">
              <a:lumMod val="65000"/>
              <a:lumOff val="35000"/>
            </a:sysClr>
          </a:solidFill>
          <a:ln w="12700" cap="flat">
            <a:noFill/>
            <a:miter lim="400000"/>
          </a:ln>
          <a:effectLst/>
        </p:spPr>
        <p:txBody>
          <a:bodyPr wrap="square" lIns="71438" tIns="71438" rIns="71438" bIns="71438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73370-92DD-5028-16E2-5A9AB1B30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GCM Roadmap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6259CC-D7FE-FCE2-9046-7D774AF18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77BEF0-E21F-6F57-7F6D-D1848A20F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4</a:t>
            </a:fld>
            <a:endParaRPr lang="en-GB" noProof="0"/>
          </a:p>
        </p:txBody>
      </p:sp>
      <p:sp>
        <p:nvSpPr>
          <p:cNvPr id="7" name="Shape 54788">
            <a:extLst>
              <a:ext uri="{FF2B5EF4-FFF2-40B4-BE49-F238E27FC236}">
                <a16:creationId xmlns:a16="http://schemas.microsoft.com/office/drawing/2014/main" id="{DA67A59B-B40D-5D0E-8474-6FCA1E3AA030}"/>
              </a:ext>
            </a:extLst>
          </p:cNvPr>
          <p:cNvSpPr/>
          <p:nvPr/>
        </p:nvSpPr>
        <p:spPr>
          <a:xfrm>
            <a:off x="7546987" y="2391063"/>
            <a:ext cx="1270268" cy="18479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964" y="0"/>
                </a:moveTo>
                <a:lnTo>
                  <a:pt x="11385" y="4582"/>
                </a:lnTo>
                <a:lnTo>
                  <a:pt x="14002" y="4582"/>
                </a:lnTo>
                <a:lnTo>
                  <a:pt x="0" y="21600"/>
                </a:lnTo>
                <a:lnTo>
                  <a:pt x="10037" y="21600"/>
                </a:lnTo>
                <a:lnTo>
                  <a:pt x="19058" y="4582"/>
                </a:lnTo>
                <a:lnTo>
                  <a:pt x="21600" y="4582"/>
                </a:lnTo>
                <a:lnTo>
                  <a:pt x="18964" y="0"/>
                </a:lnTo>
                <a:close/>
              </a:path>
            </a:pathLst>
          </a:custGeom>
          <a:solidFill>
            <a:sysClr val="windowText" lastClr="000000">
              <a:lumMod val="65000"/>
              <a:lumOff val="35000"/>
            </a:sys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" name="Shape 54783">
            <a:extLst>
              <a:ext uri="{FF2B5EF4-FFF2-40B4-BE49-F238E27FC236}">
                <a16:creationId xmlns:a16="http://schemas.microsoft.com/office/drawing/2014/main" id="{995FC974-476C-118F-6226-8FFB90CBCFEE}"/>
              </a:ext>
            </a:extLst>
          </p:cNvPr>
          <p:cNvSpPr/>
          <p:nvPr/>
        </p:nvSpPr>
        <p:spPr>
          <a:xfrm>
            <a:off x="6383950" y="2015799"/>
            <a:ext cx="1574489" cy="13255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ysClr val="window" lastClr="FFFFFF">
                <a:lumMod val="85000"/>
              </a:sysClr>
            </a:solidFill>
            <a:prstDash val="solid"/>
            <a:miter lim="400000"/>
          </a:ln>
          <a:effectLst/>
        </p:spPr>
        <p:txBody>
          <a:bodyPr wrap="square" lIns="71438" tIns="71438" rIns="71438" bIns="71438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" name="Shape 54783">
            <a:extLst>
              <a:ext uri="{FF2B5EF4-FFF2-40B4-BE49-F238E27FC236}">
                <a16:creationId xmlns:a16="http://schemas.microsoft.com/office/drawing/2014/main" id="{9647A427-AF4C-6A8E-6297-418C863829BD}"/>
              </a:ext>
            </a:extLst>
          </p:cNvPr>
          <p:cNvSpPr/>
          <p:nvPr/>
        </p:nvSpPr>
        <p:spPr>
          <a:xfrm flipH="1">
            <a:off x="8283853" y="1920230"/>
            <a:ext cx="1037924" cy="9541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ysClr val="window" lastClr="FFFFFF">
                <a:lumMod val="85000"/>
              </a:sysClr>
            </a:solidFill>
            <a:prstDash val="solid"/>
            <a:miter lim="400000"/>
          </a:ln>
          <a:effectLst/>
        </p:spPr>
        <p:txBody>
          <a:bodyPr wrap="square" lIns="71438" tIns="71438" rIns="71438" bIns="71438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86B0F3D-7C4C-96A0-1BFE-1FEAAF52F01F}"/>
              </a:ext>
            </a:extLst>
          </p:cNvPr>
          <p:cNvSpPr txBox="1">
            <a:spLocks/>
          </p:cNvSpPr>
          <p:nvPr/>
        </p:nvSpPr>
        <p:spPr>
          <a:xfrm>
            <a:off x="9525454" y="3641277"/>
            <a:ext cx="2126546" cy="95410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b="1" dirty="0">
                <a:solidFill>
                  <a:schemeClr val="accent5"/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Launch – Phase I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Site rollout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Member communication – announce and encourage provider submissions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835481C7-E6E3-B39E-47B9-66933881A68E}"/>
              </a:ext>
            </a:extLst>
          </p:cNvPr>
          <p:cNvSpPr txBox="1">
            <a:spLocks/>
          </p:cNvSpPr>
          <p:nvPr/>
        </p:nvSpPr>
        <p:spPr>
          <a:xfrm>
            <a:off x="9321777" y="1557595"/>
            <a:ext cx="2126546" cy="116955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100" b="1" dirty="0">
                <a:solidFill>
                  <a:schemeClr val="accent5"/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Monitoring, Evaluation and Development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Monitor and evaluate the process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Assess the project satisfaction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Analyze the return 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Development and improvement </a:t>
            </a:r>
          </a:p>
        </p:txBody>
      </p:sp>
      <p:sp>
        <p:nvSpPr>
          <p:cNvPr id="23" name="Shape 54784">
            <a:extLst>
              <a:ext uri="{FF2B5EF4-FFF2-40B4-BE49-F238E27FC236}">
                <a16:creationId xmlns:a16="http://schemas.microsoft.com/office/drawing/2014/main" id="{A8DFF554-CF45-D256-12EF-C8AA5F89601B}"/>
              </a:ext>
            </a:extLst>
          </p:cNvPr>
          <p:cNvSpPr/>
          <p:nvPr/>
        </p:nvSpPr>
        <p:spPr>
          <a:xfrm flipH="1">
            <a:off x="7865574" y="3827331"/>
            <a:ext cx="1633062" cy="468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16503" y="0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ysClr val="window" lastClr="FFFFFF">
                <a:lumMod val="85000"/>
              </a:sysClr>
            </a:solidFill>
            <a:prstDash val="solid"/>
            <a:miter lim="400000"/>
          </a:ln>
          <a:effectLst/>
        </p:spPr>
        <p:txBody>
          <a:bodyPr wrap="square" lIns="71438" tIns="71438" rIns="71438" bIns="71438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3A86A19A-A395-9C73-3036-EF0E05E8E170}"/>
              </a:ext>
            </a:extLst>
          </p:cNvPr>
          <p:cNvSpPr/>
          <p:nvPr/>
        </p:nvSpPr>
        <p:spPr>
          <a:xfrm>
            <a:off x="2060112" y="1631949"/>
            <a:ext cx="1239591" cy="925957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hape 54784">
            <a:extLst>
              <a:ext uri="{FF2B5EF4-FFF2-40B4-BE49-F238E27FC236}">
                <a16:creationId xmlns:a16="http://schemas.microsoft.com/office/drawing/2014/main" id="{41B5C28D-396D-9B0D-D509-E1821C019906}"/>
              </a:ext>
            </a:extLst>
          </p:cNvPr>
          <p:cNvSpPr/>
          <p:nvPr/>
        </p:nvSpPr>
        <p:spPr>
          <a:xfrm>
            <a:off x="2633517" y="5325135"/>
            <a:ext cx="1844975" cy="1414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16503" y="0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ysClr val="window" lastClr="FFFFFF">
                <a:lumMod val="85000"/>
              </a:sysClr>
            </a:solidFill>
            <a:prstDash val="solid"/>
            <a:miter lim="400000"/>
          </a:ln>
          <a:effectLst/>
        </p:spPr>
        <p:txBody>
          <a:bodyPr wrap="square" lIns="71438" tIns="71438" rIns="71438" bIns="71438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3CA397A8-495A-FBA6-8FE0-5A263C026911}"/>
              </a:ext>
            </a:extLst>
          </p:cNvPr>
          <p:cNvSpPr txBox="1">
            <a:spLocks/>
          </p:cNvSpPr>
          <p:nvPr/>
        </p:nvSpPr>
        <p:spPr>
          <a:xfrm>
            <a:off x="1025304" y="4983502"/>
            <a:ext cx="1586428" cy="75405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100" b="1" dirty="0">
                <a:solidFill>
                  <a:schemeClr val="accent5"/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Discovery Phase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Surveys, interviews and steering committee selection</a:t>
            </a:r>
          </a:p>
        </p:txBody>
      </p:sp>
      <p:sp>
        <p:nvSpPr>
          <p:cNvPr id="30" name="Freeform 49">
            <a:extLst>
              <a:ext uri="{FF2B5EF4-FFF2-40B4-BE49-F238E27FC236}">
                <a16:creationId xmlns:a16="http://schemas.microsoft.com/office/drawing/2014/main" id="{1FA7F48F-930F-5595-ACC8-83F3D7987596}"/>
              </a:ext>
            </a:extLst>
          </p:cNvPr>
          <p:cNvSpPr>
            <a:spLocks/>
          </p:cNvSpPr>
          <p:nvPr/>
        </p:nvSpPr>
        <p:spPr bwMode="auto">
          <a:xfrm>
            <a:off x="1478526" y="4707407"/>
            <a:ext cx="445721" cy="318509"/>
          </a:xfrm>
          <a:custGeom>
            <a:avLst/>
            <a:gdLst>
              <a:gd name="T0" fmla="*/ 107 w 113"/>
              <a:gd name="T1" fmla="*/ 3 h 102"/>
              <a:gd name="T2" fmla="*/ 92 w 113"/>
              <a:gd name="T3" fmla="*/ 5 h 102"/>
              <a:gd name="T4" fmla="*/ 38 w 113"/>
              <a:gd name="T5" fmla="*/ 70 h 102"/>
              <a:gd name="T6" fmla="*/ 20 w 113"/>
              <a:gd name="T7" fmla="*/ 50 h 102"/>
              <a:gd name="T8" fmla="*/ 5 w 113"/>
              <a:gd name="T9" fmla="*/ 49 h 102"/>
              <a:gd name="T10" fmla="*/ 4 w 113"/>
              <a:gd name="T11" fmla="*/ 62 h 102"/>
              <a:gd name="T12" fmla="*/ 39 w 113"/>
              <a:gd name="T13" fmla="*/ 102 h 102"/>
              <a:gd name="T14" fmla="*/ 109 w 113"/>
              <a:gd name="T15" fmla="*/ 16 h 102"/>
              <a:gd name="T16" fmla="*/ 107 w 113"/>
              <a:gd name="T17" fmla="*/ 3 h 10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13" h="102">
                <a:moveTo>
                  <a:pt x="107" y="3"/>
                </a:moveTo>
                <a:cubicBezTo>
                  <a:pt x="102" y="0"/>
                  <a:pt x="95" y="1"/>
                  <a:pt x="92" y="5"/>
                </a:cubicBezTo>
                <a:cubicBezTo>
                  <a:pt x="38" y="70"/>
                  <a:pt x="38" y="70"/>
                  <a:pt x="38" y="70"/>
                </a:cubicBezTo>
                <a:cubicBezTo>
                  <a:pt x="20" y="50"/>
                  <a:pt x="20" y="50"/>
                  <a:pt x="20" y="50"/>
                </a:cubicBezTo>
                <a:cubicBezTo>
                  <a:pt x="17" y="46"/>
                  <a:pt x="10" y="45"/>
                  <a:pt x="5" y="49"/>
                </a:cubicBezTo>
                <a:cubicBezTo>
                  <a:pt x="1" y="52"/>
                  <a:pt x="0" y="58"/>
                  <a:pt x="4" y="62"/>
                </a:cubicBezTo>
                <a:cubicBezTo>
                  <a:pt x="39" y="102"/>
                  <a:pt x="39" y="102"/>
                  <a:pt x="39" y="102"/>
                </a:cubicBezTo>
                <a:cubicBezTo>
                  <a:pt x="109" y="16"/>
                  <a:pt x="109" y="16"/>
                  <a:pt x="109" y="16"/>
                </a:cubicBezTo>
                <a:cubicBezTo>
                  <a:pt x="113" y="12"/>
                  <a:pt x="112" y="6"/>
                  <a:pt x="107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AFB8696E-4E5E-F8EE-B506-6765621DEBC4}"/>
              </a:ext>
            </a:extLst>
          </p:cNvPr>
          <p:cNvSpPr txBox="1">
            <a:spLocks/>
          </p:cNvSpPr>
          <p:nvPr/>
        </p:nvSpPr>
        <p:spPr>
          <a:xfrm>
            <a:off x="1924247" y="3918929"/>
            <a:ext cx="2126546" cy="112338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100" b="1" dirty="0">
                <a:solidFill>
                  <a:schemeClr val="accent5"/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Design Phase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Identify platform requirements, vetting criteria and guidelines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Research and select technology platform</a:t>
            </a:r>
          </a:p>
          <a:p>
            <a:pPr algn="l">
              <a:lnSpc>
                <a:spcPct val="100000"/>
              </a:lnSpc>
            </a:pP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Lato Light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DC545BA8-5EF8-B7E6-8510-7C667D0913A9}"/>
              </a:ext>
            </a:extLst>
          </p:cNvPr>
          <p:cNvSpPr txBox="1">
            <a:spLocks/>
          </p:cNvSpPr>
          <p:nvPr/>
        </p:nvSpPr>
        <p:spPr>
          <a:xfrm>
            <a:off x="2529967" y="2856606"/>
            <a:ext cx="2234834" cy="112338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100" b="1" dirty="0">
                <a:solidFill>
                  <a:schemeClr val="accent5"/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Build Phase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Build platform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Perform user experience testing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Member communication – peak interest in GCM (overview of site and value to members) 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17C72D7D-C81B-EB57-AB5E-552BCA63F46F}"/>
              </a:ext>
            </a:extLst>
          </p:cNvPr>
          <p:cNvSpPr txBox="1">
            <a:spLocks/>
          </p:cNvSpPr>
          <p:nvPr/>
        </p:nvSpPr>
        <p:spPr>
          <a:xfrm>
            <a:off x="3375904" y="1557270"/>
            <a:ext cx="4464635" cy="136960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100" b="1" dirty="0">
                <a:solidFill>
                  <a:schemeClr val="accent5"/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Implementation – Phase II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Review and approve provider submissions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Create assets and resources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Populate site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Perform user experience testing and obtain feedback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Member webinar/training demo – educate on why and how to use the site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Lato Light" panose="020F0502020204030203" pitchFamily="34" charset="0"/>
                <a:cs typeface="Arial" panose="020B0604020202020204" pitchFamily="34" charset="0"/>
              </a:rPr>
              <a:t>Member communication – promote usage of site, highlight success stories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E331DD5-A0ED-69E0-EABD-96C36BADD9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41564" y="3541848"/>
            <a:ext cx="305194" cy="47302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A91E920-3776-BBD7-9DD9-9D9B56665822}"/>
              </a:ext>
            </a:extLst>
          </p:cNvPr>
          <p:cNvSpPr txBox="1"/>
          <p:nvPr/>
        </p:nvSpPr>
        <p:spPr>
          <a:xfrm>
            <a:off x="2051093" y="1923614"/>
            <a:ext cx="1182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We are currently in this phase </a:t>
            </a:r>
          </a:p>
        </p:txBody>
      </p:sp>
      <p:sp>
        <p:nvSpPr>
          <p:cNvPr id="36" name="Shape 54781">
            <a:extLst>
              <a:ext uri="{FF2B5EF4-FFF2-40B4-BE49-F238E27FC236}">
                <a16:creationId xmlns:a16="http://schemas.microsoft.com/office/drawing/2014/main" id="{37F72900-748D-A3C6-8BAE-1D48A609793C}"/>
              </a:ext>
            </a:extLst>
          </p:cNvPr>
          <p:cNvSpPr/>
          <p:nvPr/>
        </p:nvSpPr>
        <p:spPr>
          <a:xfrm>
            <a:off x="4013672" y="4237426"/>
            <a:ext cx="1880798" cy="314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16205" y="0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ysClr val="window" lastClr="FFFFFF">
                <a:lumMod val="85000"/>
              </a:sysClr>
            </a:solidFill>
            <a:prstDash val="solid"/>
            <a:miter lim="400000"/>
          </a:ln>
          <a:effectLst/>
        </p:spPr>
        <p:txBody>
          <a:bodyPr wrap="square" lIns="71438" tIns="71438" rIns="71438" bIns="71438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7" name="Shape 54782">
            <a:extLst>
              <a:ext uri="{FF2B5EF4-FFF2-40B4-BE49-F238E27FC236}">
                <a16:creationId xmlns:a16="http://schemas.microsoft.com/office/drawing/2014/main" id="{E6000E56-7654-0D96-0D90-62D05283E70C}"/>
              </a:ext>
            </a:extLst>
          </p:cNvPr>
          <p:cNvSpPr/>
          <p:nvPr/>
        </p:nvSpPr>
        <p:spPr>
          <a:xfrm>
            <a:off x="4552952" y="3371543"/>
            <a:ext cx="2395656" cy="676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</a:path>
            </a:pathLst>
          </a:custGeom>
          <a:noFill/>
          <a:ln w="38100" cap="flat">
            <a:solidFill>
              <a:sysClr val="window" lastClr="FFFFFF">
                <a:lumMod val="85000"/>
              </a:sysClr>
            </a:solidFill>
            <a:prstDash val="solid"/>
            <a:miter lim="400000"/>
          </a:ln>
          <a:effectLst/>
        </p:spPr>
        <p:txBody>
          <a:bodyPr wrap="square" lIns="71438" tIns="71438" rIns="71438" bIns="71438" numCol="1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8" name="Shape 54790">
            <a:extLst>
              <a:ext uri="{FF2B5EF4-FFF2-40B4-BE49-F238E27FC236}">
                <a16:creationId xmlns:a16="http://schemas.microsoft.com/office/drawing/2014/main" id="{FACC5755-6EDB-4D44-88F4-70598FCCD3D4}"/>
              </a:ext>
            </a:extLst>
          </p:cNvPr>
          <p:cNvSpPr/>
          <p:nvPr/>
        </p:nvSpPr>
        <p:spPr>
          <a:xfrm>
            <a:off x="4521803" y="6016760"/>
            <a:ext cx="1116004" cy="309457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11088CA-8661-47A9-890D-FB714BF01F90}"/>
              </a:ext>
            </a:extLst>
          </p:cNvPr>
          <p:cNvGrpSpPr/>
          <p:nvPr/>
        </p:nvGrpSpPr>
        <p:grpSpPr>
          <a:xfrm>
            <a:off x="4509810" y="4798166"/>
            <a:ext cx="1116004" cy="1336903"/>
            <a:chOff x="4509810" y="4798166"/>
            <a:chExt cx="1116004" cy="1336903"/>
          </a:xfrm>
        </p:grpSpPr>
        <p:sp>
          <p:nvSpPr>
            <p:cNvPr id="8" name="Shape 54791">
              <a:extLst>
                <a:ext uri="{FF2B5EF4-FFF2-40B4-BE49-F238E27FC236}">
                  <a16:creationId xmlns:a16="http://schemas.microsoft.com/office/drawing/2014/main" id="{6D6691EA-EEA6-D1B9-ED6C-A89BFF5E51E5}"/>
                </a:ext>
              </a:extLst>
            </p:cNvPr>
            <p:cNvSpPr/>
            <p:nvPr/>
          </p:nvSpPr>
          <p:spPr>
            <a:xfrm>
              <a:off x="4509810" y="4798166"/>
              <a:ext cx="1116004" cy="1336903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000" dirty="0">
                <a:solidFill>
                  <a:prstClr val="black"/>
                </a:solidFill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EA07381-76B4-7CBA-10DF-16E840230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rgbClr val="EEECE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0306" y="5021087"/>
              <a:ext cx="738998" cy="792697"/>
            </a:xfrm>
            <a:prstGeom prst="rect">
              <a:avLst/>
            </a:prstGeom>
          </p:spPr>
        </p:pic>
      </p:grpSp>
      <p:sp>
        <p:nvSpPr>
          <p:cNvPr id="40" name="Shape 54795">
            <a:extLst>
              <a:ext uri="{FF2B5EF4-FFF2-40B4-BE49-F238E27FC236}">
                <a16:creationId xmlns:a16="http://schemas.microsoft.com/office/drawing/2014/main" id="{015C9A34-33F5-C9AB-4F1A-68E2A1E8B7B1}"/>
              </a:ext>
            </a:extLst>
          </p:cNvPr>
          <p:cNvSpPr/>
          <p:nvPr/>
        </p:nvSpPr>
        <p:spPr>
          <a:xfrm>
            <a:off x="5829441" y="5274535"/>
            <a:ext cx="815789" cy="226210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37574D2-1C2A-7229-0D87-D02B3731D573}"/>
              </a:ext>
            </a:extLst>
          </p:cNvPr>
          <p:cNvGrpSpPr/>
          <p:nvPr/>
        </p:nvGrpSpPr>
        <p:grpSpPr>
          <a:xfrm>
            <a:off x="5807656" y="4401683"/>
            <a:ext cx="815789" cy="977266"/>
            <a:chOff x="5807656" y="4401683"/>
            <a:chExt cx="815789" cy="977266"/>
          </a:xfrm>
        </p:grpSpPr>
        <p:sp>
          <p:nvSpPr>
            <p:cNvPr id="14" name="Shape 54796">
              <a:extLst>
                <a:ext uri="{FF2B5EF4-FFF2-40B4-BE49-F238E27FC236}">
                  <a16:creationId xmlns:a16="http://schemas.microsoft.com/office/drawing/2014/main" id="{EFF3C921-ECF1-4812-7EF8-5D345840CEE3}"/>
                </a:ext>
              </a:extLst>
            </p:cNvPr>
            <p:cNvSpPr/>
            <p:nvPr/>
          </p:nvSpPr>
          <p:spPr>
            <a:xfrm>
              <a:off x="5807656" y="4401683"/>
              <a:ext cx="815789" cy="977266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000" dirty="0">
                <a:solidFill>
                  <a:prstClr val="black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6B44441-6D97-CDB7-C536-CE766231A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rgbClr val="EEECE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5853" y="4549994"/>
              <a:ext cx="608143" cy="635852"/>
            </a:xfrm>
            <a:prstGeom prst="rect">
              <a:avLst/>
            </a:prstGeom>
          </p:spPr>
        </p:pic>
      </p:grpSp>
      <p:sp>
        <p:nvSpPr>
          <p:cNvPr id="42" name="Shape 54805">
            <a:extLst>
              <a:ext uri="{FF2B5EF4-FFF2-40B4-BE49-F238E27FC236}">
                <a16:creationId xmlns:a16="http://schemas.microsoft.com/office/drawing/2014/main" id="{83146E90-1315-0D35-DD96-5B7E43787135}"/>
              </a:ext>
            </a:extLst>
          </p:cNvPr>
          <p:cNvSpPr/>
          <p:nvPr/>
        </p:nvSpPr>
        <p:spPr>
          <a:xfrm>
            <a:off x="6774391" y="4750719"/>
            <a:ext cx="593301" cy="120661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FEA2F1F-78F1-3082-E88F-E5A4E98CDC6C}"/>
              </a:ext>
            </a:extLst>
          </p:cNvPr>
          <p:cNvGrpSpPr/>
          <p:nvPr/>
        </p:nvGrpSpPr>
        <p:grpSpPr>
          <a:xfrm>
            <a:off x="6745814" y="4105836"/>
            <a:ext cx="593301" cy="710739"/>
            <a:chOff x="6745814" y="4105836"/>
            <a:chExt cx="593301" cy="710739"/>
          </a:xfrm>
        </p:grpSpPr>
        <p:sp>
          <p:nvSpPr>
            <p:cNvPr id="9" name="Shape 54806">
              <a:extLst>
                <a:ext uri="{FF2B5EF4-FFF2-40B4-BE49-F238E27FC236}">
                  <a16:creationId xmlns:a16="http://schemas.microsoft.com/office/drawing/2014/main" id="{2493D9D1-74D5-EEF8-2748-7F21F60D651B}"/>
                </a:ext>
              </a:extLst>
            </p:cNvPr>
            <p:cNvSpPr/>
            <p:nvPr/>
          </p:nvSpPr>
          <p:spPr>
            <a:xfrm>
              <a:off x="6745814" y="4105836"/>
              <a:ext cx="593301" cy="710739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000" dirty="0">
                <a:solidFill>
                  <a:prstClr val="black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300D416-CDF6-33FA-2288-5544EFD54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rgbClr val="EEECE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2202" y="4322138"/>
              <a:ext cx="431053" cy="290840"/>
            </a:xfrm>
            <a:prstGeom prst="rect">
              <a:avLst/>
            </a:prstGeom>
          </p:spPr>
        </p:pic>
      </p:grpSp>
      <p:sp>
        <p:nvSpPr>
          <p:cNvPr id="44" name="Shape 54800">
            <a:extLst>
              <a:ext uri="{FF2B5EF4-FFF2-40B4-BE49-F238E27FC236}">
                <a16:creationId xmlns:a16="http://schemas.microsoft.com/office/drawing/2014/main" id="{79012C40-BC9C-067D-5F1B-309272943F52}"/>
              </a:ext>
            </a:extLst>
          </p:cNvPr>
          <p:cNvSpPr/>
          <p:nvPr/>
        </p:nvSpPr>
        <p:spPr>
          <a:xfrm>
            <a:off x="7400771" y="4374345"/>
            <a:ext cx="444976" cy="123388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2A00F24-92EA-5E94-59E7-5FFA71D18935}"/>
              </a:ext>
            </a:extLst>
          </p:cNvPr>
          <p:cNvGrpSpPr/>
          <p:nvPr/>
        </p:nvGrpSpPr>
        <p:grpSpPr>
          <a:xfrm>
            <a:off x="7393781" y="3901537"/>
            <a:ext cx="444976" cy="533054"/>
            <a:chOff x="7393781" y="3901537"/>
            <a:chExt cx="444976" cy="533054"/>
          </a:xfrm>
        </p:grpSpPr>
        <p:sp>
          <p:nvSpPr>
            <p:cNvPr id="15" name="Shape 54801">
              <a:extLst>
                <a:ext uri="{FF2B5EF4-FFF2-40B4-BE49-F238E27FC236}">
                  <a16:creationId xmlns:a16="http://schemas.microsoft.com/office/drawing/2014/main" id="{9DE4018F-FA70-36A3-8DBE-35195C5DE970}"/>
                </a:ext>
              </a:extLst>
            </p:cNvPr>
            <p:cNvSpPr/>
            <p:nvPr/>
          </p:nvSpPr>
          <p:spPr>
            <a:xfrm>
              <a:off x="7393781" y="3901537"/>
              <a:ext cx="444976" cy="533054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000" dirty="0">
                <a:solidFill>
                  <a:prstClr val="black"/>
                </a:solidFill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8281908-1C73-0027-27CA-9323A78E8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rgbClr val="EEECE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1484" y="4023602"/>
              <a:ext cx="323551" cy="287601"/>
            </a:xfrm>
            <a:prstGeom prst="rect">
              <a:avLst/>
            </a:prstGeom>
          </p:spPr>
        </p:pic>
      </p:grpSp>
      <p:sp>
        <p:nvSpPr>
          <p:cNvPr id="46" name="Shape 54800">
            <a:extLst>
              <a:ext uri="{FF2B5EF4-FFF2-40B4-BE49-F238E27FC236}">
                <a16:creationId xmlns:a16="http://schemas.microsoft.com/office/drawing/2014/main" id="{7352D2BF-5409-EB83-134A-601D650D4B39}"/>
              </a:ext>
            </a:extLst>
          </p:cNvPr>
          <p:cNvSpPr/>
          <p:nvPr/>
        </p:nvSpPr>
        <p:spPr>
          <a:xfrm>
            <a:off x="7827658" y="3737928"/>
            <a:ext cx="379997" cy="113607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C691F6E-3F5A-0695-4D6F-4AD0FB6C355F}"/>
              </a:ext>
            </a:extLst>
          </p:cNvPr>
          <p:cNvGrpSpPr/>
          <p:nvPr/>
        </p:nvGrpSpPr>
        <p:grpSpPr>
          <a:xfrm>
            <a:off x="7838879" y="3371543"/>
            <a:ext cx="379997" cy="416850"/>
            <a:chOff x="7838879" y="3371543"/>
            <a:chExt cx="379997" cy="416850"/>
          </a:xfrm>
        </p:grpSpPr>
        <p:sp>
          <p:nvSpPr>
            <p:cNvPr id="10" name="Shape 54801">
              <a:extLst>
                <a:ext uri="{FF2B5EF4-FFF2-40B4-BE49-F238E27FC236}">
                  <a16:creationId xmlns:a16="http://schemas.microsoft.com/office/drawing/2014/main" id="{706F09CF-E68B-1C16-56F9-DB31F24AAA29}"/>
                </a:ext>
              </a:extLst>
            </p:cNvPr>
            <p:cNvSpPr/>
            <p:nvPr/>
          </p:nvSpPr>
          <p:spPr>
            <a:xfrm>
              <a:off x="7838879" y="3371543"/>
              <a:ext cx="379997" cy="416850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000" dirty="0">
                <a:solidFill>
                  <a:prstClr val="black"/>
                </a:solidFill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ED22F7F-1506-ECA6-4EAC-BD575311D0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srgbClr val="EEECE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5368" y="3443392"/>
              <a:ext cx="302287" cy="261660"/>
            </a:xfrm>
            <a:prstGeom prst="rect">
              <a:avLst/>
            </a:prstGeom>
          </p:spPr>
        </p:pic>
      </p:grpSp>
      <p:sp>
        <p:nvSpPr>
          <p:cNvPr id="48" name="Shape 54800">
            <a:extLst>
              <a:ext uri="{FF2B5EF4-FFF2-40B4-BE49-F238E27FC236}">
                <a16:creationId xmlns:a16="http://schemas.microsoft.com/office/drawing/2014/main" id="{995380D0-AB98-C15D-BB4F-09FBDF3D8134}"/>
              </a:ext>
            </a:extLst>
          </p:cNvPr>
          <p:cNvSpPr/>
          <p:nvPr/>
        </p:nvSpPr>
        <p:spPr>
          <a:xfrm>
            <a:off x="8122038" y="3177485"/>
            <a:ext cx="381000" cy="74157"/>
          </a:xfrm>
          <a:prstGeom prst="ellipse">
            <a:avLst/>
          </a:prstGeom>
          <a:solidFill>
            <a:sysClr val="window" lastClr="FFFFFF">
              <a:lumMod val="85000"/>
            </a:sys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75E8A87-CF08-D070-E954-9F7EC3E48805}"/>
              </a:ext>
            </a:extLst>
          </p:cNvPr>
          <p:cNvGrpSpPr/>
          <p:nvPr/>
        </p:nvGrpSpPr>
        <p:grpSpPr>
          <a:xfrm>
            <a:off x="8131455" y="2890986"/>
            <a:ext cx="381000" cy="320371"/>
            <a:chOff x="8131455" y="2890986"/>
            <a:chExt cx="381000" cy="320371"/>
          </a:xfrm>
        </p:grpSpPr>
        <p:sp>
          <p:nvSpPr>
            <p:cNvPr id="11" name="Shape 54801">
              <a:extLst>
                <a:ext uri="{FF2B5EF4-FFF2-40B4-BE49-F238E27FC236}">
                  <a16:creationId xmlns:a16="http://schemas.microsoft.com/office/drawing/2014/main" id="{45245101-C43F-0E29-4A52-1B36F0DFFC1D}"/>
                </a:ext>
              </a:extLst>
            </p:cNvPr>
            <p:cNvSpPr/>
            <p:nvPr/>
          </p:nvSpPr>
          <p:spPr>
            <a:xfrm>
              <a:off x="8131455" y="2890986"/>
              <a:ext cx="381000" cy="320371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000" dirty="0">
                <a:solidFill>
                  <a:prstClr val="black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0B0F706-4560-B6B7-A1DA-5AC96875A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duotone>
                <a:srgbClr val="EEECE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4853" y="2933412"/>
              <a:ext cx="154204" cy="2206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513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walking&#10;&#10;Description automatically generated with medium confidence">
            <a:extLst>
              <a:ext uri="{FF2B5EF4-FFF2-40B4-BE49-F238E27FC236}">
                <a16:creationId xmlns:a16="http://schemas.microsoft.com/office/drawing/2014/main" id="{13166F51-E315-F28A-1D06-03D42352A00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43" b="4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45A36-543E-8556-E44B-B96D819CAC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9750" y="2745000"/>
            <a:ext cx="5377198" cy="2502000"/>
          </a:xfrm>
        </p:spPr>
        <p:txBody>
          <a:bodyPr/>
          <a:lstStyle/>
          <a:p>
            <a:endParaRPr lang="en-US" dirty="0"/>
          </a:p>
          <a:p>
            <a:pPr lvl="1"/>
            <a:r>
              <a:rPr lang="en-US" dirty="0"/>
              <a:t>Service Provider Criteria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B0448-AC32-1F99-5F4B-AB5528CC7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5</a:t>
            </a:fld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409B5-C22F-2D69-06F3-1CF54B4DC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093F090-045F-9E22-03FE-7C94829B590A}"/>
              </a:ext>
            </a:extLst>
          </p:cNvPr>
          <p:cNvCxnSpPr/>
          <p:nvPr/>
        </p:nvCxnSpPr>
        <p:spPr>
          <a:xfrm>
            <a:off x="540000" y="6327000"/>
            <a:ext cx="111114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139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AF7B0-12F7-2395-B23B-31A8FEEE3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Provider Criteria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AAA589-DCC8-8C13-457F-FD1FC8A72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0B5E7-F62C-C16A-A397-67A731D1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6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55A564-F482-68AA-E7EF-EF500A6A0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sz="3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Unique</a:t>
            </a:r>
            <a:r>
              <a:rPr lang="en-US" sz="3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or</a:t>
            </a:r>
            <a:r>
              <a:rPr lang="en-US" sz="3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specialized</a:t>
            </a:r>
            <a:r>
              <a:rPr lang="en-US" sz="3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400" dirty="0"/>
              <a:t>consulting service </a:t>
            </a:r>
            <a:br>
              <a:rPr lang="en-US" sz="3400" dirty="0"/>
            </a:br>
            <a:r>
              <a:rPr lang="en-US" sz="3400" dirty="0"/>
              <a:t>offering</a:t>
            </a:r>
          </a:p>
          <a:p>
            <a:pPr>
              <a:spcAft>
                <a:spcPts val="1800"/>
              </a:spcAft>
            </a:pPr>
            <a:r>
              <a:rPr lang="en-US" sz="3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T</a:t>
            </a:r>
            <a:r>
              <a:rPr lang="en-US" sz="3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echnical expertise </a:t>
            </a:r>
            <a:r>
              <a:rPr lang="en-US" sz="3400" dirty="0"/>
              <a:t>in the specialty area</a:t>
            </a:r>
          </a:p>
          <a:p>
            <a:pPr>
              <a:spcAft>
                <a:spcPts val="1800"/>
              </a:spcAft>
            </a:pPr>
            <a:r>
              <a:rPr lang="en-US" sz="3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Dedicated resources </a:t>
            </a:r>
            <a:r>
              <a:rPr lang="en-US" sz="3400" dirty="0"/>
              <a:t>in the specialty area</a:t>
            </a:r>
          </a:p>
          <a:p>
            <a:pPr>
              <a:spcAft>
                <a:spcPts val="1800"/>
              </a:spcAft>
            </a:pPr>
            <a:r>
              <a:rPr lang="en-US" sz="3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Clear track record </a:t>
            </a:r>
            <a:r>
              <a:rPr lang="en-US" sz="3400" dirty="0"/>
              <a:t>of high performance</a:t>
            </a:r>
          </a:p>
          <a:p>
            <a:pPr>
              <a:spcAft>
                <a:spcPts val="600"/>
              </a:spcAft>
            </a:pPr>
            <a:r>
              <a:rPr lang="en-US" sz="3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Capacity and desire </a:t>
            </a:r>
            <a:r>
              <a:rPr lang="en-US" sz="3400" dirty="0"/>
              <a:t>to serve Members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FD865-DDD2-721F-0A1E-187719E19C63}"/>
              </a:ext>
            </a:extLst>
          </p:cNvPr>
          <p:cNvSpPr txBox="1"/>
          <p:nvPr/>
        </p:nvSpPr>
        <p:spPr>
          <a:xfrm>
            <a:off x="8928644" y="1944894"/>
            <a:ext cx="2737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</a:rPr>
              <a:t>Industry Focus </a:t>
            </a:r>
            <a:endParaRPr lang="en-US" sz="1600" dirty="0">
              <a:solidFill>
                <a:schemeClr val="bg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41AE4E-7518-9CF0-2E2F-51BA8AF22A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941" y="1418135"/>
            <a:ext cx="526759" cy="5267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04E0F9-6E41-A38A-54A2-44529ABE728A}"/>
              </a:ext>
            </a:extLst>
          </p:cNvPr>
          <p:cNvSpPr txBox="1"/>
          <p:nvPr/>
        </p:nvSpPr>
        <p:spPr>
          <a:xfrm>
            <a:off x="9239512" y="3252824"/>
            <a:ext cx="1975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</a:rPr>
              <a:t>Emerging Service Area </a:t>
            </a:r>
            <a:endParaRPr lang="en-US" sz="1600" dirty="0">
              <a:solidFill>
                <a:schemeClr val="bg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8FCBB0-3558-D707-BA77-586E1F7DEF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941" y="2711868"/>
            <a:ext cx="428538" cy="55515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B0FFAF-6D6A-4E13-F72C-23E89AA750D9}"/>
              </a:ext>
            </a:extLst>
          </p:cNvPr>
          <p:cNvSpPr txBox="1"/>
          <p:nvPr/>
        </p:nvSpPr>
        <p:spPr>
          <a:xfrm>
            <a:off x="9433582" y="4772177"/>
            <a:ext cx="1632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</a:rPr>
              <a:t>Specific Certification</a:t>
            </a:r>
            <a:endParaRPr lang="en-US" sz="1600" dirty="0">
              <a:solidFill>
                <a:schemeClr val="bg2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3E3CD8-1428-9647-153F-8C6C25545B6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78190" y="4293536"/>
            <a:ext cx="396262" cy="52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235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B18D636-CC10-4B1E-AA38-419DCCF2D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Consulting Offering Matrix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1526F127-F1E8-9920-4652-1F2B3AAF78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821770"/>
              </p:ext>
            </p:extLst>
          </p:nvPr>
        </p:nvGraphicFramePr>
        <p:xfrm>
          <a:off x="540000" y="1631214"/>
          <a:ext cx="11112497" cy="4579086"/>
        </p:xfrm>
        <a:graphic>
          <a:graphicData uri="http://schemas.openxmlformats.org/drawingml/2006/table">
            <a:tbl>
              <a:tblPr/>
              <a:tblGrid>
                <a:gridCol w="2633145">
                  <a:extLst>
                    <a:ext uri="{9D8B030D-6E8A-4147-A177-3AD203B41FA5}">
                      <a16:colId xmlns:a16="http://schemas.microsoft.com/office/drawing/2014/main" val="1523543863"/>
                    </a:ext>
                  </a:extLst>
                </a:gridCol>
                <a:gridCol w="250775">
                  <a:extLst>
                    <a:ext uri="{9D8B030D-6E8A-4147-A177-3AD203B41FA5}">
                      <a16:colId xmlns:a16="http://schemas.microsoft.com/office/drawing/2014/main" val="3347189786"/>
                    </a:ext>
                  </a:extLst>
                </a:gridCol>
                <a:gridCol w="2695839">
                  <a:extLst>
                    <a:ext uri="{9D8B030D-6E8A-4147-A177-3AD203B41FA5}">
                      <a16:colId xmlns:a16="http://schemas.microsoft.com/office/drawing/2014/main" val="1509835239"/>
                    </a:ext>
                  </a:extLst>
                </a:gridCol>
                <a:gridCol w="266449">
                  <a:extLst>
                    <a:ext uri="{9D8B030D-6E8A-4147-A177-3AD203B41FA5}">
                      <a16:colId xmlns:a16="http://schemas.microsoft.com/office/drawing/2014/main" val="1101416087"/>
                    </a:ext>
                  </a:extLst>
                </a:gridCol>
                <a:gridCol w="2601798">
                  <a:extLst>
                    <a:ext uri="{9D8B030D-6E8A-4147-A177-3AD203B41FA5}">
                      <a16:colId xmlns:a16="http://schemas.microsoft.com/office/drawing/2014/main" val="1580028969"/>
                    </a:ext>
                  </a:extLst>
                </a:gridCol>
                <a:gridCol w="235102">
                  <a:extLst>
                    <a:ext uri="{9D8B030D-6E8A-4147-A177-3AD203B41FA5}">
                      <a16:colId xmlns:a16="http://schemas.microsoft.com/office/drawing/2014/main" val="3214555657"/>
                    </a:ext>
                  </a:extLst>
                </a:gridCol>
                <a:gridCol w="2429389">
                  <a:extLst>
                    <a:ext uri="{9D8B030D-6E8A-4147-A177-3AD203B41FA5}">
                      <a16:colId xmlns:a16="http://schemas.microsoft.com/office/drawing/2014/main" val="2681723462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FINANCIAL ADVISORY SERVICES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MANAGEMENT CONSULTING SERVICES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TRANSACTION ADVISORY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TECHNOLOGY CONSULTING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644979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CFO-Led Services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COVID-19 Business Recovery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Business Restructuring &amp; Bankruptcy Consulting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CIO/CTO As A Service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18845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Financial Process Improvement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Health Care Consulting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Due Diligence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Digital Advisory Services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70222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Interim Controllership &amp; Financial Leadership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HR Consulting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Merger or Acquisition Services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Enterprise System Selection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519508"/>
                  </a:ext>
                </a:extLst>
              </a:tr>
              <a:tr h="2320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IPO Readiness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International Business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Valuation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Infrastructure Solutions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39579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Restructuring Services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Strategic Marketing 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Strategic IT Consulting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252145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87923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347145"/>
                  </a:ext>
                </a:extLst>
              </a:tr>
              <a:tr h="34812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RISK ADVISORY SERVICES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FORENSIC &amp; LITIGATION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OUTSOURCING SERVICES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175230"/>
                  </a:ext>
                </a:extLst>
              </a:tr>
              <a:tr h="34812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Anti-Money Laundering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Forensic Accounting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Internal Audit Co-Sourcing/Outsourcing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50937"/>
                  </a:ext>
                </a:extLst>
              </a:tr>
              <a:tr h="2464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Cybersecurity &amp; Digital Forensics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Fraud &amp; Forensics Investigations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Managed Services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1102954"/>
                  </a:ext>
                </a:extLst>
              </a:tr>
              <a:tr h="2128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Data Privacy &amp; Compliance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Litigation &amp; Dispute Consulting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Outsourced Accounting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57527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Internal Audit Co-Sourcing/Outsourcing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Outsourced CFO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161322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ISO 27001 Certification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623311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Sarbanes-Oxley Compliance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7190155"/>
                  </a:ext>
                </a:extLst>
              </a:tr>
              <a:tr h="2179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System Organization Controls – SOC 1, 2 &amp; 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24108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Technology Risk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140106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06AF9DD-D1AB-508F-08CF-2D1D080C2863}"/>
              </a:ext>
            </a:extLst>
          </p:cNvPr>
          <p:cNvSpPr txBox="1"/>
          <p:nvPr/>
        </p:nvSpPr>
        <p:spPr>
          <a:xfrm>
            <a:off x="5229569" y="5563969"/>
            <a:ext cx="5962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Please note: This list is not intended to be all-inclusive of the various consulting/advisory service offerings.</a:t>
            </a:r>
          </a:p>
        </p:txBody>
      </p:sp>
    </p:spTree>
    <p:extLst>
      <p:ext uri="{BB962C8B-B14F-4D97-AF65-F5344CB8AC3E}">
        <p14:creationId xmlns:p14="http://schemas.microsoft.com/office/powerpoint/2010/main" val="255110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908A609-564F-1277-0165-51611462E55D}"/>
              </a:ext>
            </a:extLst>
          </p:cNvPr>
          <p:cNvGrpSpPr/>
          <p:nvPr/>
        </p:nvGrpSpPr>
        <p:grpSpPr>
          <a:xfrm>
            <a:off x="1812919" y="1223011"/>
            <a:ext cx="8128004" cy="5418667"/>
            <a:chOff x="1812919" y="1223011"/>
            <a:chExt cx="8128004" cy="541866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D172B5A-06D7-CFCD-9BF2-BFD12F461BCD}"/>
                </a:ext>
              </a:extLst>
            </p:cNvPr>
            <p:cNvSpPr/>
            <p:nvPr/>
          </p:nvSpPr>
          <p:spPr>
            <a:xfrm>
              <a:off x="1812919" y="4851129"/>
              <a:ext cx="8128001" cy="504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D646FCB-CCCC-01EB-129B-94347A2F59AE}"/>
                </a:ext>
              </a:extLst>
            </p:cNvPr>
            <p:cNvSpPr/>
            <p:nvPr/>
          </p:nvSpPr>
          <p:spPr>
            <a:xfrm>
              <a:off x="1812922" y="3970445"/>
              <a:ext cx="8128001" cy="504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8859FC-6F89-CBD3-185D-016549F42C8F}"/>
                </a:ext>
              </a:extLst>
            </p:cNvPr>
            <p:cNvSpPr/>
            <p:nvPr/>
          </p:nvSpPr>
          <p:spPr>
            <a:xfrm>
              <a:off x="1812921" y="4414663"/>
              <a:ext cx="8128001" cy="43480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CB44F8E-7788-4880-5986-14E351458385}"/>
                </a:ext>
              </a:extLst>
            </p:cNvPr>
            <p:cNvSpPr/>
            <p:nvPr/>
          </p:nvSpPr>
          <p:spPr>
            <a:xfrm>
              <a:off x="1812920" y="3468312"/>
              <a:ext cx="8128001" cy="504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5" name="Diagram 24">
              <a:extLst>
                <a:ext uri="{FF2B5EF4-FFF2-40B4-BE49-F238E27FC236}">
                  <a16:creationId xmlns:a16="http://schemas.microsoft.com/office/drawing/2014/main" id="{02E22920-979A-DCDB-9C87-5B46766C73D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78775713"/>
                </p:ext>
              </p:extLst>
            </p:nvPr>
          </p:nvGraphicFramePr>
          <p:xfrm>
            <a:off x="1812920" y="1223011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8C53831-E9D6-5AB2-7D78-54BDDB0CC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Provider Application Timeline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9679D-67A8-3150-BBE4-D2E2FCAA3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FC89E-FE07-F015-F411-C29B2F30F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pPr/>
              <a:t>8</a:t>
            </a:fld>
            <a:endParaRPr lang="en-GB" noProof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57EFDA3-5CC0-153A-735A-82A20EFF7077}"/>
              </a:ext>
            </a:extLst>
          </p:cNvPr>
          <p:cNvGrpSpPr/>
          <p:nvPr/>
        </p:nvGrpSpPr>
        <p:grpSpPr>
          <a:xfrm>
            <a:off x="2537699" y="1569892"/>
            <a:ext cx="981740" cy="947769"/>
            <a:chOff x="1685260" y="2263328"/>
            <a:chExt cx="1350335" cy="1360967"/>
          </a:xfrm>
        </p:grpSpPr>
        <p:sp>
          <p:nvSpPr>
            <p:cNvPr id="7" name="Shape 54801">
              <a:extLst>
                <a:ext uri="{FF2B5EF4-FFF2-40B4-BE49-F238E27FC236}">
                  <a16:creationId xmlns:a16="http://schemas.microsoft.com/office/drawing/2014/main" id="{C2926520-554D-04BD-C571-2061F8838E1D}"/>
                </a:ext>
              </a:extLst>
            </p:cNvPr>
            <p:cNvSpPr/>
            <p:nvPr/>
          </p:nvSpPr>
          <p:spPr>
            <a:xfrm>
              <a:off x="1685260" y="2263328"/>
              <a:ext cx="1350335" cy="1360967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000" dirty="0">
                <a:solidFill>
                  <a:prstClr val="black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4D5C4D-38D1-E5DE-2735-21F58E0AD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srgbClr val="EEECE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4242" y="2366441"/>
              <a:ext cx="737787" cy="1055836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34835C8-7A2C-631F-5075-2ED2F2008745}"/>
              </a:ext>
            </a:extLst>
          </p:cNvPr>
          <p:cNvGrpSpPr/>
          <p:nvPr/>
        </p:nvGrpSpPr>
        <p:grpSpPr>
          <a:xfrm>
            <a:off x="8183005" y="1575316"/>
            <a:ext cx="914433" cy="941222"/>
            <a:chOff x="6669201" y="2217570"/>
            <a:chExt cx="1349189" cy="1381283"/>
          </a:xfrm>
        </p:grpSpPr>
        <p:sp>
          <p:nvSpPr>
            <p:cNvPr id="10" name="Shape 54801">
              <a:extLst>
                <a:ext uri="{FF2B5EF4-FFF2-40B4-BE49-F238E27FC236}">
                  <a16:creationId xmlns:a16="http://schemas.microsoft.com/office/drawing/2014/main" id="{78D6DD8C-55A1-6B95-5896-F4E6ED6BB9ED}"/>
                </a:ext>
              </a:extLst>
            </p:cNvPr>
            <p:cNvSpPr/>
            <p:nvPr/>
          </p:nvSpPr>
          <p:spPr>
            <a:xfrm>
              <a:off x="6669201" y="2217570"/>
              <a:ext cx="1349189" cy="1381283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000" dirty="0">
                <a:solidFill>
                  <a:prstClr val="black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7293101-EFEA-23ED-EEC8-C44FADC67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duotone>
                <a:srgbClr val="EEECE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7156" y="2380012"/>
              <a:ext cx="1073278" cy="972495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45A449-C236-5D4D-D3C7-11DBD8E28A36}"/>
              </a:ext>
            </a:extLst>
          </p:cNvPr>
          <p:cNvGrpSpPr/>
          <p:nvPr/>
        </p:nvGrpSpPr>
        <p:grpSpPr>
          <a:xfrm>
            <a:off x="5371238" y="1576468"/>
            <a:ext cx="914433" cy="947770"/>
            <a:chOff x="4114767" y="2211021"/>
            <a:chExt cx="1349189" cy="1381283"/>
          </a:xfrm>
        </p:grpSpPr>
        <p:sp>
          <p:nvSpPr>
            <p:cNvPr id="14" name="Shape 54801">
              <a:extLst>
                <a:ext uri="{FF2B5EF4-FFF2-40B4-BE49-F238E27FC236}">
                  <a16:creationId xmlns:a16="http://schemas.microsoft.com/office/drawing/2014/main" id="{92E9F88F-D35F-AD75-DAFB-99EE66500424}"/>
                </a:ext>
              </a:extLst>
            </p:cNvPr>
            <p:cNvSpPr/>
            <p:nvPr/>
          </p:nvSpPr>
          <p:spPr>
            <a:xfrm>
              <a:off x="4114767" y="2211021"/>
              <a:ext cx="1349189" cy="1381283"/>
            </a:xfrm>
            <a:prstGeom prst="ellipse">
              <a:avLst/>
            </a:prstGeom>
            <a:solidFill>
              <a:schemeClr val="bg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000" dirty="0">
                <a:solidFill>
                  <a:prstClr val="black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6CB8094-D54D-2E3B-C4A4-F0CCBF0AE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47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1683" y="2339559"/>
              <a:ext cx="1109599" cy="1109599"/>
            </a:xfrm>
            <a:prstGeom prst="rect">
              <a:avLst/>
            </a:prstGeom>
            <a:effectLst>
              <a:softEdge rad="12700"/>
            </a:effectLst>
          </p:spPr>
        </p:pic>
      </p:grp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C702539-BCB3-7D87-101E-BA1A098CD06D}"/>
              </a:ext>
            </a:extLst>
          </p:cNvPr>
          <p:cNvSpPr txBox="1">
            <a:spLocks/>
          </p:cNvSpPr>
          <p:nvPr/>
        </p:nvSpPr>
        <p:spPr>
          <a:xfrm>
            <a:off x="1393975" y="5386678"/>
            <a:ext cx="9156399" cy="142923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FontTx/>
              <a:buNone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250"/>
              </a:spcAft>
              <a:buClr>
                <a:schemeClr val="bg2"/>
              </a:buClr>
              <a:buFont typeface="Red Hat Display" panose="02010303040201060303" pitchFamily="2" charset="0"/>
              <a:buChar char="•"/>
              <a:defRPr sz="24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00" indent="-1143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4976813" algn="r"/>
                <a:tab pos="5486400" algn="l"/>
              </a:tabLst>
            </a:pPr>
            <a:r>
              <a:rPr lang="en-US" dirty="0">
                <a:solidFill>
                  <a:srgbClr val="2F363B"/>
                </a:solidFill>
              </a:rPr>
              <a:t>	</a:t>
            </a:r>
            <a:endParaRPr lang="en-US" b="1" dirty="0">
              <a:solidFill>
                <a:srgbClr val="2F363B"/>
              </a:solidFill>
            </a:endParaRPr>
          </a:p>
          <a:p>
            <a:pPr algn="ctr">
              <a:tabLst>
                <a:tab pos="4976813" algn="r"/>
                <a:tab pos="5486400" algn="l"/>
              </a:tabLst>
            </a:pPr>
            <a:r>
              <a:rPr lang="en-US" sz="2600" dirty="0"/>
              <a:t>Applications will be reviewed and approved on a quarterly basis.</a:t>
            </a:r>
          </a:p>
          <a:p>
            <a:pPr>
              <a:spcAft>
                <a:spcPts val="12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63508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2DE5F-DCF6-6A57-B0B8-687D7DB08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to You and Your Firm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E1863B-A08F-A916-96C6-BCE9ADC26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LEA 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902D30-C352-5C49-CAAD-215D199A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8178-02AE-42FC-958D-6B8F13B60175}" type="slidenum">
              <a:rPr lang="en-GB" noProof="0" smtClean="0"/>
              <a:t>9</a:t>
            </a:fld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EC05EE-300A-2BC8-B921-FAD92818D2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Extend</a:t>
            </a:r>
            <a:r>
              <a:rPr lang="en-US" sz="3600" dirty="0">
                <a:latin typeface="+mn-lt"/>
              </a:rPr>
              <a:t> client relationships</a:t>
            </a:r>
          </a:p>
          <a:p>
            <a:pPr>
              <a:spcAft>
                <a:spcPts val="1800"/>
              </a:spcAft>
            </a:pP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Position</a:t>
            </a:r>
            <a:r>
              <a:rPr lang="en-US" sz="3600" dirty="0">
                <a:latin typeface="+mn-lt"/>
              </a:rPr>
              <a:t> your firm as a one-stop resource</a:t>
            </a:r>
          </a:p>
          <a:p>
            <a:pPr>
              <a:spcAft>
                <a:spcPts val="1800"/>
              </a:spcAft>
            </a:pP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Generate</a:t>
            </a:r>
            <a:r>
              <a:rPr lang="en-US" sz="3600" dirty="0">
                <a:latin typeface="+mn-lt"/>
              </a:rPr>
              <a:t> additional revenue </a:t>
            </a:r>
          </a:p>
          <a:p>
            <a:pPr>
              <a:spcAft>
                <a:spcPts val="1800"/>
              </a:spcAft>
            </a:pP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Develop</a:t>
            </a:r>
            <a:r>
              <a:rPr lang="en-US" sz="3600" dirty="0">
                <a:latin typeface="+mn-lt"/>
              </a:rPr>
              <a:t> your people</a:t>
            </a:r>
            <a:endParaRPr lang="en-US" sz="3600" dirty="0">
              <a:latin typeface="+mn-lt"/>
              <a:ea typeface="Calibri" panose="020F0502020204030204" pitchFamily="34" charset="0"/>
            </a:endParaRPr>
          </a:p>
          <a:p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Calibri" panose="020F0502020204030204" pitchFamily="34" charset="0"/>
              </a:rPr>
              <a:t>Serve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clients confidently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662CD5-43D6-907F-AC1B-4565342577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80" y="3183860"/>
            <a:ext cx="2303361" cy="298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50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BA - LEA">
      <a:dk1>
        <a:srgbClr val="00335B"/>
      </a:dk1>
      <a:lt1>
        <a:sysClr val="window" lastClr="FFFFFF"/>
      </a:lt1>
      <a:dk2>
        <a:srgbClr val="00A7CE"/>
      </a:dk2>
      <a:lt2>
        <a:srgbClr val="EA7600"/>
      </a:lt2>
      <a:accent1>
        <a:srgbClr val="00335B"/>
      </a:accent1>
      <a:accent2>
        <a:srgbClr val="00A7CE"/>
      </a:accent2>
      <a:accent3>
        <a:srgbClr val="EA7600"/>
      </a:accent3>
      <a:accent4>
        <a:srgbClr val="D7D2CB"/>
      </a:accent4>
      <a:accent5>
        <a:srgbClr val="00335B"/>
      </a:accent5>
      <a:accent6>
        <a:srgbClr val="00A7CE"/>
      </a:accent6>
      <a:hlink>
        <a:srgbClr val="0563C1"/>
      </a:hlink>
      <a:folHlink>
        <a:srgbClr val="954F72"/>
      </a:folHlink>
    </a:clrScheme>
    <a:fontScheme name="FBA - LEA">
      <a:majorFont>
        <a:latin typeface="Red Hat Display Medium"/>
        <a:ea typeface=""/>
        <a:cs typeface=""/>
      </a:majorFont>
      <a:minorFont>
        <a:latin typeface="Red Hat Displa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EA Global Overview PPT pres" id="{622C9258-073F-4422-B628-487F0168238C}" vid="{94FC0850-3801-471B-9FC1-711D1F30F0CE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81B3B4E676E743847B57EF0A6A682A" ma:contentTypeVersion="11" ma:contentTypeDescription="Create a new document." ma:contentTypeScope="" ma:versionID="19849ea40245d9cb18cc01ecc6010c33">
  <xsd:schema xmlns:xsd="http://www.w3.org/2001/XMLSchema" xmlns:xs="http://www.w3.org/2001/XMLSchema" xmlns:p="http://schemas.microsoft.com/office/2006/metadata/properties" xmlns:ns2="05357455-4fd7-424e-a756-4770dab953b4" xmlns:ns3="f2c573dd-91fe-4d4b-b2ba-1325231c8824" targetNamespace="http://schemas.microsoft.com/office/2006/metadata/properties" ma:root="true" ma:fieldsID="091856c243ad3cc6e3b895e6744b9dab" ns2:_="" ns3:_="">
    <xsd:import namespace="05357455-4fd7-424e-a756-4770dab953b4"/>
    <xsd:import namespace="f2c573dd-91fe-4d4b-b2ba-1325231c88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357455-4fd7-424e-a756-4770dab953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02746a9-299d-4b8a-ad79-73ac4852bb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c573dd-91fe-4d4b-b2ba-1325231c882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a45705c-9e01-414a-8b9e-6ea5d67ac8ed}" ma:internalName="TaxCatchAll" ma:showField="CatchAllData" ma:web="f2c573dd-91fe-4d4b-b2ba-1325231c88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2c573dd-91fe-4d4b-b2ba-1325231c8824" xsi:nil="true"/>
    <lcf76f155ced4ddcb4097134ff3c332f xmlns="05357455-4fd7-424e-a756-4770dab953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6F45CCA-0BEB-46A1-9E7E-0AB9ED9C8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B1F1BC-381B-4E79-9897-EC46ACCD46B8}">
  <ds:schemaRefs>
    <ds:schemaRef ds:uri="05357455-4fd7-424e-a756-4770dab953b4"/>
    <ds:schemaRef ds:uri="f2c573dd-91fe-4d4b-b2ba-1325231c88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C6AEC6D-D17C-49DC-8EFF-13700D9B1544}">
  <ds:schemaRefs>
    <ds:schemaRef ds:uri="05357455-4fd7-424e-a756-4770dab953b4"/>
    <ds:schemaRef ds:uri="f2c573dd-91fe-4d4b-b2ba-1325231c8824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801</TotalTime>
  <Words>695</Words>
  <Application>Microsoft Office PowerPoint</Application>
  <PresentationFormat>Widescreen</PresentationFormat>
  <Paragraphs>148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Red Hat Display</vt:lpstr>
      <vt:lpstr>Red Hat Display Light</vt:lpstr>
      <vt:lpstr>Red Hat Display Medium</vt:lpstr>
      <vt:lpstr>Red Hat Display SemiBold</vt:lpstr>
      <vt:lpstr>Office Theme</vt:lpstr>
      <vt:lpstr>LEA Global</vt:lpstr>
      <vt:lpstr>PowerPoint Presentation</vt:lpstr>
      <vt:lpstr>GCM Site Is Now Live!</vt:lpstr>
      <vt:lpstr>GCM Roadmap</vt:lpstr>
      <vt:lpstr>PowerPoint Presentation</vt:lpstr>
      <vt:lpstr>Service Provider Criteria</vt:lpstr>
      <vt:lpstr>Consulting Offering Matrix</vt:lpstr>
      <vt:lpstr>Service Provider Application Timeline</vt:lpstr>
      <vt:lpstr>Benefits to You and Your Firm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</dc:creator>
  <cp:lastModifiedBy>Debbie Wiebe</cp:lastModifiedBy>
  <cp:revision>28</cp:revision>
  <dcterms:created xsi:type="dcterms:W3CDTF">2022-12-09T11:28:08Z</dcterms:created>
  <dcterms:modified xsi:type="dcterms:W3CDTF">2023-04-25T15:12:39Z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0x0101009A81B3B4E676E743847B57EF0A6A682A</vt:lpwstr>
  </property>
  <property fmtid="{D5CDD505-2E9C-101B-9397-08002B2CF9AE}" pid="3" name="MediaServiceImageTags">
    <vt:lpwstr/>
  </property>
</Properties>
</file>