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4" r:id="rId3"/>
  </p:sldMasterIdLst>
  <p:notesMasterIdLst>
    <p:notesMasterId r:id="rId23"/>
  </p:notesMasterIdLst>
  <p:sldIdLst>
    <p:sldId id="271" r:id="rId4"/>
    <p:sldId id="261" r:id="rId5"/>
    <p:sldId id="273" r:id="rId6"/>
    <p:sldId id="411" r:id="rId7"/>
    <p:sldId id="415" r:id="rId8"/>
    <p:sldId id="413" r:id="rId9"/>
    <p:sldId id="414" r:id="rId10"/>
    <p:sldId id="417" r:id="rId11"/>
    <p:sldId id="416" r:id="rId12"/>
    <p:sldId id="257" r:id="rId13"/>
    <p:sldId id="258" r:id="rId14"/>
    <p:sldId id="259" r:id="rId15"/>
    <p:sldId id="260" r:id="rId16"/>
    <p:sldId id="422" r:id="rId17"/>
    <p:sldId id="418" r:id="rId18"/>
    <p:sldId id="270" r:id="rId19"/>
    <p:sldId id="419" r:id="rId20"/>
    <p:sldId id="421"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F4B9D-2D39-66D8-5439-490AF5CEF41A}" name="Mackenzie Smith" initials="MS" userId="S::masmith@clarknuber.com::b2356856-2783-401e-806c-7768a82f6b8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C7FB4-757F-4FF9-80DB-FFF307E0335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3271BF2-B60E-4D96-9BF9-3F11258C0BC9}">
      <dgm:prSet/>
      <dgm:spPr/>
      <dgm:t>
        <a:bodyPr/>
        <a:lstStyle/>
        <a:p>
          <a:r>
            <a:rPr lang="en-US" dirty="0"/>
            <a:t>Expenditures incurred in connection with the taxpayer’s trade or business which represents research and development costs in the experimental or laboratory sense. </a:t>
          </a:r>
        </a:p>
      </dgm:t>
    </dgm:pt>
    <dgm:pt modelId="{C80357D8-F360-4E74-A616-2F313BD41C41}" type="parTrans" cxnId="{59CBDC0E-D6CE-4804-8F98-4F6A81B533D4}">
      <dgm:prSet/>
      <dgm:spPr/>
      <dgm:t>
        <a:bodyPr/>
        <a:lstStyle/>
        <a:p>
          <a:endParaRPr lang="en-US"/>
        </a:p>
      </dgm:t>
    </dgm:pt>
    <dgm:pt modelId="{0028BB90-0957-4327-A337-2FFF96B9F6C7}" type="sibTrans" cxnId="{59CBDC0E-D6CE-4804-8F98-4F6A81B533D4}">
      <dgm:prSet/>
      <dgm:spPr/>
      <dgm:t>
        <a:bodyPr/>
        <a:lstStyle/>
        <a:p>
          <a:endParaRPr lang="en-US"/>
        </a:p>
      </dgm:t>
    </dgm:pt>
    <dgm:pt modelId="{78F2198A-5EC6-492C-9E9D-89A0BDE71D61}">
      <dgm:prSet/>
      <dgm:spPr/>
      <dgm:t>
        <a:bodyPr/>
        <a:lstStyle/>
        <a:p>
          <a:r>
            <a:rPr lang="en-US" dirty="0"/>
            <a:t>Expenditures related to activities intended to discover information that would eliminate uncertainty concerning the development or improvement of a product.</a:t>
          </a:r>
        </a:p>
      </dgm:t>
    </dgm:pt>
    <dgm:pt modelId="{11E72E51-EC40-4C25-AAD8-EE5955869C3B}" type="parTrans" cxnId="{6E958D4B-B4EF-4C62-B2E8-CDD65C5502D9}">
      <dgm:prSet/>
      <dgm:spPr/>
      <dgm:t>
        <a:bodyPr/>
        <a:lstStyle/>
        <a:p>
          <a:endParaRPr lang="en-US"/>
        </a:p>
      </dgm:t>
    </dgm:pt>
    <dgm:pt modelId="{1C82B073-0839-4C4C-9771-FA134536B7E7}" type="sibTrans" cxnId="{6E958D4B-B4EF-4C62-B2E8-CDD65C5502D9}">
      <dgm:prSet/>
      <dgm:spPr/>
      <dgm:t>
        <a:bodyPr/>
        <a:lstStyle/>
        <a:p>
          <a:endParaRPr lang="en-US"/>
        </a:p>
      </dgm:t>
    </dgm:pt>
    <dgm:pt modelId="{18744A8D-EC7D-434D-B72A-763F78224404}" type="pres">
      <dgm:prSet presAssocID="{4ECC7FB4-757F-4FF9-80DB-FFF307E03350}" presName="root" presStyleCnt="0">
        <dgm:presLayoutVars>
          <dgm:dir/>
          <dgm:resizeHandles val="exact"/>
        </dgm:presLayoutVars>
      </dgm:prSet>
      <dgm:spPr/>
    </dgm:pt>
    <dgm:pt modelId="{8AF54CA8-9506-40FE-8A5A-08DEC0CD51A3}" type="pres">
      <dgm:prSet presAssocID="{A3271BF2-B60E-4D96-9BF9-3F11258C0BC9}" presName="compNode" presStyleCnt="0"/>
      <dgm:spPr/>
    </dgm:pt>
    <dgm:pt modelId="{2EE2F796-CA70-41C9-AB71-7A12DBD7F211}" type="pres">
      <dgm:prSet presAssocID="{A3271BF2-B60E-4D96-9BF9-3F11258C0BC9}" presName="bgRect" presStyleLbl="bgShp" presStyleIdx="0" presStyleCnt="2"/>
      <dgm:spPr>
        <a:solidFill>
          <a:schemeClr val="accent1">
            <a:lumMod val="20000"/>
            <a:lumOff val="80000"/>
          </a:schemeClr>
        </a:solidFill>
      </dgm:spPr>
    </dgm:pt>
    <dgm:pt modelId="{50C1C6EF-F697-45E4-8E05-9887C0B1DD4B}" type="pres">
      <dgm:prSet presAssocID="{A3271BF2-B60E-4D96-9BF9-3F11258C0B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D8131591-9300-473F-AD37-C2C02C73E19F}" type="pres">
      <dgm:prSet presAssocID="{A3271BF2-B60E-4D96-9BF9-3F11258C0BC9}" presName="spaceRect" presStyleCnt="0"/>
      <dgm:spPr/>
    </dgm:pt>
    <dgm:pt modelId="{FD986BE8-3687-45BA-9A94-973AA9DCE0C1}" type="pres">
      <dgm:prSet presAssocID="{A3271BF2-B60E-4D96-9BF9-3F11258C0BC9}" presName="parTx" presStyleLbl="revTx" presStyleIdx="0" presStyleCnt="2">
        <dgm:presLayoutVars>
          <dgm:chMax val="0"/>
          <dgm:chPref val="0"/>
        </dgm:presLayoutVars>
      </dgm:prSet>
      <dgm:spPr/>
    </dgm:pt>
    <dgm:pt modelId="{5C8AF4C7-2766-4187-B222-F2A76A02666A}" type="pres">
      <dgm:prSet presAssocID="{0028BB90-0957-4327-A337-2FFF96B9F6C7}" presName="sibTrans" presStyleCnt="0"/>
      <dgm:spPr/>
    </dgm:pt>
    <dgm:pt modelId="{ED3A6D3E-BA30-4D2F-A03F-CA61F273DCA7}" type="pres">
      <dgm:prSet presAssocID="{78F2198A-5EC6-492C-9E9D-89A0BDE71D61}" presName="compNode" presStyleCnt="0"/>
      <dgm:spPr/>
    </dgm:pt>
    <dgm:pt modelId="{AA6453B4-921F-4E17-839E-F68E68BC093D}" type="pres">
      <dgm:prSet presAssocID="{78F2198A-5EC6-492C-9E9D-89A0BDE71D61}" presName="bgRect" presStyleLbl="bgShp" presStyleIdx="1" presStyleCnt="2"/>
      <dgm:spPr>
        <a:solidFill>
          <a:schemeClr val="accent1">
            <a:lumMod val="20000"/>
            <a:lumOff val="80000"/>
          </a:schemeClr>
        </a:solidFill>
      </dgm:spPr>
    </dgm:pt>
    <dgm:pt modelId="{8D2C1700-EC5B-45D2-80FA-A3D3A91B8577}" type="pres">
      <dgm:prSet presAssocID="{78F2198A-5EC6-492C-9E9D-89A0BDE71D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68587535-ACB3-4EB2-88D7-20178BDAF7DA}" type="pres">
      <dgm:prSet presAssocID="{78F2198A-5EC6-492C-9E9D-89A0BDE71D61}" presName="spaceRect" presStyleCnt="0"/>
      <dgm:spPr/>
    </dgm:pt>
    <dgm:pt modelId="{DCFC233E-8D95-4BB0-BE4D-23ACFA82E497}" type="pres">
      <dgm:prSet presAssocID="{78F2198A-5EC6-492C-9E9D-89A0BDE71D61}" presName="parTx" presStyleLbl="revTx" presStyleIdx="1" presStyleCnt="2">
        <dgm:presLayoutVars>
          <dgm:chMax val="0"/>
          <dgm:chPref val="0"/>
        </dgm:presLayoutVars>
      </dgm:prSet>
      <dgm:spPr/>
    </dgm:pt>
  </dgm:ptLst>
  <dgm:cxnLst>
    <dgm:cxn modelId="{59CBDC0E-D6CE-4804-8F98-4F6A81B533D4}" srcId="{4ECC7FB4-757F-4FF9-80DB-FFF307E03350}" destId="{A3271BF2-B60E-4D96-9BF9-3F11258C0BC9}" srcOrd="0" destOrd="0" parTransId="{C80357D8-F360-4E74-A616-2F313BD41C41}" sibTransId="{0028BB90-0957-4327-A337-2FFF96B9F6C7}"/>
    <dgm:cxn modelId="{50A72226-0B39-40CB-AF16-D7A6C77DC5D2}" type="presOf" srcId="{A3271BF2-B60E-4D96-9BF9-3F11258C0BC9}" destId="{FD986BE8-3687-45BA-9A94-973AA9DCE0C1}" srcOrd="0" destOrd="0" presId="urn:microsoft.com/office/officeart/2018/2/layout/IconVerticalSolidList"/>
    <dgm:cxn modelId="{73E6002D-18E4-4706-BFD5-E064446B798C}" type="presOf" srcId="{78F2198A-5EC6-492C-9E9D-89A0BDE71D61}" destId="{DCFC233E-8D95-4BB0-BE4D-23ACFA82E497}" srcOrd="0" destOrd="0" presId="urn:microsoft.com/office/officeart/2018/2/layout/IconVerticalSolidList"/>
    <dgm:cxn modelId="{6E958D4B-B4EF-4C62-B2E8-CDD65C5502D9}" srcId="{4ECC7FB4-757F-4FF9-80DB-FFF307E03350}" destId="{78F2198A-5EC6-492C-9E9D-89A0BDE71D61}" srcOrd="1" destOrd="0" parTransId="{11E72E51-EC40-4C25-AAD8-EE5955869C3B}" sibTransId="{1C82B073-0839-4C4C-9771-FA134536B7E7}"/>
    <dgm:cxn modelId="{A051566D-1748-47AF-844B-8F3AF1EAFF8A}" type="presOf" srcId="{4ECC7FB4-757F-4FF9-80DB-FFF307E03350}" destId="{18744A8D-EC7D-434D-B72A-763F78224404}" srcOrd="0" destOrd="0" presId="urn:microsoft.com/office/officeart/2018/2/layout/IconVerticalSolidList"/>
    <dgm:cxn modelId="{901791B8-F6CC-4C06-BC16-3025F051A52A}" type="presParOf" srcId="{18744A8D-EC7D-434D-B72A-763F78224404}" destId="{8AF54CA8-9506-40FE-8A5A-08DEC0CD51A3}" srcOrd="0" destOrd="0" presId="urn:microsoft.com/office/officeart/2018/2/layout/IconVerticalSolidList"/>
    <dgm:cxn modelId="{136BEDBD-C419-4658-AA00-CEF35B1D667C}" type="presParOf" srcId="{8AF54CA8-9506-40FE-8A5A-08DEC0CD51A3}" destId="{2EE2F796-CA70-41C9-AB71-7A12DBD7F211}" srcOrd="0" destOrd="0" presId="urn:microsoft.com/office/officeart/2018/2/layout/IconVerticalSolidList"/>
    <dgm:cxn modelId="{236A2B33-AE7F-4E5A-BA5A-DE919ED02670}" type="presParOf" srcId="{8AF54CA8-9506-40FE-8A5A-08DEC0CD51A3}" destId="{50C1C6EF-F697-45E4-8E05-9887C0B1DD4B}" srcOrd="1" destOrd="0" presId="urn:microsoft.com/office/officeart/2018/2/layout/IconVerticalSolidList"/>
    <dgm:cxn modelId="{F51D9CAD-6A90-45E6-A4F0-117D427ADDC6}" type="presParOf" srcId="{8AF54CA8-9506-40FE-8A5A-08DEC0CD51A3}" destId="{D8131591-9300-473F-AD37-C2C02C73E19F}" srcOrd="2" destOrd="0" presId="urn:microsoft.com/office/officeart/2018/2/layout/IconVerticalSolidList"/>
    <dgm:cxn modelId="{A6A1F9B9-FEE0-4EF5-8381-7C830C40202C}" type="presParOf" srcId="{8AF54CA8-9506-40FE-8A5A-08DEC0CD51A3}" destId="{FD986BE8-3687-45BA-9A94-973AA9DCE0C1}" srcOrd="3" destOrd="0" presId="urn:microsoft.com/office/officeart/2018/2/layout/IconVerticalSolidList"/>
    <dgm:cxn modelId="{9D8FFF3B-EEF0-4678-80EC-4295DF75C2E7}" type="presParOf" srcId="{18744A8D-EC7D-434D-B72A-763F78224404}" destId="{5C8AF4C7-2766-4187-B222-F2A76A02666A}" srcOrd="1" destOrd="0" presId="urn:microsoft.com/office/officeart/2018/2/layout/IconVerticalSolidList"/>
    <dgm:cxn modelId="{AC6E769C-08AD-481F-A4B1-175B82051632}" type="presParOf" srcId="{18744A8D-EC7D-434D-B72A-763F78224404}" destId="{ED3A6D3E-BA30-4D2F-A03F-CA61F273DCA7}" srcOrd="2" destOrd="0" presId="urn:microsoft.com/office/officeart/2018/2/layout/IconVerticalSolidList"/>
    <dgm:cxn modelId="{0D33066B-BC04-4B43-8681-28359AA238A5}" type="presParOf" srcId="{ED3A6D3E-BA30-4D2F-A03F-CA61F273DCA7}" destId="{AA6453B4-921F-4E17-839E-F68E68BC093D}" srcOrd="0" destOrd="0" presId="urn:microsoft.com/office/officeart/2018/2/layout/IconVerticalSolidList"/>
    <dgm:cxn modelId="{1C2A28AF-31A7-48F6-9B86-3EEB78BD99BA}" type="presParOf" srcId="{ED3A6D3E-BA30-4D2F-A03F-CA61F273DCA7}" destId="{8D2C1700-EC5B-45D2-80FA-A3D3A91B8577}" srcOrd="1" destOrd="0" presId="urn:microsoft.com/office/officeart/2018/2/layout/IconVerticalSolidList"/>
    <dgm:cxn modelId="{D9D69339-4D32-4FEB-80CA-4E30999037D0}" type="presParOf" srcId="{ED3A6D3E-BA30-4D2F-A03F-CA61F273DCA7}" destId="{68587535-ACB3-4EB2-88D7-20178BDAF7DA}" srcOrd="2" destOrd="0" presId="urn:microsoft.com/office/officeart/2018/2/layout/IconVerticalSolidList"/>
    <dgm:cxn modelId="{C4870AD2-F258-4C23-A5FD-B1B0D970F468}" type="presParOf" srcId="{ED3A6D3E-BA30-4D2F-A03F-CA61F273DCA7}" destId="{DCFC233E-8D95-4BB0-BE4D-23ACFA82E4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5112F-D22C-424F-B1EE-07F26058E69C}"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E40BBD8-DEF1-454F-924F-C2BBBD8E3B35}">
      <dgm:prSet/>
      <dgm:spPr/>
      <dgm:t>
        <a:bodyPr/>
        <a:lstStyle/>
        <a:p>
          <a:r>
            <a:rPr lang="en-US" dirty="0"/>
            <a:t>Changes IRC 174 to a capitalization provision</a:t>
          </a:r>
        </a:p>
      </dgm:t>
    </dgm:pt>
    <dgm:pt modelId="{216FDA01-A42F-4FEE-BA1C-3251BD913120}" type="parTrans" cxnId="{E70403BF-2A44-451A-9FF1-EC5D5BBC6FC2}">
      <dgm:prSet/>
      <dgm:spPr/>
      <dgm:t>
        <a:bodyPr/>
        <a:lstStyle/>
        <a:p>
          <a:endParaRPr lang="en-US"/>
        </a:p>
      </dgm:t>
    </dgm:pt>
    <dgm:pt modelId="{90F3E0D8-C3A8-40BE-B78D-D484064AE46D}" type="sibTrans" cxnId="{E70403BF-2A44-451A-9FF1-EC5D5BBC6FC2}">
      <dgm:prSet/>
      <dgm:spPr/>
      <dgm:t>
        <a:bodyPr/>
        <a:lstStyle/>
        <a:p>
          <a:endParaRPr lang="en-US"/>
        </a:p>
      </dgm:t>
    </dgm:pt>
    <dgm:pt modelId="{D6FEB33D-06BE-460A-A341-A6EF52CA038F}">
      <dgm:prSet/>
      <dgm:spPr/>
      <dgm:t>
        <a:bodyPr/>
        <a:lstStyle/>
        <a:p>
          <a:r>
            <a:rPr lang="en-US" dirty="0"/>
            <a:t>Revenue raiser to balance via reconciliation process</a:t>
          </a:r>
        </a:p>
      </dgm:t>
    </dgm:pt>
    <dgm:pt modelId="{F671EB77-2F3C-475F-9444-DB9A914E26C9}" type="parTrans" cxnId="{2A7A61C5-7B99-4BD7-BF57-B8200196FC0B}">
      <dgm:prSet/>
      <dgm:spPr/>
      <dgm:t>
        <a:bodyPr/>
        <a:lstStyle/>
        <a:p>
          <a:endParaRPr lang="en-US"/>
        </a:p>
      </dgm:t>
    </dgm:pt>
    <dgm:pt modelId="{6BC8E4CD-CC74-4094-B91E-E8F65F7BAB2F}" type="sibTrans" cxnId="{2A7A61C5-7B99-4BD7-BF57-B8200196FC0B}">
      <dgm:prSet/>
      <dgm:spPr/>
      <dgm:t>
        <a:bodyPr/>
        <a:lstStyle/>
        <a:p>
          <a:endParaRPr lang="en-US"/>
        </a:p>
      </dgm:t>
    </dgm:pt>
    <dgm:pt modelId="{FED5258B-C9BA-4350-A5B0-B7D1F8D8C7DE}">
      <dgm:prSet/>
      <dgm:spPr/>
      <dgm:t>
        <a:bodyPr/>
        <a:lstStyle/>
        <a:p>
          <a:r>
            <a:rPr lang="en-US" dirty="0"/>
            <a:t>Delayed implementation became effective 1.1.2022</a:t>
          </a:r>
        </a:p>
      </dgm:t>
    </dgm:pt>
    <dgm:pt modelId="{CC23A148-7D93-48D0-8FFF-6442450BC38F}" type="parTrans" cxnId="{0C97F543-A366-4E5E-8980-130C3F7A1504}">
      <dgm:prSet/>
      <dgm:spPr/>
      <dgm:t>
        <a:bodyPr/>
        <a:lstStyle/>
        <a:p>
          <a:endParaRPr lang="en-US"/>
        </a:p>
      </dgm:t>
    </dgm:pt>
    <dgm:pt modelId="{1448BC4B-BEF0-40B2-A372-D93520DE98A4}" type="sibTrans" cxnId="{0C97F543-A366-4E5E-8980-130C3F7A1504}">
      <dgm:prSet/>
      <dgm:spPr/>
      <dgm:t>
        <a:bodyPr/>
        <a:lstStyle/>
        <a:p>
          <a:endParaRPr lang="en-US"/>
        </a:p>
      </dgm:t>
    </dgm:pt>
    <dgm:pt modelId="{DDF4051D-D8EF-4BE7-A242-F114D789CFC9}" type="pres">
      <dgm:prSet presAssocID="{FD25112F-D22C-424F-B1EE-07F26058E69C}" presName="vert0" presStyleCnt="0">
        <dgm:presLayoutVars>
          <dgm:dir/>
          <dgm:animOne val="branch"/>
          <dgm:animLvl val="lvl"/>
        </dgm:presLayoutVars>
      </dgm:prSet>
      <dgm:spPr/>
    </dgm:pt>
    <dgm:pt modelId="{31C6E839-6BE7-4CBB-ACBF-5CAB9316C40A}" type="pres">
      <dgm:prSet presAssocID="{5E40BBD8-DEF1-454F-924F-C2BBBD8E3B35}" presName="thickLine" presStyleLbl="alignNode1" presStyleIdx="0" presStyleCnt="3"/>
      <dgm:spPr/>
    </dgm:pt>
    <dgm:pt modelId="{CD78B9C7-9225-414D-8F26-FECA07C58409}" type="pres">
      <dgm:prSet presAssocID="{5E40BBD8-DEF1-454F-924F-C2BBBD8E3B35}" presName="horz1" presStyleCnt="0"/>
      <dgm:spPr/>
    </dgm:pt>
    <dgm:pt modelId="{AE10966C-378F-494B-A603-C5C82C508390}" type="pres">
      <dgm:prSet presAssocID="{5E40BBD8-DEF1-454F-924F-C2BBBD8E3B35}" presName="tx1" presStyleLbl="revTx" presStyleIdx="0" presStyleCnt="3"/>
      <dgm:spPr/>
    </dgm:pt>
    <dgm:pt modelId="{85732DF5-E241-46AB-B6AF-98E7760E4F35}" type="pres">
      <dgm:prSet presAssocID="{5E40BBD8-DEF1-454F-924F-C2BBBD8E3B35}" presName="vert1" presStyleCnt="0"/>
      <dgm:spPr/>
    </dgm:pt>
    <dgm:pt modelId="{62C035FD-E7F1-416C-8CED-9374D1CF15C9}" type="pres">
      <dgm:prSet presAssocID="{D6FEB33D-06BE-460A-A341-A6EF52CA038F}" presName="thickLine" presStyleLbl="alignNode1" presStyleIdx="1" presStyleCnt="3"/>
      <dgm:spPr/>
    </dgm:pt>
    <dgm:pt modelId="{DF04CDDA-2114-4691-8F23-1775A3A82568}" type="pres">
      <dgm:prSet presAssocID="{D6FEB33D-06BE-460A-A341-A6EF52CA038F}" presName="horz1" presStyleCnt="0"/>
      <dgm:spPr/>
    </dgm:pt>
    <dgm:pt modelId="{ADF115C5-27A1-41CB-8D73-403386350EB4}" type="pres">
      <dgm:prSet presAssocID="{D6FEB33D-06BE-460A-A341-A6EF52CA038F}" presName="tx1" presStyleLbl="revTx" presStyleIdx="1" presStyleCnt="3"/>
      <dgm:spPr/>
    </dgm:pt>
    <dgm:pt modelId="{C7456891-D2EF-457A-81DF-A5C60B61E258}" type="pres">
      <dgm:prSet presAssocID="{D6FEB33D-06BE-460A-A341-A6EF52CA038F}" presName="vert1" presStyleCnt="0"/>
      <dgm:spPr/>
    </dgm:pt>
    <dgm:pt modelId="{964F2DDD-19A0-4AC8-8DC2-E96B7721C4B3}" type="pres">
      <dgm:prSet presAssocID="{FED5258B-C9BA-4350-A5B0-B7D1F8D8C7DE}" presName="thickLine" presStyleLbl="alignNode1" presStyleIdx="2" presStyleCnt="3"/>
      <dgm:spPr/>
    </dgm:pt>
    <dgm:pt modelId="{D4793CA7-F6B2-4C2F-ACF1-A4E971A8FFF7}" type="pres">
      <dgm:prSet presAssocID="{FED5258B-C9BA-4350-A5B0-B7D1F8D8C7DE}" presName="horz1" presStyleCnt="0"/>
      <dgm:spPr/>
    </dgm:pt>
    <dgm:pt modelId="{14865DD6-B7BF-47F9-83BC-1B7325BCF6CB}" type="pres">
      <dgm:prSet presAssocID="{FED5258B-C9BA-4350-A5B0-B7D1F8D8C7DE}" presName="tx1" presStyleLbl="revTx" presStyleIdx="2" presStyleCnt="3"/>
      <dgm:spPr/>
    </dgm:pt>
    <dgm:pt modelId="{40DFC8D6-A5BD-46ED-A43C-1F2B4C6DE759}" type="pres">
      <dgm:prSet presAssocID="{FED5258B-C9BA-4350-A5B0-B7D1F8D8C7DE}" presName="vert1" presStyleCnt="0"/>
      <dgm:spPr/>
    </dgm:pt>
  </dgm:ptLst>
  <dgm:cxnLst>
    <dgm:cxn modelId="{ECFEE706-0385-433B-BEC8-A784D0AC7153}" type="presOf" srcId="{FD25112F-D22C-424F-B1EE-07F26058E69C}" destId="{DDF4051D-D8EF-4BE7-A242-F114D789CFC9}" srcOrd="0" destOrd="0" presId="urn:microsoft.com/office/officeart/2008/layout/LinedList"/>
    <dgm:cxn modelId="{84986A41-DB3A-41EC-8740-8C3085FC2F82}" type="presOf" srcId="{D6FEB33D-06BE-460A-A341-A6EF52CA038F}" destId="{ADF115C5-27A1-41CB-8D73-403386350EB4}" srcOrd="0" destOrd="0" presId="urn:microsoft.com/office/officeart/2008/layout/LinedList"/>
    <dgm:cxn modelId="{0C97F543-A366-4E5E-8980-130C3F7A1504}" srcId="{FD25112F-D22C-424F-B1EE-07F26058E69C}" destId="{FED5258B-C9BA-4350-A5B0-B7D1F8D8C7DE}" srcOrd="2" destOrd="0" parTransId="{CC23A148-7D93-48D0-8FFF-6442450BC38F}" sibTransId="{1448BC4B-BEF0-40B2-A372-D93520DE98A4}"/>
    <dgm:cxn modelId="{2B9857B9-0D96-4B74-844A-F8DD20C3F762}" type="presOf" srcId="{FED5258B-C9BA-4350-A5B0-B7D1F8D8C7DE}" destId="{14865DD6-B7BF-47F9-83BC-1B7325BCF6CB}" srcOrd="0" destOrd="0" presId="urn:microsoft.com/office/officeart/2008/layout/LinedList"/>
    <dgm:cxn modelId="{E70403BF-2A44-451A-9FF1-EC5D5BBC6FC2}" srcId="{FD25112F-D22C-424F-B1EE-07F26058E69C}" destId="{5E40BBD8-DEF1-454F-924F-C2BBBD8E3B35}" srcOrd="0" destOrd="0" parTransId="{216FDA01-A42F-4FEE-BA1C-3251BD913120}" sibTransId="{90F3E0D8-C3A8-40BE-B78D-D484064AE46D}"/>
    <dgm:cxn modelId="{2A7A61C5-7B99-4BD7-BF57-B8200196FC0B}" srcId="{FD25112F-D22C-424F-B1EE-07F26058E69C}" destId="{D6FEB33D-06BE-460A-A341-A6EF52CA038F}" srcOrd="1" destOrd="0" parTransId="{F671EB77-2F3C-475F-9444-DB9A914E26C9}" sibTransId="{6BC8E4CD-CC74-4094-B91E-E8F65F7BAB2F}"/>
    <dgm:cxn modelId="{072DCADA-DB5D-4AC6-8D7B-E86636DB5CCE}" type="presOf" srcId="{5E40BBD8-DEF1-454F-924F-C2BBBD8E3B35}" destId="{AE10966C-378F-494B-A603-C5C82C508390}" srcOrd="0" destOrd="0" presId="urn:microsoft.com/office/officeart/2008/layout/LinedList"/>
    <dgm:cxn modelId="{41A1089F-C3E2-416E-AEF5-921A2A99B7B2}" type="presParOf" srcId="{DDF4051D-D8EF-4BE7-A242-F114D789CFC9}" destId="{31C6E839-6BE7-4CBB-ACBF-5CAB9316C40A}" srcOrd="0" destOrd="0" presId="urn:microsoft.com/office/officeart/2008/layout/LinedList"/>
    <dgm:cxn modelId="{C1005335-238E-4F0F-AB00-41B62F93F334}" type="presParOf" srcId="{DDF4051D-D8EF-4BE7-A242-F114D789CFC9}" destId="{CD78B9C7-9225-414D-8F26-FECA07C58409}" srcOrd="1" destOrd="0" presId="urn:microsoft.com/office/officeart/2008/layout/LinedList"/>
    <dgm:cxn modelId="{642D3DB2-EE5D-4903-8AF9-588299D0EAFC}" type="presParOf" srcId="{CD78B9C7-9225-414D-8F26-FECA07C58409}" destId="{AE10966C-378F-494B-A603-C5C82C508390}" srcOrd="0" destOrd="0" presId="urn:microsoft.com/office/officeart/2008/layout/LinedList"/>
    <dgm:cxn modelId="{2FC1B8A9-CC96-4435-A3E6-D27F85E567BD}" type="presParOf" srcId="{CD78B9C7-9225-414D-8F26-FECA07C58409}" destId="{85732DF5-E241-46AB-B6AF-98E7760E4F35}" srcOrd="1" destOrd="0" presId="urn:microsoft.com/office/officeart/2008/layout/LinedList"/>
    <dgm:cxn modelId="{C7AFC906-5512-4FFD-9356-A7D3F0F796D2}" type="presParOf" srcId="{DDF4051D-D8EF-4BE7-A242-F114D789CFC9}" destId="{62C035FD-E7F1-416C-8CED-9374D1CF15C9}" srcOrd="2" destOrd="0" presId="urn:microsoft.com/office/officeart/2008/layout/LinedList"/>
    <dgm:cxn modelId="{6E67995C-CC4B-4071-AD41-9B3EA3610D9C}" type="presParOf" srcId="{DDF4051D-D8EF-4BE7-A242-F114D789CFC9}" destId="{DF04CDDA-2114-4691-8F23-1775A3A82568}" srcOrd="3" destOrd="0" presId="urn:microsoft.com/office/officeart/2008/layout/LinedList"/>
    <dgm:cxn modelId="{7CAA36BF-262A-479A-AD37-F7509B3CF4AF}" type="presParOf" srcId="{DF04CDDA-2114-4691-8F23-1775A3A82568}" destId="{ADF115C5-27A1-41CB-8D73-403386350EB4}" srcOrd="0" destOrd="0" presId="urn:microsoft.com/office/officeart/2008/layout/LinedList"/>
    <dgm:cxn modelId="{71947470-F8DF-4573-8682-1CCAE2CF1830}" type="presParOf" srcId="{DF04CDDA-2114-4691-8F23-1775A3A82568}" destId="{C7456891-D2EF-457A-81DF-A5C60B61E258}" srcOrd="1" destOrd="0" presId="urn:microsoft.com/office/officeart/2008/layout/LinedList"/>
    <dgm:cxn modelId="{EFEF7627-1C1D-4698-8224-C72A0E85BED5}" type="presParOf" srcId="{DDF4051D-D8EF-4BE7-A242-F114D789CFC9}" destId="{964F2DDD-19A0-4AC8-8DC2-E96B7721C4B3}" srcOrd="4" destOrd="0" presId="urn:microsoft.com/office/officeart/2008/layout/LinedList"/>
    <dgm:cxn modelId="{AAAE5AFC-A8DB-412A-99A3-BB5761AC6038}" type="presParOf" srcId="{DDF4051D-D8EF-4BE7-A242-F114D789CFC9}" destId="{D4793CA7-F6B2-4C2F-ACF1-A4E971A8FFF7}" srcOrd="5" destOrd="0" presId="urn:microsoft.com/office/officeart/2008/layout/LinedList"/>
    <dgm:cxn modelId="{C8CC043F-C27C-4F00-A3FC-8D96CF9CEE67}" type="presParOf" srcId="{D4793CA7-F6B2-4C2F-ACF1-A4E971A8FFF7}" destId="{14865DD6-B7BF-47F9-83BC-1B7325BCF6CB}" srcOrd="0" destOrd="0" presId="urn:microsoft.com/office/officeart/2008/layout/LinedList"/>
    <dgm:cxn modelId="{9426D119-7A1C-4702-B89C-AE67ECC0D65A}" type="presParOf" srcId="{D4793CA7-F6B2-4C2F-ACF1-A4E971A8FFF7}" destId="{40DFC8D6-A5BD-46ED-A43C-1F2B4C6DE7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E0D5E-D3F8-4ED1-BB84-1D232BD456A3}"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BB137E8-0ECF-43A9-AEBB-F1F7D49C724C}">
      <dgm:prSet/>
      <dgm:spPr/>
      <dgm:t>
        <a:bodyPr/>
        <a:lstStyle/>
        <a:p>
          <a:r>
            <a:rPr lang="en-US" dirty="0"/>
            <a:t>It involves research and development in the experimental or laboratory sense</a:t>
          </a:r>
        </a:p>
      </dgm:t>
    </dgm:pt>
    <dgm:pt modelId="{E09BE94C-F114-441F-AD65-7652CA47487B}" type="parTrans" cxnId="{FE097FF8-1949-4166-BC1D-E40104255C0F}">
      <dgm:prSet/>
      <dgm:spPr/>
      <dgm:t>
        <a:bodyPr/>
        <a:lstStyle/>
        <a:p>
          <a:endParaRPr lang="en-US"/>
        </a:p>
      </dgm:t>
    </dgm:pt>
    <dgm:pt modelId="{9597C99E-D7DF-40A6-8E01-0B358DD2A9FA}" type="sibTrans" cxnId="{FE097FF8-1949-4166-BC1D-E40104255C0F}">
      <dgm:prSet/>
      <dgm:spPr/>
      <dgm:t>
        <a:bodyPr/>
        <a:lstStyle/>
        <a:p>
          <a:endParaRPr lang="en-US"/>
        </a:p>
      </dgm:t>
    </dgm:pt>
    <dgm:pt modelId="{C315E7C1-1ABD-47AA-8C32-9DE998E5AB9E}">
      <dgm:prSet/>
      <dgm:spPr/>
      <dgm:t>
        <a:bodyPr/>
        <a:lstStyle/>
        <a:p>
          <a:r>
            <a:rPr lang="en-US" dirty="0"/>
            <a:t>The activities must be intended to discover information that would eliminate uncertainty concerning the development or improvement of a product</a:t>
          </a:r>
        </a:p>
      </dgm:t>
    </dgm:pt>
    <dgm:pt modelId="{3F904EB2-3A85-4C93-B70B-6AFF5EA13F3A}" type="parTrans" cxnId="{5BE84761-4D98-4DFA-98F9-B7D3CA73663E}">
      <dgm:prSet/>
      <dgm:spPr/>
      <dgm:t>
        <a:bodyPr/>
        <a:lstStyle/>
        <a:p>
          <a:endParaRPr lang="en-US"/>
        </a:p>
      </dgm:t>
    </dgm:pt>
    <dgm:pt modelId="{1CC486DB-EE35-4ED5-83AE-7F06C607F3B0}" type="sibTrans" cxnId="{5BE84761-4D98-4DFA-98F9-B7D3CA73663E}">
      <dgm:prSet/>
      <dgm:spPr/>
      <dgm:t>
        <a:bodyPr/>
        <a:lstStyle/>
        <a:p>
          <a:endParaRPr lang="en-US"/>
        </a:p>
      </dgm:t>
    </dgm:pt>
    <dgm:pt modelId="{535BDFB0-9F07-4443-B7B7-0E15F526DDB8}">
      <dgm:prSet/>
      <dgm:spPr/>
      <dgm:t>
        <a:bodyPr/>
        <a:lstStyle/>
        <a:p>
          <a:r>
            <a:rPr lang="en-US" dirty="0"/>
            <a:t>Uncertainty exists if the information available to the taxpayer does not establish the capability or method for developing or improving the product</a:t>
          </a:r>
        </a:p>
      </dgm:t>
    </dgm:pt>
    <dgm:pt modelId="{616E2DCC-019B-42F4-B26D-3BECFEC827B9}" type="parTrans" cxnId="{8B51CAA5-3720-466E-A62C-C41F445C32FE}">
      <dgm:prSet/>
      <dgm:spPr/>
      <dgm:t>
        <a:bodyPr/>
        <a:lstStyle/>
        <a:p>
          <a:endParaRPr lang="en-US"/>
        </a:p>
      </dgm:t>
    </dgm:pt>
    <dgm:pt modelId="{BB43F2AE-7942-4E99-B5BA-738E35A853D7}" type="sibTrans" cxnId="{8B51CAA5-3720-466E-A62C-C41F445C32FE}">
      <dgm:prSet/>
      <dgm:spPr/>
      <dgm:t>
        <a:bodyPr/>
        <a:lstStyle/>
        <a:p>
          <a:endParaRPr lang="en-US"/>
        </a:p>
      </dgm:t>
    </dgm:pt>
    <dgm:pt modelId="{811DB0D4-D066-4AA5-B151-E533308D9839}">
      <dgm:prSet/>
      <dgm:spPr/>
      <dgm:t>
        <a:bodyPr/>
        <a:lstStyle/>
        <a:p>
          <a:r>
            <a:rPr lang="en-US" dirty="0"/>
            <a:t>Whether something is a Section 174 cost depends on the nature of the activities, not the product</a:t>
          </a:r>
        </a:p>
      </dgm:t>
    </dgm:pt>
    <dgm:pt modelId="{C44EF569-5865-4257-86EC-F46AD932AD8D}" type="parTrans" cxnId="{62FC8660-AA94-4709-AC92-6B02281BC4DD}">
      <dgm:prSet/>
      <dgm:spPr/>
      <dgm:t>
        <a:bodyPr/>
        <a:lstStyle/>
        <a:p>
          <a:endParaRPr lang="en-US"/>
        </a:p>
      </dgm:t>
    </dgm:pt>
    <dgm:pt modelId="{121B50D8-607F-4D0F-B4A0-2F6D2CB2A28C}" type="sibTrans" cxnId="{62FC8660-AA94-4709-AC92-6B02281BC4DD}">
      <dgm:prSet/>
      <dgm:spPr/>
      <dgm:t>
        <a:bodyPr/>
        <a:lstStyle/>
        <a:p>
          <a:endParaRPr lang="en-US"/>
        </a:p>
      </dgm:t>
    </dgm:pt>
    <dgm:pt modelId="{1C4B3908-1B11-4ED4-B8C6-63D51EB63E2C}">
      <dgm:prSet/>
      <dgm:spPr/>
      <dgm:t>
        <a:bodyPr/>
        <a:lstStyle/>
        <a:p>
          <a:r>
            <a:rPr lang="en-US"/>
            <a:t>The results of the research activities is not relevant in determining whether something is a Section 174 cost</a:t>
          </a:r>
        </a:p>
      </dgm:t>
    </dgm:pt>
    <dgm:pt modelId="{D3827FF3-892A-4661-A530-C748E665FD1E}" type="parTrans" cxnId="{11094B02-09FF-4EF3-B9F2-9E3285F42E96}">
      <dgm:prSet/>
      <dgm:spPr/>
      <dgm:t>
        <a:bodyPr/>
        <a:lstStyle/>
        <a:p>
          <a:endParaRPr lang="en-US"/>
        </a:p>
      </dgm:t>
    </dgm:pt>
    <dgm:pt modelId="{9D73CC99-3134-4B57-B4FA-5B9E222392B0}" type="sibTrans" cxnId="{11094B02-09FF-4EF3-B9F2-9E3285F42E96}">
      <dgm:prSet/>
      <dgm:spPr/>
      <dgm:t>
        <a:bodyPr/>
        <a:lstStyle/>
        <a:p>
          <a:endParaRPr lang="en-US"/>
        </a:p>
      </dgm:t>
    </dgm:pt>
    <dgm:pt modelId="{67594A64-F100-4B53-8EC6-8313C7289BD4}" type="pres">
      <dgm:prSet presAssocID="{1B1E0D5E-D3F8-4ED1-BB84-1D232BD456A3}" presName="diagram" presStyleCnt="0">
        <dgm:presLayoutVars>
          <dgm:dir/>
          <dgm:resizeHandles val="exact"/>
        </dgm:presLayoutVars>
      </dgm:prSet>
      <dgm:spPr/>
    </dgm:pt>
    <dgm:pt modelId="{881A2DE2-5373-4E9E-84C1-0C225AAA3F99}" type="pres">
      <dgm:prSet presAssocID="{DBB137E8-0ECF-43A9-AEBB-F1F7D49C724C}" presName="node" presStyleLbl="node1" presStyleIdx="0" presStyleCnt="5">
        <dgm:presLayoutVars>
          <dgm:bulletEnabled val="1"/>
        </dgm:presLayoutVars>
      </dgm:prSet>
      <dgm:spPr/>
    </dgm:pt>
    <dgm:pt modelId="{216CD919-4480-49C4-AD00-B51736265B37}" type="pres">
      <dgm:prSet presAssocID="{9597C99E-D7DF-40A6-8E01-0B358DD2A9FA}" presName="sibTrans" presStyleCnt="0"/>
      <dgm:spPr/>
    </dgm:pt>
    <dgm:pt modelId="{74F4C0BD-E1BB-4FCD-A5E4-C968DDDD7776}" type="pres">
      <dgm:prSet presAssocID="{C315E7C1-1ABD-47AA-8C32-9DE998E5AB9E}" presName="node" presStyleLbl="node1" presStyleIdx="1" presStyleCnt="5">
        <dgm:presLayoutVars>
          <dgm:bulletEnabled val="1"/>
        </dgm:presLayoutVars>
      </dgm:prSet>
      <dgm:spPr/>
    </dgm:pt>
    <dgm:pt modelId="{5D048A4E-4B5C-48C2-B13D-0557E63A0501}" type="pres">
      <dgm:prSet presAssocID="{1CC486DB-EE35-4ED5-83AE-7F06C607F3B0}" presName="sibTrans" presStyleCnt="0"/>
      <dgm:spPr/>
    </dgm:pt>
    <dgm:pt modelId="{B35C7382-25C1-496D-BC36-09A519E709C9}" type="pres">
      <dgm:prSet presAssocID="{535BDFB0-9F07-4443-B7B7-0E15F526DDB8}" presName="node" presStyleLbl="node1" presStyleIdx="2" presStyleCnt="5">
        <dgm:presLayoutVars>
          <dgm:bulletEnabled val="1"/>
        </dgm:presLayoutVars>
      </dgm:prSet>
      <dgm:spPr/>
    </dgm:pt>
    <dgm:pt modelId="{8382EE58-CE9D-420E-A6F6-7F6D5B054653}" type="pres">
      <dgm:prSet presAssocID="{BB43F2AE-7942-4E99-B5BA-738E35A853D7}" presName="sibTrans" presStyleCnt="0"/>
      <dgm:spPr/>
    </dgm:pt>
    <dgm:pt modelId="{388035D1-1537-4920-B614-F568E59C0DDB}" type="pres">
      <dgm:prSet presAssocID="{811DB0D4-D066-4AA5-B151-E533308D9839}" presName="node" presStyleLbl="node1" presStyleIdx="3" presStyleCnt="5">
        <dgm:presLayoutVars>
          <dgm:bulletEnabled val="1"/>
        </dgm:presLayoutVars>
      </dgm:prSet>
      <dgm:spPr/>
    </dgm:pt>
    <dgm:pt modelId="{2402A009-5FCA-4BB6-AA79-48FC1A26BD00}" type="pres">
      <dgm:prSet presAssocID="{121B50D8-607F-4D0F-B4A0-2F6D2CB2A28C}" presName="sibTrans" presStyleCnt="0"/>
      <dgm:spPr/>
    </dgm:pt>
    <dgm:pt modelId="{DAAA8D15-C27E-4550-AD7E-6158843FFEA2}" type="pres">
      <dgm:prSet presAssocID="{1C4B3908-1B11-4ED4-B8C6-63D51EB63E2C}" presName="node" presStyleLbl="node1" presStyleIdx="4" presStyleCnt="5">
        <dgm:presLayoutVars>
          <dgm:bulletEnabled val="1"/>
        </dgm:presLayoutVars>
      </dgm:prSet>
      <dgm:spPr/>
    </dgm:pt>
  </dgm:ptLst>
  <dgm:cxnLst>
    <dgm:cxn modelId="{11094B02-09FF-4EF3-B9F2-9E3285F42E96}" srcId="{1B1E0D5E-D3F8-4ED1-BB84-1D232BD456A3}" destId="{1C4B3908-1B11-4ED4-B8C6-63D51EB63E2C}" srcOrd="4" destOrd="0" parTransId="{D3827FF3-892A-4661-A530-C748E665FD1E}" sibTransId="{9D73CC99-3134-4B57-B4FA-5B9E222392B0}"/>
    <dgm:cxn modelId="{14B9102E-1E3B-4D86-9EA0-F0D961C9197D}" type="presOf" srcId="{DBB137E8-0ECF-43A9-AEBB-F1F7D49C724C}" destId="{881A2DE2-5373-4E9E-84C1-0C225AAA3F99}" srcOrd="0" destOrd="0" presId="urn:microsoft.com/office/officeart/2005/8/layout/default"/>
    <dgm:cxn modelId="{B066EC3A-F3FB-4E51-AD3E-28E78140E6F1}" type="presOf" srcId="{811DB0D4-D066-4AA5-B151-E533308D9839}" destId="{388035D1-1537-4920-B614-F568E59C0DDB}" srcOrd="0" destOrd="0" presId="urn:microsoft.com/office/officeart/2005/8/layout/default"/>
    <dgm:cxn modelId="{62FC8660-AA94-4709-AC92-6B02281BC4DD}" srcId="{1B1E0D5E-D3F8-4ED1-BB84-1D232BD456A3}" destId="{811DB0D4-D066-4AA5-B151-E533308D9839}" srcOrd="3" destOrd="0" parTransId="{C44EF569-5865-4257-86EC-F46AD932AD8D}" sibTransId="{121B50D8-607F-4D0F-B4A0-2F6D2CB2A28C}"/>
    <dgm:cxn modelId="{5BE84761-4D98-4DFA-98F9-B7D3CA73663E}" srcId="{1B1E0D5E-D3F8-4ED1-BB84-1D232BD456A3}" destId="{C315E7C1-1ABD-47AA-8C32-9DE998E5AB9E}" srcOrd="1" destOrd="0" parTransId="{3F904EB2-3A85-4C93-B70B-6AFF5EA13F3A}" sibTransId="{1CC486DB-EE35-4ED5-83AE-7F06C607F3B0}"/>
    <dgm:cxn modelId="{959A104C-7BE3-4836-88FE-30941A987891}" type="presOf" srcId="{1B1E0D5E-D3F8-4ED1-BB84-1D232BD456A3}" destId="{67594A64-F100-4B53-8EC6-8313C7289BD4}" srcOrd="0" destOrd="0" presId="urn:microsoft.com/office/officeart/2005/8/layout/default"/>
    <dgm:cxn modelId="{4AA670A1-2596-4B93-B04D-8D846D967FA0}" type="presOf" srcId="{535BDFB0-9F07-4443-B7B7-0E15F526DDB8}" destId="{B35C7382-25C1-496D-BC36-09A519E709C9}" srcOrd="0" destOrd="0" presId="urn:microsoft.com/office/officeart/2005/8/layout/default"/>
    <dgm:cxn modelId="{8B51CAA5-3720-466E-A62C-C41F445C32FE}" srcId="{1B1E0D5E-D3F8-4ED1-BB84-1D232BD456A3}" destId="{535BDFB0-9F07-4443-B7B7-0E15F526DDB8}" srcOrd="2" destOrd="0" parTransId="{616E2DCC-019B-42F4-B26D-3BECFEC827B9}" sibTransId="{BB43F2AE-7942-4E99-B5BA-738E35A853D7}"/>
    <dgm:cxn modelId="{C487B8C6-2F19-4F9D-AC06-038C2040336A}" type="presOf" srcId="{C315E7C1-1ABD-47AA-8C32-9DE998E5AB9E}" destId="{74F4C0BD-E1BB-4FCD-A5E4-C968DDDD7776}" srcOrd="0" destOrd="0" presId="urn:microsoft.com/office/officeart/2005/8/layout/default"/>
    <dgm:cxn modelId="{E38DE9F6-4A66-4777-B2FB-8385F71258E1}" type="presOf" srcId="{1C4B3908-1B11-4ED4-B8C6-63D51EB63E2C}" destId="{DAAA8D15-C27E-4550-AD7E-6158843FFEA2}" srcOrd="0" destOrd="0" presId="urn:microsoft.com/office/officeart/2005/8/layout/default"/>
    <dgm:cxn modelId="{FE097FF8-1949-4166-BC1D-E40104255C0F}" srcId="{1B1E0D5E-D3F8-4ED1-BB84-1D232BD456A3}" destId="{DBB137E8-0ECF-43A9-AEBB-F1F7D49C724C}" srcOrd="0" destOrd="0" parTransId="{E09BE94C-F114-441F-AD65-7652CA47487B}" sibTransId="{9597C99E-D7DF-40A6-8E01-0B358DD2A9FA}"/>
    <dgm:cxn modelId="{1AABA3E2-9275-4A5F-A891-BE51B0679F08}" type="presParOf" srcId="{67594A64-F100-4B53-8EC6-8313C7289BD4}" destId="{881A2DE2-5373-4E9E-84C1-0C225AAA3F99}" srcOrd="0" destOrd="0" presId="urn:microsoft.com/office/officeart/2005/8/layout/default"/>
    <dgm:cxn modelId="{9836457F-DB43-44B1-869E-C6C675B3C263}" type="presParOf" srcId="{67594A64-F100-4B53-8EC6-8313C7289BD4}" destId="{216CD919-4480-49C4-AD00-B51736265B37}" srcOrd="1" destOrd="0" presId="urn:microsoft.com/office/officeart/2005/8/layout/default"/>
    <dgm:cxn modelId="{E4A89487-00F8-4F77-B755-F3AB175CB555}" type="presParOf" srcId="{67594A64-F100-4B53-8EC6-8313C7289BD4}" destId="{74F4C0BD-E1BB-4FCD-A5E4-C968DDDD7776}" srcOrd="2" destOrd="0" presId="urn:microsoft.com/office/officeart/2005/8/layout/default"/>
    <dgm:cxn modelId="{9F0BBE92-B8F7-4996-A12F-2EDAA4CB12F4}" type="presParOf" srcId="{67594A64-F100-4B53-8EC6-8313C7289BD4}" destId="{5D048A4E-4B5C-48C2-B13D-0557E63A0501}" srcOrd="3" destOrd="0" presId="urn:microsoft.com/office/officeart/2005/8/layout/default"/>
    <dgm:cxn modelId="{AEA63A18-0376-49E3-B7BE-A71F236410B4}" type="presParOf" srcId="{67594A64-F100-4B53-8EC6-8313C7289BD4}" destId="{B35C7382-25C1-496D-BC36-09A519E709C9}" srcOrd="4" destOrd="0" presId="urn:microsoft.com/office/officeart/2005/8/layout/default"/>
    <dgm:cxn modelId="{E610FD0B-281A-47C9-9F38-56E68367228F}" type="presParOf" srcId="{67594A64-F100-4B53-8EC6-8313C7289BD4}" destId="{8382EE58-CE9D-420E-A6F6-7F6D5B054653}" srcOrd="5" destOrd="0" presId="urn:microsoft.com/office/officeart/2005/8/layout/default"/>
    <dgm:cxn modelId="{07BC5476-C539-444A-959C-27594CA1B58C}" type="presParOf" srcId="{67594A64-F100-4B53-8EC6-8313C7289BD4}" destId="{388035D1-1537-4920-B614-F568E59C0DDB}" srcOrd="6" destOrd="0" presId="urn:microsoft.com/office/officeart/2005/8/layout/default"/>
    <dgm:cxn modelId="{E2D38FF7-974F-4246-8CB4-77682D73C28D}" type="presParOf" srcId="{67594A64-F100-4B53-8EC6-8313C7289BD4}" destId="{2402A009-5FCA-4BB6-AA79-48FC1A26BD00}" srcOrd="7" destOrd="0" presId="urn:microsoft.com/office/officeart/2005/8/layout/default"/>
    <dgm:cxn modelId="{4A9EF13B-1997-4C5A-93B1-561BEAD352CA}" type="presParOf" srcId="{67594A64-F100-4B53-8EC6-8313C7289BD4}" destId="{DAAA8D15-C27E-4550-AD7E-6158843FFEA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A5EC71-30FF-4B2D-9635-7E9B011E99A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07972D40-943D-4F09-AAC0-FB73A0036582}">
      <dgm:prSet/>
      <dgm:spPr/>
      <dgm:t>
        <a:bodyPr/>
        <a:lstStyle/>
        <a:p>
          <a:pPr>
            <a:defRPr cap="all"/>
          </a:pPr>
          <a:r>
            <a:rPr lang="en-US"/>
            <a:t>Client is building a building. The client would be required to capitalize the building. Client pays a contractor to build the building.</a:t>
          </a:r>
        </a:p>
      </dgm:t>
    </dgm:pt>
    <dgm:pt modelId="{5643FD3C-5C09-4B64-86B3-47949EED8A58}" type="parTrans" cxnId="{0456A485-F0A6-471E-BCF1-5BE7206D07CD}">
      <dgm:prSet/>
      <dgm:spPr/>
      <dgm:t>
        <a:bodyPr/>
        <a:lstStyle/>
        <a:p>
          <a:endParaRPr lang="en-US"/>
        </a:p>
      </dgm:t>
    </dgm:pt>
    <dgm:pt modelId="{9F971550-4661-4863-ACB2-FC39328D630E}" type="sibTrans" cxnId="{0456A485-F0A6-471E-BCF1-5BE7206D07CD}">
      <dgm:prSet/>
      <dgm:spPr/>
      <dgm:t>
        <a:bodyPr/>
        <a:lstStyle/>
        <a:p>
          <a:endParaRPr lang="en-US"/>
        </a:p>
      </dgm:t>
    </dgm:pt>
    <dgm:pt modelId="{F261F3FA-F7EC-4185-8BE3-0EC7AC82156F}">
      <dgm:prSet/>
      <dgm:spPr/>
      <dgm:t>
        <a:bodyPr/>
        <a:lstStyle/>
        <a:p>
          <a:pPr>
            <a:defRPr cap="all"/>
          </a:pPr>
          <a:r>
            <a:rPr lang="en-US" dirty="0"/>
            <a:t>Does the contractor capitalize the building? </a:t>
          </a:r>
        </a:p>
      </dgm:t>
    </dgm:pt>
    <dgm:pt modelId="{FCDAC59C-E184-4A72-AFE2-D1FB1102C2A3}" type="parTrans" cxnId="{2876A92B-11E2-4A5E-946B-4696103D7A58}">
      <dgm:prSet/>
      <dgm:spPr/>
      <dgm:t>
        <a:bodyPr/>
        <a:lstStyle/>
        <a:p>
          <a:endParaRPr lang="en-US"/>
        </a:p>
      </dgm:t>
    </dgm:pt>
    <dgm:pt modelId="{FBCFFC4B-3806-4A41-8B47-DCCA5ED3C066}" type="sibTrans" cxnId="{2876A92B-11E2-4A5E-946B-4696103D7A58}">
      <dgm:prSet/>
      <dgm:spPr/>
      <dgm:t>
        <a:bodyPr/>
        <a:lstStyle/>
        <a:p>
          <a:endParaRPr lang="en-US"/>
        </a:p>
      </dgm:t>
    </dgm:pt>
    <dgm:pt modelId="{B402789D-4E79-453D-BC7B-F0B06DDD4551}" type="pres">
      <dgm:prSet presAssocID="{F2A5EC71-30FF-4B2D-9635-7E9B011E99A1}" presName="root" presStyleCnt="0">
        <dgm:presLayoutVars>
          <dgm:dir/>
          <dgm:resizeHandles val="exact"/>
        </dgm:presLayoutVars>
      </dgm:prSet>
      <dgm:spPr/>
    </dgm:pt>
    <dgm:pt modelId="{63264062-4CD0-47FB-B099-6E96295E0A44}" type="pres">
      <dgm:prSet presAssocID="{07972D40-943D-4F09-AAC0-FB73A0036582}" presName="compNode" presStyleCnt="0"/>
      <dgm:spPr/>
    </dgm:pt>
    <dgm:pt modelId="{73B0C85E-1DD9-421C-A9F5-89840232CB9C}" type="pres">
      <dgm:prSet presAssocID="{07972D40-943D-4F09-AAC0-FB73A0036582}" presName="iconBgRect" presStyleLbl="bgShp" presStyleIdx="0" presStyleCnt="2"/>
      <dgm:spPr/>
    </dgm:pt>
    <dgm:pt modelId="{B6FF3543-386C-42D8-B3C0-21A15A866AF5}" type="pres">
      <dgm:prSet presAssocID="{07972D40-943D-4F09-AAC0-FB73A00365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DB470585-E2A7-4870-BD86-5E4D1CEC74E2}" type="pres">
      <dgm:prSet presAssocID="{07972D40-943D-4F09-AAC0-FB73A0036582}" presName="spaceRect" presStyleCnt="0"/>
      <dgm:spPr/>
    </dgm:pt>
    <dgm:pt modelId="{BECD4B3E-5F6D-4CF8-A8A5-D77A91094D11}" type="pres">
      <dgm:prSet presAssocID="{07972D40-943D-4F09-AAC0-FB73A0036582}" presName="textRect" presStyleLbl="revTx" presStyleIdx="0" presStyleCnt="2">
        <dgm:presLayoutVars>
          <dgm:chMax val="1"/>
          <dgm:chPref val="1"/>
        </dgm:presLayoutVars>
      </dgm:prSet>
      <dgm:spPr/>
    </dgm:pt>
    <dgm:pt modelId="{4E68A98B-20DB-44C3-8504-B02B68F9A7B6}" type="pres">
      <dgm:prSet presAssocID="{9F971550-4661-4863-ACB2-FC39328D630E}" presName="sibTrans" presStyleCnt="0"/>
      <dgm:spPr/>
    </dgm:pt>
    <dgm:pt modelId="{5F8D67EB-58BA-48EB-BB93-F38F7B40935B}" type="pres">
      <dgm:prSet presAssocID="{F261F3FA-F7EC-4185-8BE3-0EC7AC82156F}" presName="compNode" presStyleCnt="0"/>
      <dgm:spPr/>
    </dgm:pt>
    <dgm:pt modelId="{2B24C163-B5D7-4BF4-ADC7-56716391E3CB}" type="pres">
      <dgm:prSet presAssocID="{F261F3FA-F7EC-4185-8BE3-0EC7AC82156F}" presName="iconBgRect" presStyleLbl="bgShp" presStyleIdx="1" presStyleCnt="2"/>
      <dgm:spPr/>
    </dgm:pt>
    <dgm:pt modelId="{1D93FC59-46A2-4640-84A0-EE37629F75C7}" type="pres">
      <dgm:prSet presAssocID="{F261F3FA-F7EC-4185-8BE3-0EC7AC8215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780C2C7-A6D1-4428-B9D0-A1B66DDD34FA}" type="pres">
      <dgm:prSet presAssocID="{F261F3FA-F7EC-4185-8BE3-0EC7AC82156F}" presName="spaceRect" presStyleCnt="0"/>
      <dgm:spPr/>
    </dgm:pt>
    <dgm:pt modelId="{2E2B83B8-21A5-46AA-9824-3C4DC321A144}" type="pres">
      <dgm:prSet presAssocID="{F261F3FA-F7EC-4185-8BE3-0EC7AC82156F}" presName="textRect" presStyleLbl="revTx" presStyleIdx="1" presStyleCnt="2">
        <dgm:presLayoutVars>
          <dgm:chMax val="1"/>
          <dgm:chPref val="1"/>
        </dgm:presLayoutVars>
      </dgm:prSet>
      <dgm:spPr/>
    </dgm:pt>
  </dgm:ptLst>
  <dgm:cxnLst>
    <dgm:cxn modelId="{1403FC0A-080F-4A81-B376-E8CFCF9B5908}" type="presOf" srcId="{F2A5EC71-30FF-4B2D-9635-7E9B011E99A1}" destId="{B402789D-4E79-453D-BC7B-F0B06DDD4551}" srcOrd="0" destOrd="0" presId="urn:microsoft.com/office/officeart/2018/5/layout/IconCircleLabelList"/>
    <dgm:cxn modelId="{2876A92B-11E2-4A5E-946B-4696103D7A58}" srcId="{F2A5EC71-30FF-4B2D-9635-7E9B011E99A1}" destId="{F261F3FA-F7EC-4185-8BE3-0EC7AC82156F}" srcOrd="1" destOrd="0" parTransId="{FCDAC59C-E184-4A72-AFE2-D1FB1102C2A3}" sibTransId="{FBCFFC4B-3806-4A41-8B47-DCCA5ED3C066}"/>
    <dgm:cxn modelId="{C2DA4270-F35B-4428-B769-4A2BC30760A4}" type="presOf" srcId="{F261F3FA-F7EC-4185-8BE3-0EC7AC82156F}" destId="{2E2B83B8-21A5-46AA-9824-3C4DC321A144}" srcOrd="0" destOrd="0" presId="urn:microsoft.com/office/officeart/2018/5/layout/IconCircleLabelList"/>
    <dgm:cxn modelId="{0456A485-F0A6-471E-BCF1-5BE7206D07CD}" srcId="{F2A5EC71-30FF-4B2D-9635-7E9B011E99A1}" destId="{07972D40-943D-4F09-AAC0-FB73A0036582}" srcOrd="0" destOrd="0" parTransId="{5643FD3C-5C09-4B64-86B3-47949EED8A58}" sibTransId="{9F971550-4661-4863-ACB2-FC39328D630E}"/>
    <dgm:cxn modelId="{37A57B96-46CC-4EF6-B119-ADBE9E456608}" type="presOf" srcId="{07972D40-943D-4F09-AAC0-FB73A0036582}" destId="{BECD4B3E-5F6D-4CF8-A8A5-D77A91094D11}" srcOrd="0" destOrd="0" presId="urn:microsoft.com/office/officeart/2018/5/layout/IconCircleLabelList"/>
    <dgm:cxn modelId="{57009A7B-1D0F-47F9-AE37-C8AB515F848E}" type="presParOf" srcId="{B402789D-4E79-453D-BC7B-F0B06DDD4551}" destId="{63264062-4CD0-47FB-B099-6E96295E0A44}" srcOrd="0" destOrd="0" presId="urn:microsoft.com/office/officeart/2018/5/layout/IconCircleLabelList"/>
    <dgm:cxn modelId="{29DB967D-D792-4B4E-8153-D5B837C6D6FD}" type="presParOf" srcId="{63264062-4CD0-47FB-B099-6E96295E0A44}" destId="{73B0C85E-1DD9-421C-A9F5-89840232CB9C}" srcOrd="0" destOrd="0" presId="urn:microsoft.com/office/officeart/2018/5/layout/IconCircleLabelList"/>
    <dgm:cxn modelId="{994335A6-9AAD-486B-974D-434C7421F807}" type="presParOf" srcId="{63264062-4CD0-47FB-B099-6E96295E0A44}" destId="{B6FF3543-386C-42D8-B3C0-21A15A866AF5}" srcOrd="1" destOrd="0" presId="urn:microsoft.com/office/officeart/2018/5/layout/IconCircleLabelList"/>
    <dgm:cxn modelId="{CF0514B9-BA59-4162-B61A-211D345BEB9B}" type="presParOf" srcId="{63264062-4CD0-47FB-B099-6E96295E0A44}" destId="{DB470585-E2A7-4870-BD86-5E4D1CEC74E2}" srcOrd="2" destOrd="0" presId="urn:microsoft.com/office/officeart/2018/5/layout/IconCircleLabelList"/>
    <dgm:cxn modelId="{EAB655E2-F6A3-46CF-804E-FDAD4E5FABCE}" type="presParOf" srcId="{63264062-4CD0-47FB-B099-6E96295E0A44}" destId="{BECD4B3E-5F6D-4CF8-A8A5-D77A91094D11}" srcOrd="3" destOrd="0" presId="urn:microsoft.com/office/officeart/2018/5/layout/IconCircleLabelList"/>
    <dgm:cxn modelId="{1F53B8B5-FF4C-4791-80BA-2EF31FEF2989}" type="presParOf" srcId="{B402789D-4E79-453D-BC7B-F0B06DDD4551}" destId="{4E68A98B-20DB-44C3-8504-B02B68F9A7B6}" srcOrd="1" destOrd="0" presId="urn:microsoft.com/office/officeart/2018/5/layout/IconCircleLabelList"/>
    <dgm:cxn modelId="{9687DD1D-5997-40CC-AAA5-8E8F772FEDF7}" type="presParOf" srcId="{B402789D-4E79-453D-BC7B-F0B06DDD4551}" destId="{5F8D67EB-58BA-48EB-BB93-F38F7B40935B}" srcOrd="2" destOrd="0" presId="urn:microsoft.com/office/officeart/2018/5/layout/IconCircleLabelList"/>
    <dgm:cxn modelId="{38F0C889-6356-40A3-82F4-1E92D820EDCB}" type="presParOf" srcId="{5F8D67EB-58BA-48EB-BB93-F38F7B40935B}" destId="{2B24C163-B5D7-4BF4-ADC7-56716391E3CB}" srcOrd="0" destOrd="0" presId="urn:microsoft.com/office/officeart/2018/5/layout/IconCircleLabelList"/>
    <dgm:cxn modelId="{79307E70-8E67-4224-A678-29121BC0FA68}" type="presParOf" srcId="{5F8D67EB-58BA-48EB-BB93-F38F7B40935B}" destId="{1D93FC59-46A2-4640-84A0-EE37629F75C7}" srcOrd="1" destOrd="0" presId="urn:microsoft.com/office/officeart/2018/5/layout/IconCircleLabelList"/>
    <dgm:cxn modelId="{B2411F1D-52F4-4C87-94D9-0D99C87A5DE4}" type="presParOf" srcId="{5F8D67EB-58BA-48EB-BB93-F38F7B40935B}" destId="{6780C2C7-A6D1-4428-B9D0-A1B66DDD34FA}" srcOrd="2" destOrd="0" presId="urn:microsoft.com/office/officeart/2018/5/layout/IconCircleLabelList"/>
    <dgm:cxn modelId="{8A033E13-AB4C-4109-942A-700A62B6C263}" type="presParOf" srcId="{5F8D67EB-58BA-48EB-BB93-F38F7B40935B}" destId="{2E2B83B8-21A5-46AA-9824-3C4DC321A14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F796-CA70-41C9-AB71-7A12DBD7F211}">
      <dsp:nvSpPr>
        <dsp:cNvPr id="0" name=""/>
        <dsp:cNvSpPr/>
      </dsp:nvSpPr>
      <dsp:spPr>
        <a:xfrm>
          <a:off x="0" y="735468"/>
          <a:ext cx="10972800" cy="135778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50C1C6EF-F697-45E4-8E05-9887C0B1DD4B}">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86BE8-3687-45BA-9A94-973AA9DCE0C1}">
      <dsp:nvSpPr>
        <dsp:cNvPr id="0" name=""/>
        <dsp:cNvSpPr/>
      </dsp:nvSpPr>
      <dsp:spPr>
        <a:xfrm>
          <a:off x="1568246" y="735468"/>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dirty="0"/>
            <a:t>Expenditures incurred in connection with the taxpayer’s trade or business which represents research and development costs in the experimental or laboratory sense. </a:t>
          </a:r>
        </a:p>
      </dsp:txBody>
      <dsp:txXfrm>
        <a:off x="1568246" y="735468"/>
        <a:ext cx="9404553" cy="1357788"/>
      </dsp:txXfrm>
    </dsp:sp>
    <dsp:sp modelId="{AA6453B4-921F-4E17-839E-F68E68BC093D}">
      <dsp:nvSpPr>
        <dsp:cNvPr id="0" name=""/>
        <dsp:cNvSpPr/>
      </dsp:nvSpPr>
      <dsp:spPr>
        <a:xfrm>
          <a:off x="0" y="2432705"/>
          <a:ext cx="10972800" cy="135778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D2C1700-EC5B-45D2-80FA-A3D3A91B8577}">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FC233E-8D95-4BB0-BE4D-23ACFA82E497}">
      <dsp:nvSpPr>
        <dsp:cNvPr id="0" name=""/>
        <dsp:cNvSpPr/>
      </dsp:nvSpPr>
      <dsp:spPr>
        <a:xfrm>
          <a:off x="1568246" y="2432705"/>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dirty="0"/>
            <a:t>Expenditures related to activities intended to discover information that would eliminate uncertainty concerning the development or improvement of a product.</a:t>
          </a:r>
        </a:p>
      </dsp:txBody>
      <dsp:txXfrm>
        <a:off x="1568246" y="2432705"/>
        <a:ext cx="9404553" cy="135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6E839-6BE7-4CBB-ACBF-5CAB9316C40A}">
      <dsp:nvSpPr>
        <dsp:cNvPr id="0" name=""/>
        <dsp:cNvSpPr/>
      </dsp:nvSpPr>
      <dsp:spPr>
        <a:xfrm>
          <a:off x="0" y="2124"/>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0966C-378F-494B-A603-C5C82C508390}">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Changes IRC 174 to a capitalization provision</a:t>
          </a:r>
        </a:p>
      </dsp:txBody>
      <dsp:txXfrm>
        <a:off x="0" y="2124"/>
        <a:ext cx="5181600" cy="1449029"/>
      </dsp:txXfrm>
    </dsp:sp>
    <dsp:sp modelId="{62C035FD-E7F1-416C-8CED-9374D1CF15C9}">
      <dsp:nvSpPr>
        <dsp:cNvPr id="0" name=""/>
        <dsp:cNvSpPr/>
      </dsp:nvSpPr>
      <dsp:spPr>
        <a:xfrm>
          <a:off x="0" y="1451154"/>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115C5-27A1-41CB-8D73-403386350EB4}">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Revenue raiser to balance via reconciliation process</a:t>
          </a:r>
        </a:p>
      </dsp:txBody>
      <dsp:txXfrm>
        <a:off x="0" y="1451154"/>
        <a:ext cx="5181600" cy="1449029"/>
      </dsp:txXfrm>
    </dsp:sp>
    <dsp:sp modelId="{964F2DDD-19A0-4AC8-8DC2-E96B7721C4B3}">
      <dsp:nvSpPr>
        <dsp:cNvPr id="0" name=""/>
        <dsp:cNvSpPr/>
      </dsp:nvSpPr>
      <dsp:spPr>
        <a:xfrm>
          <a:off x="0" y="2900183"/>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65DD6-B7BF-47F9-83BC-1B7325BCF6CB}">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Delayed implementation became effective 1.1.2022</a:t>
          </a:r>
        </a:p>
      </dsp:txBody>
      <dsp:txXfrm>
        <a:off x="0" y="2900183"/>
        <a:ext cx="5181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2DE2-5373-4E9E-84C1-0C225AAA3F99}">
      <dsp:nvSpPr>
        <dsp:cNvPr id="0" name=""/>
        <dsp:cNvSpPr/>
      </dsp:nvSpPr>
      <dsp:spPr>
        <a:xfrm>
          <a:off x="0" y="34131"/>
          <a:ext cx="3428999" cy="20574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It involves research and development in the experimental or laboratory sense</a:t>
          </a:r>
        </a:p>
      </dsp:txBody>
      <dsp:txXfrm>
        <a:off x="0" y="34131"/>
        <a:ext cx="3428999" cy="2057400"/>
      </dsp:txXfrm>
    </dsp:sp>
    <dsp:sp modelId="{74F4C0BD-E1BB-4FCD-A5E4-C968DDDD7776}">
      <dsp:nvSpPr>
        <dsp:cNvPr id="0" name=""/>
        <dsp:cNvSpPr/>
      </dsp:nvSpPr>
      <dsp:spPr>
        <a:xfrm>
          <a:off x="3771900" y="34131"/>
          <a:ext cx="3428999" cy="20574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activities must be intended to discover information that would eliminate uncertainty concerning the development or improvement of a product</a:t>
          </a:r>
        </a:p>
      </dsp:txBody>
      <dsp:txXfrm>
        <a:off x="3771900" y="34131"/>
        <a:ext cx="3428999" cy="2057400"/>
      </dsp:txXfrm>
    </dsp:sp>
    <dsp:sp modelId="{B35C7382-25C1-496D-BC36-09A519E709C9}">
      <dsp:nvSpPr>
        <dsp:cNvPr id="0" name=""/>
        <dsp:cNvSpPr/>
      </dsp:nvSpPr>
      <dsp:spPr>
        <a:xfrm>
          <a:off x="7543800" y="34131"/>
          <a:ext cx="3428999" cy="20574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Uncertainty exists if the information available to the taxpayer does not establish the capability or method for developing or improving the product</a:t>
          </a:r>
        </a:p>
      </dsp:txBody>
      <dsp:txXfrm>
        <a:off x="7543800" y="34131"/>
        <a:ext cx="3428999" cy="2057400"/>
      </dsp:txXfrm>
    </dsp:sp>
    <dsp:sp modelId="{388035D1-1537-4920-B614-F568E59C0DDB}">
      <dsp:nvSpPr>
        <dsp:cNvPr id="0" name=""/>
        <dsp:cNvSpPr/>
      </dsp:nvSpPr>
      <dsp:spPr>
        <a:xfrm>
          <a:off x="1885950" y="2434431"/>
          <a:ext cx="3428999" cy="20574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Whether something is a Section 174 cost depends on the nature of the activities, not the product</a:t>
          </a:r>
        </a:p>
      </dsp:txBody>
      <dsp:txXfrm>
        <a:off x="1885950" y="2434431"/>
        <a:ext cx="3428999" cy="2057400"/>
      </dsp:txXfrm>
    </dsp:sp>
    <dsp:sp modelId="{DAAA8D15-C27E-4550-AD7E-6158843FFEA2}">
      <dsp:nvSpPr>
        <dsp:cNvPr id="0" name=""/>
        <dsp:cNvSpPr/>
      </dsp:nvSpPr>
      <dsp:spPr>
        <a:xfrm>
          <a:off x="5657850" y="2434431"/>
          <a:ext cx="3428999" cy="20574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results of the research activities is not relevant in determining whether something is a Section 174 cost</a:t>
          </a:r>
        </a:p>
      </dsp:txBody>
      <dsp:txXfrm>
        <a:off x="5657850" y="2434431"/>
        <a:ext cx="3428999" cy="205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C85E-1DD9-421C-A9F5-89840232CB9C}">
      <dsp:nvSpPr>
        <dsp:cNvPr id="0" name=""/>
        <dsp:cNvSpPr/>
      </dsp:nvSpPr>
      <dsp:spPr>
        <a:xfrm>
          <a:off x="2273400"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F3543-386C-42D8-B3C0-21A15A866AF5}">
      <dsp:nvSpPr>
        <dsp:cNvPr id="0" name=""/>
        <dsp:cNvSpPr/>
      </dsp:nvSpPr>
      <dsp:spPr>
        <a:xfrm>
          <a:off x="2741400" y="9309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CD4B3E-5F6D-4CF8-A8A5-D77A91094D11}">
      <dsp:nvSpPr>
        <dsp:cNvPr id="0" name=""/>
        <dsp:cNvSpPr/>
      </dsp:nvSpPr>
      <dsp:spPr>
        <a:xfrm>
          <a:off x="15714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Client is building a building. The client would be required to capitalize the building. Client pays a contractor to build the building.</a:t>
          </a:r>
        </a:p>
      </dsp:txBody>
      <dsp:txXfrm>
        <a:off x="1571400" y="3342981"/>
        <a:ext cx="3600000" cy="720000"/>
      </dsp:txXfrm>
    </dsp:sp>
    <dsp:sp modelId="{2B24C163-B5D7-4BF4-ADC7-56716391E3CB}">
      <dsp:nvSpPr>
        <dsp:cNvPr id="0" name=""/>
        <dsp:cNvSpPr/>
      </dsp:nvSpPr>
      <dsp:spPr>
        <a:xfrm>
          <a:off x="6503400"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3FC59-46A2-4640-84A0-EE37629F75C7}">
      <dsp:nvSpPr>
        <dsp:cNvPr id="0" name=""/>
        <dsp:cNvSpPr/>
      </dsp:nvSpPr>
      <dsp:spPr>
        <a:xfrm>
          <a:off x="6971400" y="9309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B83B8-21A5-46AA-9824-3C4DC321A144}">
      <dsp:nvSpPr>
        <dsp:cNvPr id="0" name=""/>
        <dsp:cNvSpPr/>
      </dsp:nvSpPr>
      <dsp:spPr>
        <a:xfrm>
          <a:off x="58014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Does the contractor capitalize the building? </a:t>
          </a:r>
        </a:p>
      </dsp:txBody>
      <dsp:txXfrm>
        <a:off x="5801400" y="3342981"/>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95F39-C270-4ACA-AD14-9500818CC442}"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09E7-BFD3-4E1D-A7CE-5A4ED9F83341}" type="slidenum">
              <a:rPr lang="en-US" smtClean="0"/>
              <a:t>‹#›</a:t>
            </a:fld>
            <a:endParaRPr lang="en-US"/>
          </a:p>
        </p:txBody>
      </p:sp>
    </p:spTree>
    <p:extLst>
      <p:ext uri="{BB962C8B-B14F-4D97-AF65-F5344CB8AC3E}">
        <p14:creationId xmlns:p14="http://schemas.microsoft.com/office/powerpoint/2010/main" val="165630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6E4C6-1548-4731-A92A-ADA874968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04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6E4C6-1548-4731-A92A-ADA874968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042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88BFA-953D-4866-970A-AF41BA367FF3}"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1CDF-4353-BC40-93F0-97CFF11DA384}" type="slidenum">
              <a:rPr lang="en-US" smtClean="0"/>
              <a:pPr/>
              <a:t>‹#›</a:t>
            </a:fld>
            <a:endParaRPr lang="en-US"/>
          </a:p>
        </p:txBody>
      </p:sp>
      <p:pic>
        <p:nvPicPr>
          <p:cNvPr id="11" name="Picture 10" descr="A screenshot of a cell phone&#10;&#10;Description automatically generated">
            <a:extLst>
              <a:ext uri="{FF2B5EF4-FFF2-40B4-BE49-F238E27FC236}">
                <a16:creationId xmlns:a16="http://schemas.microsoft.com/office/drawing/2014/main" id="{BA09D3DF-98CC-4B61-9DDA-79631E340A99}"/>
              </a:ext>
            </a:extLst>
          </p:cNvPr>
          <p:cNvPicPr>
            <a:picLocks noChangeAspect="1"/>
          </p:cNvPicPr>
          <p:nvPr userDrawn="1"/>
        </p:nvPicPr>
        <p:blipFill>
          <a:blip r:embed="rId2"/>
          <a:stretch>
            <a:fillRect/>
          </a:stretch>
        </p:blipFill>
        <p:spPr>
          <a:xfrm>
            <a:off x="9953107" y="5515569"/>
            <a:ext cx="1596043" cy="798021"/>
          </a:xfrm>
          <a:prstGeom prst="rect">
            <a:avLst/>
          </a:prstGeom>
        </p:spPr>
      </p:pic>
      <p:sp>
        <p:nvSpPr>
          <p:cNvPr id="12" name="Rectangle: Rounded Corners 11">
            <a:extLst>
              <a:ext uri="{FF2B5EF4-FFF2-40B4-BE49-F238E27FC236}">
                <a16:creationId xmlns:a16="http://schemas.microsoft.com/office/drawing/2014/main" id="{7BE77B2F-1314-43A2-850D-B82627116DD2}"/>
              </a:ext>
            </a:extLst>
          </p:cNvPr>
          <p:cNvSpPr/>
          <p:nvPr userDrawn="1"/>
        </p:nvSpPr>
        <p:spPr>
          <a:xfrm>
            <a:off x="609600" y="1366042"/>
            <a:ext cx="109728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spTree>
    <p:extLst>
      <p:ext uri="{BB962C8B-B14F-4D97-AF65-F5344CB8AC3E}">
        <p14:creationId xmlns:p14="http://schemas.microsoft.com/office/powerpoint/2010/main" val="13752154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36EE-568D-43DF-85A4-31DDCF0F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603BA-396B-4699-ACE7-D3A00CC10B0E}"/>
              </a:ext>
            </a:extLst>
          </p:cNvPr>
          <p:cNvSpPr>
            <a:spLocks noGrp="1"/>
          </p:cNvSpPr>
          <p:nvPr>
            <p:ph sz="half" idx="1"/>
          </p:nvPr>
        </p:nvSpPr>
        <p:spPr>
          <a:xfrm>
            <a:off x="838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3FAC6-3106-4156-88C6-B350E6F8742B}"/>
              </a:ext>
            </a:extLst>
          </p:cNvPr>
          <p:cNvSpPr>
            <a:spLocks noGrp="1"/>
          </p:cNvSpPr>
          <p:nvPr>
            <p:ph sz="half" idx="2"/>
          </p:nvPr>
        </p:nvSpPr>
        <p:spPr>
          <a:xfrm>
            <a:off x="6172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3F743-FC12-4F0A-B435-58D7411F4D14}"/>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6" name="Footer Placeholder 5">
            <a:extLst>
              <a:ext uri="{FF2B5EF4-FFF2-40B4-BE49-F238E27FC236}">
                <a16:creationId xmlns:a16="http://schemas.microsoft.com/office/drawing/2014/main" id="{D6BBA8F3-B2DF-4EB1-969A-B4718FE32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C72A-A496-4E4C-8CD7-153C8C51F334}"/>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1" name="Rectangle: Rounded Corners 10">
            <a:extLst>
              <a:ext uri="{FF2B5EF4-FFF2-40B4-BE49-F238E27FC236}">
                <a16:creationId xmlns:a16="http://schemas.microsoft.com/office/drawing/2014/main" id="{B3141E75-6554-41D8-B7D4-FEFE2C0C3559}"/>
              </a:ext>
            </a:extLst>
          </p:cNvPr>
          <p:cNvSpPr/>
          <p:nvPr userDrawn="1"/>
        </p:nvSpPr>
        <p:spPr>
          <a:xfrm>
            <a:off x="838200" y="1733818"/>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3" name="Rectangle: Rounded Corners 12">
            <a:extLst>
              <a:ext uri="{FF2B5EF4-FFF2-40B4-BE49-F238E27FC236}">
                <a16:creationId xmlns:a16="http://schemas.microsoft.com/office/drawing/2014/main" id="{0E095400-ED74-4EFC-8718-9073840B3BA9}"/>
              </a:ext>
            </a:extLst>
          </p:cNvPr>
          <p:cNvSpPr/>
          <p:nvPr userDrawn="1"/>
        </p:nvSpPr>
        <p:spPr>
          <a:xfrm>
            <a:off x="6187864" y="1728312"/>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4907684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88E6-1F5A-49B8-A855-B68E62ABB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7426F-F083-4EAA-BB49-9314C6D34A13}"/>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4" name="Footer Placeholder 3">
            <a:extLst>
              <a:ext uri="{FF2B5EF4-FFF2-40B4-BE49-F238E27FC236}">
                <a16:creationId xmlns:a16="http://schemas.microsoft.com/office/drawing/2014/main" id="{9C44BBC4-DEFE-4548-8C0A-597ED4999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3CAC8-70F9-4D4F-8748-90413D3B5005}"/>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7" name="Rectangle: Rounded Corners 6">
            <a:extLst>
              <a:ext uri="{FF2B5EF4-FFF2-40B4-BE49-F238E27FC236}">
                <a16:creationId xmlns:a16="http://schemas.microsoft.com/office/drawing/2014/main" id="{CB267B4C-C3DD-48B3-966B-1FE332B09424}"/>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1249999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AC5A5-AE84-43D9-8162-D25474E069A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3" name="Footer Placeholder 2">
            <a:extLst>
              <a:ext uri="{FF2B5EF4-FFF2-40B4-BE49-F238E27FC236}">
                <a16:creationId xmlns:a16="http://schemas.microsoft.com/office/drawing/2014/main" id="{C18F6402-9024-4147-A4EF-53A793C51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C812C-A37D-419B-8F0B-1EC6C1B1CE78}"/>
              </a:ext>
            </a:extLst>
          </p:cNvPr>
          <p:cNvSpPr>
            <a:spLocks noGrp="1"/>
          </p:cNvSpPr>
          <p:nvPr>
            <p:ph type="sldNum" sz="quarter" idx="12"/>
          </p:nvPr>
        </p:nvSpPr>
        <p:spPr/>
        <p:txBody>
          <a:bodyPr/>
          <a:lstStyle/>
          <a:p>
            <a:fld id="{DD2650C0-A65D-4E21-8E55-E1D33896E649}" type="slidenum">
              <a:rPr lang="en-US" smtClean="0"/>
              <a:t>‹#›</a:t>
            </a:fld>
            <a:endParaRPr lang="en-US"/>
          </a:p>
        </p:txBody>
      </p:sp>
    </p:spTree>
    <p:extLst>
      <p:ext uri="{BB962C8B-B14F-4D97-AF65-F5344CB8AC3E}">
        <p14:creationId xmlns:p14="http://schemas.microsoft.com/office/powerpoint/2010/main" val="11815926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916D-300F-49DE-8364-A27F1EED1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5DE64-8B9A-4EFB-A7B2-C95BAC1732FB}"/>
              </a:ext>
            </a:extLst>
          </p:cNvPr>
          <p:cNvSpPr>
            <a:spLocks noGrp="1"/>
          </p:cNvSpPr>
          <p:nvPr>
            <p:ph idx="1"/>
          </p:nvPr>
        </p:nvSpPr>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7E681-2F40-434D-B578-6028ACA805CD}"/>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B70D90C3-B0FC-4140-8ED6-EFC912AC0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EFBAD-12A4-44FF-8147-2DC5BA8FA9B2}"/>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0" name="Rectangle: Rounded Corners 9">
            <a:extLst>
              <a:ext uri="{FF2B5EF4-FFF2-40B4-BE49-F238E27FC236}">
                <a16:creationId xmlns:a16="http://schemas.microsoft.com/office/drawing/2014/main" id="{00B91B15-7776-4F35-9148-A0DF19B82BBA}"/>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2886527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849"/>
            <a:ext cx="10363200" cy="1385857"/>
          </a:xfrm>
        </p:spPr>
        <p:txBody>
          <a:bodyPr>
            <a:normAutofit/>
          </a:bodyPr>
          <a:lstStyle>
            <a:lvl1pPr algn="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737659" y="3154677"/>
            <a:ext cx="8534400" cy="555757"/>
          </a:xfrm>
        </p:spPr>
        <p:txBody>
          <a:bodyPr>
            <a:normAutofit/>
          </a:bodyPr>
          <a:lstStyle>
            <a:lvl1pPr marL="0" indent="0" algn="r">
              <a:buNone/>
              <a:defRPr sz="1400" i="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48607A-3701-4BFF-8D76-CC101D80F810}"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1CDF-4353-BC40-93F0-97CFF11DA384}" type="slidenum">
              <a:rPr lang="en-US" smtClean="0"/>
              <a:pPr/>
              <a:t>‹#›</a:t>
            </a:fld>
            <a:endParaRPr lang="en-US"/>
          </a:p>
        </p:txBody>
      </p:sp>
      <p:pic>
        <p:nvPicPr>
          <p:cNvPr id="7" name="Picture 6">
            <a:extLst>
              <a:ext uri="{FF2B5EF4-FFF2-40B4-BE49-F238E27FC236}">
                <a16:creationId xmlns:a16="http://schemas.microsoft.com/office/drawing/2014/main" id="{8B591A9C-9243-4094-B6D9-8DBE333DA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85545"/>
            <a:ext cx="12192000" cy="1582002"/>
          </a:xfrm>
          <a:prstGeom prst="rect">
            <a:avLst/>
          </a:prstGeom>
        </p:spPr>
      </p:pic>
      <p:sp>
        <p:nvSpPr>
          <p:cNvPr id="9" name="Rectangle: Rounded Corners 8">
            <a:extLst>
              <a:ext uri="{FF2B5EF4-FFF2-40B4-BE49-F238E27FC236}">
                <a16:creationId xmlns:a16="http://schemas.microsoft.com/office/drawing/2014/main" id="{5B0E0422-EFFC-425D-811F-E4B8A11DAAB5}"/>
              </a:ext>
            </a:extLst>
          </p:cNvPr>
          <p:cNvSpPr/>
          <p:nvPr userDrawn="1"/>
        </p:nvSpPr>
        <p:spPr>
          <a:xfrm>
            <a:off x="908859" y="2973006"/>
            <a:ext cx="103632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pic>
        <p:nvPicPr>
          <p:cNvPr id="8" name="Picture 7">
            <a:extLst>
              <a:ext uri="{FF2B5EF4-FFF2-40B4-BE49-F238E27FC236}">
                <a16:creationId xmlns:a16="http://schemas.microsoft.com/office/drawing/2014/main" id="{DAF98D28-9778-47ED-AD91-6F3902E93B67}"/>
              </a:ext>
            </a:extLst>
          </p:cNvPr>
          <p:cNvPicPr>
            <a:picLocks noChangeAspect="1"/>
          </p:cNvPicPr>
          <p:nvPr userDrawn="1"/>
        </p:nvPicPr>
        <p:blipFill>
          <a:blip r:embed="rId3">
            <a:alphaModFix/>
            <a:extLst>
              <a:ext uri="{28A0092B-C50C-407E-A947-70E740481C1C}">
                <a14:useLocalDpi xmlns:a14="http://schemas.microsoft.com/office/drawing/2010/main" val="0"/>
              </a:ext>
            </a:extLst>
          </a:blip>
          <a:srcRect/>
          <a:stretch/>
        </p:blipFill>
        <p:spPr>
          <a:xfrm>
            <a:off x="10680473" y="291842"/>
            <a:ext cx="1183172" cy="798021"/>
          </a:xfrm>
          <a:prstGeom prst="rect">
            <a:avLst/>
          </a:prstGeom>
        </p:spPr>
      </p:pic>
    </p:spTree>
    <p:extLst>
      <p:ext uri="{BB962C8B-B14F-4D97-AF65-F5344CB8AC3E}">
        <p14:creationId xmlns:p14="http://schemas.microsoft.com/office/powerpoint/2010/main" val="3383255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56A59-A827-46E8-9758-AB6F4FACB5F1}"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1CDF-4353-BC40-93F0-97CFF11DA384}" type="slidenum">
              <a:rPr lang="en-US" smtClean="0"/>
              <a:pPr/>
              <a:t>‹#›</a:t>
            </a:fld>
            <a:endParaRPr lang="en-US"/>
          </a:p>
        </p:txBody>
      </p:sp>
      <p:sp>
        <p:nvSpPr>
          <p:cNvPr id="7" name="Rectangle: Rounded Corners 6">
            <a:extLst>
              <a:ext uri="{FF2B5EF4-FFF2-40B4-BE49-F238E27FC236}">
                <a16:creationId xmlns:a16="http://schemas.microsoft.com/office/drawing/2014/main" id="{9E7A2EF7-16E6-4CDB-B0BB-552304FFE22F}"/>
              </a:ext>
            </a:extLst>
          </p:cNvPr>
          <p:cNvSpPr/>
          <p:nvPr userDrawn="1"/>
        </p:nvSpPr>
        <p:spPr>
          <a:xfrm>
            <a:off x="609600" y="1370014"/>
            <a:ext cx="10972800" cy="47625"/>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pic>
        <p:nvPicPr>
          <p:cNvPr id="8" name="Picture 7">
            <a:extLst>
              <a:ext uri="{FF2B5EF4-FFF2-40B4-BE49-F238E27FC236}">
                <a16:creationId xmlns:a16="http://schemas.microsoft.com/office/drawing/2014/main" id="{62AB8567-8225-4BBA-B20E-221B519EB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59542" y="5515569"/>
            <a:ext cx="1183172" cy="798021"/>
          </a:xfrm>
          <a:prstGeom prst="rect">
            <a:avLst/>
          </a:prstGeom>
        </p:spPr>
      </p:pic>
    </p:spTree>
    <p:extLst>
      <p:ext uri="{BB962C8B-B14F-4D97-AF65-F5344CB8AC3E}">
        <p14:creationId xmlns:p14="http://schemas.microsoft.com/office/powerpoint/2010/main" val="39236795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1678B-0EDF-43F8-8531-F486C243F6A6}"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pic>
        <p:nvPicPr>
          <p:cNvPr id="8" name="Picture 7">
            <a:extLst>
              <a:ext uri="{FF2B5EF4-FFF2-40B4-BE49-F238E27FC236}">
                <a16:creationId xmlns:a16="http://schemas.microsoft.com/office/drawing/2014/main" id="{FD426C61-68FA-4F2B-82A3-FEAB45085A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59542" y="5515569"/>
            <a:ext cx="1183172" cy="798021"/>
          </a:xfrm>
          <a:prstGeom prst="rect">
            <a:avLst/>
          </a:prstGeom>
        </p:spPr>
      </p:pic>
      <p:sp>
        <p:nvSpPr>
          <p:cNvPr id="9" name="Rectangle: Rounded Corners 8">
            <a:extLst>
              <a:ext uri="{FF2B5EF4-FFF2-40B4-BE49-F238E27FC236}">
                <a16:creationId xmlns:a16="http://schemas.microsoft.com/office/drawing/2014/main" id="{7A64B446-850F-45BA-A88C-6D77AE29FDD1}"/>
              </a:ext>
            </a:extLst>
          </p:cNvPr>
          <p:cNvSpPr/>
          <p:nvPr userDrawn="1"/>
        </p:nvSpPr>
        <p:spPr>
          <a:xfrm>
            <a:off x="609600" y="1370014"/>
            <a:ext cx="10972800" cy="47625"/>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spTree>
    <p:extLst>
      <p:ext uri="{BB962C8B-B14F-4D97-AF65-F5344CB8AC3E}">
        <p14:creationId xmlns:p14="http://schemas.microsoft.com/office/powerpoint/2010/main" val="36987949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542A7-BA01-4A96-A268-8EDD5EA509DB}" type="datetime1">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25526481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531CC-6E8D-485D-9CA0-0F686A90572E}" type="datetime1">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4585116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2244E-3C58-4A97-A278-F62C26D16C33}" type="datetime1">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4544443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1800"/>
            </a:lvl2pPr>
            <a:lvl3pPr>
              <a:defRPr sz="1400"/>
            </a:lvl3pPr>
            <a:lvl4pPr>
              <a:defRPr sz="18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800"/>
            </a:lvl2pPr>
            <a:lvl3pPr>
              <a:defRPr sz="1400"/>
            </a:lvl3pPr>
            <a:lvl4pPr>
              <a:defRPr sz="18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9024BA-8D90-4213-9CE8-8AAF60F6060D}"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
        <p:nvSpPr>
          <p:cNvPr id="8" name="Rectangle: Rounded Corners 7">
            <a:extLst>
              <a:ext uri="{FF2B5EF4-FFF2-40B4-BE49-F238E27FC236}">
                <a16:creationId xmlns:a16="http://schemas.microsoft.com/office/drawing/2014/main" id="{2374B675-6A8F-4894-825C-EA3F84F83FAD}"/>
              </a:ext>
            </a:extLst>
          </p:cNvPr>
          <p:cNvSpPr/>
          <p:nvPr userDrawn="1"/>
        </p:nvSpPr>
        <p:spPr>
          <a:xfrm>
            <a:off x="609600" y="1366042"/>
            <a:ext cx="109728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spTree>
    <p:extLst>
      <p:ext uri="{BB962C8B-B14F-4D97-AF65-F5344CB8AC3E}">
        <p14:creationId xmlns:p14="http://schemas.microsoft.com/office/powerpoint/2010/main" val="376895868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03B7A4-C369-4055-8F5C-81060FBD7452}"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233032694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5FAA6-1135-48ED-B766-8650F432E08F}"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0528398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BFB4A-E727-4A7D-A1A9-F418C970E4B3}" type="datetime1">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0258293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7260813-2CB9-4E79-97B0-1DF3D40BA6A2}" type="datetime1">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81CDF-4353-BC40-93F0-97CFF11DA384}" type="slidenum">
              <a:rPr lang="en-US" smtClean="0"/>
              <a:pPr/>
              <a:t>‹#›</a:t>
            </a:fld>
            <a:endParaRPr lang="en-US"/>
          </a:p>
        </p:txBody>
      </p:sp>
      <p:sp>
        <p:nvSpPr>
          <p:cNvPr id="6" name="Rectangle: Rounded Corners 5">
            <a:extLst>
              <a:ext uri="{FF2B5EF4-FFF2-40B4-BE49-F238E27FC236}">
                <a16:creationId xmlns:a16="http://schemas.microsoft.com/office/drawing/2014/main" id="{8C191E23-1213-4C96-91DB-1A108217F9FE}"/>
              </a:ext>
            </a:extLst>
          </p:cNvPr>
          <p:cNvSpPr/>
          <p:nvPr userDrawn="1"/>
        </p:nvSpPr>
        <p:spPr>
          <a:xfrm>
            <a:off x="609600" y="1366042"/>
            <a:ext cx="109728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spTree>
    <p:extLst>
      <p:ext uri="{BB962C8B-B14F-4D97-AF65-F5344CB8AC3E}">
        <p14:creationId xmlns:p14="http://schemas.microsoft.com/office/powerpoint/2010/main" val="29121047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371FEE-ED28-4161-BFB2-4FB55C9FE2CF}"/>
              </a:ext>
            </a:extLst>
          </p:cNvPr>
          <p:cNvPicPr>
            <a:picLocks noChangeAspect="1"/>
          </p:cNvPicPr>
          <p:nvPr userDrawn="1"/>
        </p:nvPicPr>
        <p:blipFill>
          <a:blip r:embed="rId2">
            <a:extLst>
              <a:ext uri="{28A0092B-C50C-407E-A947-70E740481C1C}">
                <a14:useLocalDpi xmlns:a14="http://schemas.microsoft.com/office/drawing/2010/main" val="0"/>
              </a:ext>
            </a:extLst>
          </a:blip>
          <a:srcRect t="16166" b="16166"/>
          <a:stretch/>
        </p:blipFill>
        <p:spPr>
          <a:xfrm>
            <a:off x="-1" y="2260475"/>
            <a:ext cx="12181277" cy="4636655"/>
          </a:xfrm>
          <a:prstGeom prst="rect">
            <a:avLst/>
          </a:prstGeom>
        </p:spPr>
      </p:pic>
      <p:pic>
        <p:nvPicPr>
          <p:cNvPr id="7" name="Picture 6">
            <a:extLst>
              <a:ext uri="{FF2B5EF4-FFF2-40B4-BE49-F238E27FC236}">
                <a16:creationId xmlns:a16="http://schemas.microsoft.com/office/drawing/2014/main" id="{9A722316-44E8-4B60-9AF3-8178D03AAD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52610" y="434109"/>
            <a:ext cx="2060966" cy="1390072"/>
          </a:xfrm>
          <a:prstGeom prst="rect">
            <a:avLst/>
          </a:prstGeom>
        </p:spPr>
      </p:pic>
    </p:spTree>
    <p:extLst>
      <p:ext uri="{BB962C8B-B14F-4D97-AF65-F5344CB8AC3E}">
        <p14:creationId xmlns:p14="http://schemas.microsoft.com/office/powerpoint/2010/main" val="27279992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E8EC37-DCC9-40F7-BB42-3B764AB5B434}"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2127175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165E6-E4CF-4EF0-8557-AF6763E96424}"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27275087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A46B-33EB-4B4B-BCBA-CF2DA0E72060}"/>
              </a:ext>
            </a:extLst>
          </p:cNvPr>
          <p:cNvSpPr>
            <a:spLocks noGrp="1"/>
          </p:cNvSpPr>
          <p:nvPr>
            <p:ph type="ctrTitle"/>
          </p:nvPr>
        </p:nvSpPr>
        <p:spPr>
          <a:xfrm>
            <a:off x="1524000" y="1600200"/>
            <a:ext cx="9144000" cy="1588988"/>
          </a:xfrm>
        </p:spPr>
        <p:txBody>
          <a:bodyPr anchor="t"/>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67AB45-DE6B-443B-B9B6-00320BE94D76}"/>
              </a:ext>
            </a:extLst>
          </p:cNvPr>
          <p:cNvSpPr>
            <a:spLocks noGrp="1"/>
          </p:cNvSpPr>
          <p:nvPr>
            <p:ph type="subTitle" idx="1"/>
          </p:nvPr>
        </p:nvSpPr>
        <p:spPr>
          <a:xfrm>
            <a:off x="1524000" y="3382012"/>
            <a:ext cx="9144000" cy="191029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5F8E6-A23A-401C-90A6-D0B651A82EE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6248A19A-DF0D-4A0D-AA71-FF0BE892A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9A66F-A140-42F1-954A-E73FE5AE6990}"/>
              </a:ext>
            </a:extLst>
          </p:cNvPr>
          <p:cNvSpPr>
            <a:spLocks noGrp="1"/>
          </p:cNvSpPr>
          <p:nvPr>
            <p:ph type="sldNum" sz="quarter" idx="12"/>
          </p:nvPr>
        </p:nvSpPr>
        <p:spPr/>
        <p:txBody>
          <a:bodyPr/>
          <a:lstStyle/>
          <a:p>
            <a:fld id="{DD2650C0-A65D-4E21-8E55-E1D33896E649}" type="slidenum">
              <a:rPr lang="en-US" smtClean="0"/>
              <a:t>‹#›</a:t>
            </a:fld>
            <a:endParaRPr lang="en-US"/>
          </a:p>
        </p:txBody>
      </p:sp>
      <p:pic>
        <p:nvPicPr>
          <p:cNvPr id="10" name="Picture 9">
            <a:extLst>
              <a:ext uri="{FF2B5EF4-FFF2-40B4-BE49-F238E27FC236}">
                <a16:creationId xmlns:a16="http://schemas.microsoft.com/office/drawing/2014/main" id="{837DB0FE-1876-411E-8CCF-F0A030016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0201" y="4357418"/>
            <a:ext cx="1147197" cy="773757"/>
          </a:xfrm>
          <a:prstGeom prst="rect">
            <a:avLst/>
          </a:prstGeom>
        </p:spPr>
      </p:pic>
      <p:sp>
        <p:nvSpPr>
          <p:cNvPr id="12" name="Rectangle: Rounded Corners 11">
            <a:extLst>
              <a:ext uri="{FF2B5EF4-FFF2-40B4-BE49-F238E27FC236}">
                <a16:creationId xmlns:a16="http://schemas.microsoft.com/office/drawing/2014/main" id="{DA7541C4-5088-44C5-A316-A372E74500CF}"/>
              </a:ext>
            </a:extLst>
          </p:cNvPr>
          <p:cNvSpPr/>
          <p:nvPr userDrawn="1"/>
        </p:nvSpPr>
        <p:spPr>
          <a:xfrm>
            <a:off x="0" y="5323999"/>
            <a:ext cx="12192000" cy="98721"/>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4" name="Rectangle: Rounded Corners 13">
            <a:extLst>
              <a:ext uri="{FF2B5EF4-FFF2-40B4-BE49-F238E27FC236}">
                <a16:creationId xmlns:a16="http://schemas.microsoft.com/office/drawing/2014/main" id="{BDE82378-1414-495B-B18A-6CD6B0C3C49C}"/>
              </a:ext>
            </a:extLst>
          </p:cNvPr>
          <p:cNvSpPr/>
          <p:nvPr userDrawn="1"/>
        </p:nvSpPr>
        <p:spPr>
          <a:xfrm>
            <a:off x="1524000" y="3226184"/>
            <a:ext cx="91440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pic>
        <p:nvPicPr>
          <p:cNvPr id="11" name="Picture 7" descr="A picture containing floor&#10;&#10;Description automatically generated">
            <a:extLst>
              <a:ext uri="{FF2B5EF4-FFF2-40B4-BE49-F238E27FC236}">
                <a16:creationId xmlns:a16="http://schemas.microsoft.com/office/drawing/2014/main" id="{64DD6941-D957-86A6-95D7-B5E0915456E9}"/>
              </a:ext>
            </a:extLst>
          </p:cNvPr>
          <p:cNvPicPr>
            <a:picLocks noChangeAspect="1"/>
          </p:cNvPicPr>
          <p:nvPr userDrawn="1"/>
        </p:nvPicPr>
        <p:blipFill rotWithShape="1">
          <a:blip r:embed="rId3"/>
          <a:srcRect t="24001" b="47569"/>
          <a:stretch/>
        </p:blipFill>
        <p:spPr>
          <a:xfrm>
            <a:off x="-2252" y="5251007"/>
            <a:ext cx="12198588" cy="1607932"/>
          </a:xfrm>
          <a:prstGeom prst="rect">
            <a:avLst/>
          </a:prstGeom>
        </p:spPr>
      </p:pic>
    </p:spTree>
    <p:extLst>
      <p:ext uri="{BB962C8B-B14F-4D97-AF65-F5344CB8AC3E}">
        <p14:creationId xmlns:p14="http://schemas.microsoft.com/office/powerpoint/2010/main" val="20600706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A46B-33EB-4B4B-BCBA-CF2DA0E72060}"/>
              </a:ext>
            </a:extLst>
          </p:cNvPr>
          <p:cNvSpPr>
            <a:spLocks noGrp="1"/>
          </p:cNvSpPr>
          <p:nvPr>
            <p:ph type="ctrTitle"/>
          </p:nvPr>
        </p:nvSpPr>
        <p:spPr>
          <a:xfrm>
            <a:off x="1524000" y="1600200"/>
            <a:ext cx="9144000" cy="1588988"/>
          </a:xfrm>
        </p:spPr>
        <p:txBody>
          <a:bodyPr anchor="t"/>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67AB45-DE6B-443B-B9B6-00320BE94D76}"/>
              </a:ext>
            </a:extLst>
          </p:cNvPr>
          <p:cNvSpPr>
            <a:spLocks noGrp="1"/>
          </p:cNvSpPr>
          <p:nvPr>
            <p:ph type="subTitle" idx="1"/>
          </p:nvPr>
        </p:nvSpPr>
        <p:spPr>
          <a:xfrm>
            <a:off x="1524000" y="3382012"/>
            <a:ext cx="9144000" cy="191029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5F8E6-A23A-401C-90A6-D0B651A82EE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6248A19A-DF0D-4A0D-AA71-FF0BE892A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9A66F-A140-42F1-954A-E73FE5AE6990}"/>
              </a:ext>
            </a:extLst>
          </p:cNvPr>
          <p:cNvSpPr>
            <a:spLocks noGrp="1"/>
          </p:cNvSpPr>
          <p:nvPr>
            <p:ph type="sldNum" sz="quarter" idx="12"/>
          </p:nvPr>
        </p:nvSpPr>
        <p:spPr/>
        <p:txBody>
          <a:bodyPr/>
          <a:lstStyle/>
          <a:p>
            <a:fld id="{DD2650C0-A65D-4E21-8E55-E1D33896E649}" type="slidenum">
              <a:rPr lang="en-US" smtClean="0"/>
              <a:t>‹#›</a:t>
            </a:fld>
            <a:endParaRPr lang="en-US"/>
          </a:p>
        </p:txBody>
      </p:sp>
      <p:pic>
        <p:nvPicPr>
          <p:cNvPr id="10" name="Picture 9">
            <a:extLst>
              <a:ext uri="{FF2B5EF4-FFF2-40B4-BE49-F238E27FC236}">
                <a16:creationId xmlns:a16="http://schemas.microsoft.com/office/drawing/2014/main" id="{837DB0FE-1876-411E-8CCF-F0A0300163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0201" y="4357418"/>
            <a:ext cx="1147197" cy="773757"/>
          </a:xfrm>
          <a:prstGeom prst="rect">
            <a:avLst/>
          </a:prstGeom>
        </p:spPr>
      </p:pic>
      <p:sp>
        <p:nvSpPr>
          <p:cNvPr id="12" name="Rectangle: Rounded Corners 11">
            <a:extLst>
              <a:ext uri="{FF2B5EF4-FFF2-40B4-BE49-F238E27FC236}">
                <a16:creationId xmlns:a16="http://schemas.microsoft.com/office/drawing/2014/main" id="{DA7541C4-5088-44C5-A316-A372E74500CF}"/>
              </a:ext>
            </a:extLst>
          </p:cNvPr>
          <p:cNvSpPr/>
          <p:nvPr userDrawn="1"/>
        </p:nvSpPr>
        <p:spPr>
          <a:xfrm>
            <a:off x="0" y="5323999"/>
            <a:ext cx="12192000" cy="98721"/>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4" name="Rectangle: Rounded Corners 13">
            <a:extLst>
              <a:ext uri="{FF2B5EF4-FFF2-40B4-BE49-F238E27FC236}">
                <a16:creationId xmlns:a16="http://schemas.microsoft.com/office/drawing/2014/main" id="{BDE82378-1414-495B-B18A-6CD6B0C3C49C}"/>
              </a:ext>
            </a:extLst>
          </p:cNvPr>
          <p:cNvSpPr/>
          <p:nvPr userDrawn="1"/>
        </p:nvSpPr>
        <p:spPr>
          <a:xfrm>
            <a:off x="1524000" y="3226184"/>
            <a:ext cx="91440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pic>
        <p:nvPicPr>
          <p:cNvPr id="11" name="Picture 7" descr="A picture containing floor&#10;&#10;Description automatically generated">
            <a:extLst>
              <a:ext uri="{FF2B5EF4-FFF2-40B4-BE49-F238E27FC236}">
                <a16:creationId xmlns:a16="http://schemas.microsoft.com/office/drawing/2014/main" id="{64DD6941-D957-86A6-95D7-B5E0915456E9}"/>
              </a:ext>
            </a:extLst>
          </p:cNvPr>
          <p:cNvPicPr>
            <a:picLocks noChangeAspect="1"/>
          </p:cNvPicPr>
          <p:nvPr userDrawn="1"/>
        </p:nvPicPr>
        <p:blipFill rotWithShape="1">
          <a:blip r:embed="rId3"/>
          <a:srcRect t="24001" b="47569"/>
          <a:stretch/>
        </p:blipFill>
        <p:spPr>
          <a:xfrm>
            <a:off x="-2252" y="5251007"/>
            <a:ext cx="12198588" cy="1607932"/>
          </a:xfrm>
          <a:prstGeom prst="rect">
            <a:avLst/>
          </a:prstGeom>
        </p:spPr>
      </p:pic>
    </p:spTree>
    <p:extLst>
      <p:ext uri="{BB962C8B-B14F-4D97-AF65-F5344CB8AC3E}">
        <p14:creationId xmlns:p14="http://schemas.microsoft.com/office/powerpoint/2010/main" val="21771744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A03E207-9C76-4181-923F-4588D6E069E1}" type="datetime1">
              <a:rPr lang="en-US" smtClean="0"/>
              <a:t>4/25/2023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5F81CDF-4353-BC40-93F0-97CFF11DA384}" type="slidenum">
              <a:rPr lang="en-US" smtClean="0"/>
              <a:pPr/>
              <a:t>‹#›</a:t>
            </a:fld>
            <a:endParaRPr lang="en-US"/>
          </a:p>
        </p:txBody>
      </p:sp>
      <p:pic>
        <p:nvPicPr>
          <p:cNvPr id="7" name="Picture 6" descr="A screenshot of a cell phone&#10;&#10;Description automatically generated">
            <a:extLst>
              <a:ext uri="{FF2B5EF4-FFF2-40B4-BE49-F238E27FC236}">
                <a16:creationId xmlns:a16="http://schemas.microsoft.com/office/drawing/2014/main" id="{18948823-0429-412F-8ED7-1B6EB92A7A81}"/>
              </a:ext>
            </a:extLst>
          </p:cNvPr>
          <p:cNvPicPr>
            <a:picLocks noChangeAspect="1"/>
          </p:cNvPicPr>
          <p:nvPr userDrawn="1"/>
        </p:nvPicPr>
        <p:blipFill>
          <a:blip r:embed="rId10"/>
          <a:stretch>
            <a:fillRect/>
          </a:stretch>
        </p:blipFill>
        <p:spPr>
          <a:xfrm>
            <a:off x="9953107" y="5515569"/>
            <a:ext cx="1596043" cy="798021"/>
          </a:xfrm>
          <a:prstGeom prst="rect">
            <a:avLst/>
          </a:prstGeom>
        </p:spPr>
      </p:pic>
    </p:spTree>
    <p:extLst>
      <p:ext uri="{BB962C8B-B14F-4D97-AF65-F5344CB8AC3E}">
        <p14:creationId xmlns:p14="http://schemas.microsoft.com/office/powerpoint/2010/main" val="304678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3" r:id="rId8"/>
  </p:sldLayoutIdLst>
  <p:hf sldNum="0" hdr="0" ftr="0" dt="0"/>
  <p:txStyles>
    <p:titleStyle>
      <a:lvl1pPr algn="l"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0DA80-E4CD-4C7F-A131-504498184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2C83F-0452-491C-92B1-2FBC7F9EB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12001-5EDB-415F-8E6E-74C16494E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5B238F2-20A1-4E07-BEA1-46CAD1A3EC8C}" type="datetimeFigureOut">
              <a:rPr lang="en-US" smtClean="0"/>
              <a:pPr/>
              <a:t>4/25/2023</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517165A-5817-4920-A081-18C588205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148FBF-4DB2-4DA3-90AA-5E9BC01C5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D2650C0-A65D-4E21-8E55-E1D33896E649}" type="slidenum">
              <a:rPr lang="en-US" smtClean="0"/>
              <a:pPr/>
              <a:t>‹#›</a:t>
            </a:fld>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2BF5DCF-98F4-4016-AB9A-F6699144AD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013099" y="5323576"/>
            <a:ext cx="1147197" cy="773757"/>
          </a:xfrm>
          <a:prstGeom prst="rect">
            <a:avLst/>
          </a:prstGeom>
        </p:spPr>
      </p:pic>
    </p:spTree>
    <p:extLst>
      <p:ext uri="{BB962C8B-B14F-4D97-AF65-F5344CB8AC3E}">
        <p14:creationId xmlns:p14="http://schemas.microsoft.com/office/powerpoint/2010/main" val="28820799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259AF-0219-43CE-BF17-CC73E0246106}" type="datetime1">
              <a:rPr lang="en-US" smtClean="0"/>
              <a:t>4/25/2023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81CDF-4353-BC40-93F0-97CFF11DA384}" type="slidenum">
              <a:rPr lang="en-US" smtClean="0"/>
              <a:pPr/>
              <a:t>‹#›</a:t>
            </a:fld>
            <a:endParaRPr lang="en-US"/>
          </a:p>
        </p:txBody>
      </p:sp>
    </p:spTree>
    <p:extLst>
      <p:ext uri="{BB962C8B-B14F-4D97-AF65-F5344CB8AC3E}">
        <p14:creationId xmlns:p14="http://schemas.microsoft.com/office/powerpoint/2010/main" val="15175433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B8DE0-E889-B440-80ED-E0C10946D963}"/>
              </a:ext>
            </a:extLst>
          </p:cNvPr>
          <p:cNvSpPr txBox="1"/>
          <p:nvPr/>
        </p:nvSpPr>
        <p:spPr>
          <a:xfrm>
            <a:off x="738010" y="4057954"/>
            <a:ext cx="567185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Arial"/>
              </a:rPr>
              <a:t>Section 174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Arial"/>
                <a:cs typeface="Arial"/>
              </a:rPr>
              <a:t>Rome</a:t>
            </a:r>
            <a:endParaRPr kumimoji="0" lang="en-US" sz="3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Arial"/>
              </a:rPr>
              <a:t>April 2023</a:t>
            </a:r>
          </a:p>
        </p:txBody>
      </p:sp>
    </p:spTree>
    <p:extLst>
      <p:ext uri="{BB962C8B-B14F-4D97-AF65-F5344CB8AC3E}">
        <p14:creationId xmlns:p14="http://schemas.microsoft.com/office/powerpoint/2010/main" val="106429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96FB-EB46-6A45-34A4-DC0686FA4EAB}"/>
              </a:ext>
            </a:extLst>
          </p:cNvPr>
          <p:cNvSpPr>
            <a:spLocks noGrp="1"/>
          </p:cNvSpPr>
          <p:nvPr>
            <p:ph type="title"/>
          </p:nvPr>
        </p:nvSpPr>
        <p:spPr/>
        <p:txBody>
          <a:bodyPr/>
          <a:lstStyle/>
          <a:p>
            <a:r>
              <a:rPr lang="en-US" dirty="0"/>
              <a:t>Capitalization Requirement</a:t>
            </a:r>
          </a:p>
        </p:txBody>
      </p:sp>
      <p:sp>
        <p:nvSpPr>
          <p:cNvPr id="3" name="Content Placeholder 2">
            <a:extLst>
              <a:ext uri="{FF2B5EF4-FFF2-40B4-BE49-F238E27FC236}">
                <a16:creationId xmlns:a16="http://schemas.microsoft.com/office/drawing/2014/main" id="{39171EB0-099E-D239-BBE7-DB8B0416B9CA}"/>
              </a:ext>
            </a:extLst>
          </p:cNvPr>
          <p:cNvSpPr>
            <a:spLocks noGrp="1"/>
          </p:cNvSpPr>
          <p:nvPr>
            <p:ph idx="1"/>
          </p:nvPr>
        </p:nvSpPr>
        <p:spPr/>
        <p:txBody>
          <a:bodyPr>
            <a:normAutofit lnSpcReduction="10000"/>
          </a:bodyPr>
          <a:lstStyle/>
          <a:p>
            <a:r>
              <a:rPr lang="en-US" dirty="0"/>
              <a:t>Section 174 costs must be capitalized</a:t>
            </a:r>
          </a:p>
          <a:p>
            <a:pPr marL="0" indent="0">
              <a:buNone/>
            </a:pPr>
            <a:endParaRPr lang="en-US" dirty="0"/>
          </a:p>
          <a:p>
            <a:r>
              <a:rPr lang="en-US" dirty="0"/>
              <a:t>They are amortized over 5 years if the costs were incurred in the United States</a:t>
            </a:r>
          </a:p>
          <a:p>
            <a:pPr marL="0" indent="0">
              <a:buNone/>
            </a:pPr>
            <a:endParaRPr lang="en-US" dirty="0"/>
          </a:p>
          <a:p>
            <a:r>
              <a:rPr lang="en-US" dirty="0"/>
              <a:t>They are amortized over 15 years if the costs were incurred outside the United States</a:t>
            </a:r>
          </a:p>
          <a:p>
            <a:pPr marL="0" indent="0">
              <a:buNone/>
            </a:pPr>
            <a:endParaRPr lang="en-US" dirty="0"/>
          </a:p>
          <a:p>
            <a:r>
              <a:rPr lang="en-US" dirty="0"/>
              <a:t>If any property with respect to which specific research or experimental expenditures are paid or incurred is disposed, retired or abandoned, no deduction is allowed on disposal. The Company will continue to amortize such costs.</a:t>
            </a:r>
          </a:p>
        </p:txBody>
      </p:sp>
    </p:spTree>
    <p:extLst>
      <p:ext uri="{BB962C8B-B14F-4D97-AF65-F5344CB8AC3E}">
        <p14:creationId xmlns:p14="http://schemas.microsoft.com/office/powerpoint/2010/main" val="110939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ACDE-DAA0-FE5F-54E0-AFDF93191738}"/>
              </a:ext>
            </a:extLst>
          </p:cNvPr>
          <p:cNvSpPr>
            <a:spLocks noGrp="1"/>
          </p:cNvSpPr>
          <p:nvPr>
            <p:ph type="title"/>
          </p:nvPr>
        </p:nvSpPr>
        <p:spPr>
          <a:xfrm>
            <a:off x="609600" y="274638"/>
            <a:ext cx="10972800" cy="1143000"/>
          </a:xfrm>
        </p:spPr>
        <p:txBody>
          <a:bodyPr anchor="ctr">
            <a:normAutofit/>
          </a:bodyPr>
          <a:lstStyle/>
          <a:p>
            <a:r>
              <a:rPr lang="en-US" dirty="0"/>
              <a:t>What is a Research and Experimental Cost</a:t>
            </a:r>
          </a:p>
        </p:txBody>
      </p:sp>
      <p:graphicFrame>
        <p:nvGraphicFramePr>
          <p:cNvPr id="5" name="Content Placeholder 2">
            <a:extLst>
              <a:ext uri="{FF2B5EF4-FFF2-40B4-BE49-F238E27FC236}">
                <a16:creationId xmlns:a16="http://schemas.microsoft.com/office/drawing/2014/main" id="{84E7C903-8605-4081-6F82-4C59EE63DB33}"/>
              </a:ext>
            </a:extLst>
          </p:cNvPr>
          <p:cNvGraphicFramePr>
            <a:graphicFrameLocks noGrp="1"/>
          </p:cNvGraphicFramePr>
          <p:nvPr>
            <p:ph idx="1"/>
            <p:extLst>
              <p:ext uri="{D42A27DB-BD31-4B8C-83A1-F6EECF244321}">
                <p14:modId xmlns:p14="http://schemas.microsoft.com/office/powerpoint/2010/main" val="2159633380"/>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11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9158-95CF-07F9-BB7C-1B9C530C1074}"/>
              </a:ext>
            </a:extLst>
          </p:cNvPr>
          <p:cNvSpPr>
            <a:spLocks noGrp="1"/>
          </p:cNvSpPr>
          <p:nvPr>
            <p:ph type="title"/>
          </p:nvPr>
        </p:nvSpPr>
        <p:spPr/>
        <p:txBody>
          <a:bodyPr/>
          <a:lstStyle/>
          <a:p>
            <a:r>
              <a:rPr lang="en-US" dirty="0"/>
              <a:t>Specifically Excluded Costs</a:t>
            </a:r>
          </a:p>
        </p:txBody>
      </p:sp>
      <p:sp>
        <p:nvSpPr>
          <p:cNvPr id="3" name="Content Placeholder 2">
            <a:extLst>
              <a:ext uri="{FF2B5EF4-FFF2-40B4-BE49-F238E27FC236}">
                <a16:creationId xmlns:a16="http://schemas.microsoft.com/office/drawing/2014/main" id="{805387FB-E82B-7BCE-5AF1-7422F63D1000}"/>
              </a:ext>
            </a:extLst>
          </p:cNvPr>
          <p:cNvSpPr>
            <a:spLocks noGrp="1"/>
          </p:cNvSpPr>
          <p:nvPr>
            <p:ph idx="1"/>
          </p:nvPr>
        </p:nvSpPr>
        <p:spPr/>
        <p:txBody>
          <a:bodyPr>
            <a:normAutofit/>
          </a:bodyPr>
          <a:lstStyle/>
          <a:p>
            <a:r>
              <a:rPr lang="en-US" dirty="0"/>
              <a:t>Cost of production of the product after uncertainty is resolved</a:t>
            </a:r>
          </a:p>
          <a:p>
            <a:r>
              <a:rPr lang="en-US" dirty="0"/>
              <a:t>Ordinary testing or inspection</a:t>
            </a:r>
          </a:p>
          <a:p>
            <a:r>
              <a:rPr lang="en-US" b="0" i="0" dirty="0">
                <a:solidFill>
                  <a:srgbClr val="252525"/>
                </a:solidFill>
                <a:effectLst/>
                <a:latin typeface="Arial" panose="020B0604020202020204" pitchFamily="34" charset="0"/>
              </a:rPr>
              <a:t>Efficiency surveys</a:t>
            </a:r>
          </a:p>
          <a:p>
            <a:r>
              <a:rPr lang="en-US" b="0" i="0" dirty="0">
                <a:solidFill>
                  <a:srgbClr val="252525"/>
                </a:solidFill>
                <a:effectLst/>
                <a:latin typeface="Arial" panose="020B0604020202020204" pitchFamily="34" charset="0"/>
              </a:rPr>
              <a:t>Management studies</a:t>
            </a:r>
            <a:endParaRPr lang="en-US" dirty="0">
              <a:solidFill>
                <a:srgbClr val="252525"/>
              </a:solidFill>
              <a:latin typeface="Arial" panose="020B0604020202020204" pitchFamily="34" charset="0"/>
            </a:endParaRPr>
          </a:p>
          <a:p>
            <a:r>
              <a:rPr lang="en-US" b="0" i="0" dirty="0">
                <a:solidFill>
                  <a:srgbClr val="252525"/>
                </a:solidFill>
                <a:effectLst/>
                <a:latin typeface="Arial" panose="020B0604020202020204" pitchFamily="34" charset="0"/>
              </a:rPr>
              <a:t>Consumer surveys</a:t>
            </a:r>
          </a:p>
          <a:p>
            <a:r>
              <a:rPr lang="en-US" b="0" i="0" dirty="0">
                <a:solidFill>
                  <a:srgbClr val="252525"/>
                </a:solidFill>
                <a:effectLst/>
                <a:latin typeface="Arial" panose="020B0604020202020204" pitchFamily="34" charset="0"/>
              </a:rPr>
              <a:t>Advertising or promotions</a:t>
            </a:r>
            <a:endParaRPr lang="en-US" dirty="0">
              <a:solidFill>
                <a:srgbClr val="252525"/>
              </a:solidFill>
              <a:latin typeface="Arial" panose="020B0604020202020204" pitchFamily="34" charset="0"/>
            </a:endParaRPr>
          </a:p>
          <a:p>
            <a:r>
              <a:rPr lang="en-US" b="0" i="0" dirty="0">
                <a:solidFill>
                  <a:srgbClr val="252525"/>
                </a:solidFill>
                <a:effectLst/>
                <a:latin typeface="Arial" panose="020B0604020202020204" pitchFamily="34" charset="0"/>
              </a:rPr>
              <a:t>The acquisition of another's patent, model, production or process.</a:t>
            </a:r>
          </a:p>
          <a:p>
            <a:r>
              <a:rPr lang="en-US" b="0" i="0" dirty="0">
                <a:solidFill>
                  <a:srgbClr val="252525"/>
                </a:solidFill>
                <a:effectLst/>
                <a:latin typeface="Arial" panose="020B0604020202020204" pitchFamily="34" charset="0"/>
              </a:rPr>
              <a:t>Research in connection with literary, historical, or similar projects.</a:t>
            </a:r>
          </a:p>
        </p:txBody>
      </p:sp>
    </p:spTree>
    <p:extLst>
      <p:ext uri="{BB962C8B-B14F-4D97-AF65-F5344CB8AC3E}">
        <p14:creationId xmlns:p14="http://schemas.microsoft.com/office/powerpoint/2010/main" val="188804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55E6-69CF-0381-2C5A-38A5F7A457AA}"/>
              </a:ext>
            </a:extLst>
          </p:cNvPr>
          <p:cNvSpPr>
            <a:spLocks noGrp="1"/>
          </p:cNvSpPr>
          <p:nvPr>
            <p:ph type="title"/>
          </p:nvPr>
        </p:nvSpPr>
        <p:spPr/>
        <p:txBody>
          <a:bodyPr/>
          <a:lstStyle/>
          <a:p>
            <a:r>
              <a:rPr lang="en-US" dirty="0"/>
              <a:t>Costs Required to be Capitalized</a:t>
            </a:r>
          </a:p>
        </p:txBody>
      </p:sp>
      <p:sp>
        <p:nvSpPr>
          <p:cNvPr id="3" name="Content Placeholder 2">
            <a:extLst>
              <a:ext uri="{FF2B5EF4-FFF2-40B4-BE49-F238E27FC236}">
                <a16:creationId xmlns:a16="http://schemas.microsoft.com/office/drawing/2014/main" id="{242F68BC-1E68-8D16-5B27-134E47AC2C94}"/>
              </a:ext>
            </a:extLst>
          </p:cNvPr>
          <p:cNvSpPr>
            <a:spLocks noGrp="1"/>
          </p:cNvSpPr>
          <p:nvPr>
            <p:ph idx="1"/>
          </p:nvPr>
        </p:nvSpPr>
        <p:spPr/>
        <p:txBody>
          <a:bodyPr/>
          <a:lstStyle/>
          <a:p>
            <a:r>
              <a:rPr lang="en-US" dirty="0"/>
              <a:t>All costs incident to the development of a product must be capitalized.</a:t>
            </a:r>
          </a:p>
          <a:p>
            <a:r>
              <a:rPr lang="en-US" dirty="0"/>
              <a:t>These include—</a:t>
            </a:r>
          </a:p>
          <a:p>
            <a:pPr lvl="1"/>
            <a:r>
              <a:rPr lang="en-US" sz="2400" dirty="0"/>
              <a:t>Direct salaries and wages</a:t>
            </a:r>
          </a:p>
          <a:p>
            <a:pPr lvl="1"/>
            <a:r>
              <a:rPr lang="en-US" sz="2400" dirty="0"/>
              <a:t>Materials consumed in the research process</a:t>
            </a:r>
          </a:p>
          <a:p>
            <a:pPr lvl="1"/>
            <a:r>
              <a:rPr lang="en-US" sz="2400" dirty="0"/>
              <a:t>Fees paid to contractors</a:t>
            </a:r>
          </a:p>
          <a:p>
            <a:pPr lvl="1"/>
            <a:r>
              <a:rPr lang="en-US" sz="2400" dirty="0"/>
              <a:t>Related overhead expenses</a:t>
            </a:r>
          </a:p>
          <a:p>
            <a:pPr lvl="1"/>
            <a:r>
              <a:rPr lang="en-US" sz="2400" dirty="0"/>
              <a:t>Cost of obtaining a patent (including legal fees)</a:t>
            </a:r>
          </a:p>
          <a:p>
            <a:pPr marL="514350" indent="-514350">
              <a:buAutoNum type="arabicPeriod"/>
            </a:pPr>
            <a:endParaRPr lang="en-US" dirty="0"/>
          </a:p>
        </p:txBody>
      </p:sp>
    </p:spTree>
    <p:extLst>
      <p:ext uri="{BB962C8B-B14F-4D97-AF65-F5344CB8AC3E}">
        <p14:creationId xmlns:p14="http://schemas.microsoft.com/office/powerpoint/2010/main" val="329359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93BA13-E70A-C0CC-3AC6-0983C7B64EDA}"/>
              </a:ext>
            </a:extLst>
          </p:cNvPr>
          <p:cNvSpPr>
            <a:spLocks noGrp="1"/>
          </p:cNvSpPr>
          <p:nvPr>
            <p:ph type="title"/>
          </p:nvPr>
        </p:nvSpPr>
        <p:spPr/>
        <p:txBody>
          <a:bodyPr>
            <a:normAutofit/>
          </a:bodyPr>
          <a:lstStyle/>
          <a:p>
            <a:r>
              <a:rPr lang="en-US" sz="3200" dirty="0"/>
              <a:t>Software Development</a:t>
            </a:r>
          </a:p>
        </p:txBody>
      </p:sp>
      <p:sp>
        <p:nvSpPr>
          <p:cNvPr id="6" name="Content Placeholder 5">
            <a:extLst>
              <a:ext uri="{FF2B5EF4-FFF2-40B4-BE49-F238E27FC236}">
                <a16:creationId xmlns:a16="http://schemas.microsoft.com/office/drawing/2014/main" id="{387A00CE-44BB-39A7-445E-76541C2B0242}"/>
              </a:ext>
            </a:extLst>
          </p:cNvPr>
          <p:cNvSpPr>
            <a:spLocks noGrp="1"/>
          </p:cNvSpPr>
          <p:nvPr>
            <p:ph idx="1"/>
          </p:nvPr>
        </p:nvSpPr>
        <p:spPr/>
        <p:txBody>
          <a:bodyPr>
            <a:normAutofit/>
          </a:bodyPr>
          <a:lstStyle/>
          <a:p>
            <a:r>
              <a:rPr lang="en-US" sz="2400" dirty="0"/>
              <a:t>Internal and external software development costs are included.</a:t>
            </a:r>
          </a:p>
          <a:p>
            <a:pPr lvl="1"/>
            <a:r>
              <a:rPr lang="en-US" sz="2000" dirty="0"/>
              <a:t>Project planning and project management</a:t>
            </a:r>
          </a:p>
          <a:p>
            <a:pPr lvl="1"/>
            <a:r>
              <a:rPr lang="en-US" sz="2000" dirty="0"/>
              <a:t>Developing user requirements that define the software's functionality</a:t>
            </a:r>
          </a:p>
          <a:p>
            <a:pPr lvl="1"/>
            <a:r>
              <a:rPr lang="en-US" sz="2000" dirty="0"/>
              <a:t>Developing specifications, such as function, design, or test specifications</a:t>
            </a:r>
          </a:p>
          <a:p>
            <a:pPr lvl="1"/>
            <a:r>
              <a:rPr lang="en-US" sz="2000" dirty="0"/>
              <a:t>Estimates resource requirements</a:t>
            </a:r>
          </a:p>
          <a:p>
            <a:pPr lvl="1"/>
            <a:r>
              <a:rPr lang="en-US" sz="2000" dirty="0"/>
              <a:t>Programming</a:t>
            </a:r>
          </a:p>
          <a:p>
            <a:pPr lvl="1"/>
            <a:r>
              <a:rPr lang="en-US" sz="2000" dirty="0"/>
              <a:t>Tuning and benchmarking of software</a:t>
            </a:r>
          </a:p>
          <a:p>
            <a:pPr lvl="1"/>
            <a:r>
              <a:rPr lang="en-US" sz="2000" dirty="0"/>
              <a:t>Performing software maintenance and debugging</a:t>
            </a:r>
          </a:p>
          <a:p>
            <a:pPr lvl="1"/>
            <a:r>
              <a:rPr lang="en-US" sz="2000" dirty="0"/>
              <a:t>Improving the performance and/or scalability of an application</a:t>
            </a:r>
          </a:p>
          <a:p>
            <a:endParaRPr lang="en-US" dirty="0"/>
          </a:p>
        </p:txBody>
      </p:sp>
    </p:spTree>
    <p:extLst>
      <p:ext uri="{BB962C8B-B14F-4D97-AF65-F5344CB8AC3E}">
        <p14:creationId xmlns:p14="http://schemas.microsoft.com/office/powerpoint/2010/main" val="137596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IRC Section 174 – International Impact</a:t>
            </a:r>
          </a:p>
        </p:txBody>
      </p:sp>
      <p:sp>
        <p:nvSpPr>
          <p:cNvPr id="3" name="Subtitle 2">
            <a:extLst>
              <a:ext uri="{FF2B5EF4-FFF2-40B4-BE49-F238E27FC236}">
                <a16:creationId xmlns:a16="http://schemas.microsoft.com/office/drawing/2014/main" id="{AD17F66B-1DF8-44EA-2F6C-5CA881270E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693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B8DE0-E889-B440-80ED-E0C10946D963}"/>
              </a:ext>
            </a:extLst>
          </p:cNvPr>
          <p:cNvSpPr txBox="1"/>
          <p:nvPr/>
        </p:nvSpPr>
        <p:spPr>
          <a:xfrm>
            <a:off x="553453" y="3982453"/>
            <a:ext cx="567185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Arial"/>
                <a:cs typeface="Arial"/>
              </a:rPr>
              <a:t>United States Tax Update</a:t>
            </a:r>
          </a:p>
          <a:p>
            <a:r>
              <a:rPr lang="en-US" sz="3200" dirty="0">
                <a:solidFill>
                  <a:schemeClr val="bg1"/>
                </a:solidFill>
                <a:latin typeface="Arial"/>
                <a:cs typeface="Arial"/>
              </a:rPr>
              <a:t>Portugal</a:t>
            </a:r>
          </a:p>
          <a:p>
            <a:r>
              <a:rPr lang="en-US" sz="3200" dirty="0">
                <a:solidFill>
                  <a:schemeClr val="bg1"/>
                </a:solidFill>
                <a:latin typeface="Arial"/>
                <a:cs typeface="Arial"/>
              </a:rPr>
              <a:t>October 2022</a:t>
            </a:r>
          </a:p>
        </p:txBody>
      </p:sp>
      <p:sp>
        <p:nvSpPr>
          <p:cNvPr id="3" name="Title 2">
            <a:extLst>
              <a:ext uri="{FF2B5EF4-FFF2-40B4-BE49-F238E27FC236}">
                <a16:creationId xmlns:a16="http://schemas.microsoft.com/office/drawing/2014/main" id="{54421839-C4AF-D1AF-339E-C2B4C80E0556}"/>
              </a:ext>
            </a:extLst>
          </p:cNvPr>
          <p:cNvSpPr>
            <a:spLocks noGrp="1"/>
          </p:cNvSpPr>
          <p:nvPr>
            <p:ph type="title"/>
          </p:nvPr>
        </p:nvSpPr>
        <p:spPr/>
        <p:txBody>
          <a:bodyPr/>
          <a:lstStyle/>
          <a:p>
            <a:r>
              <a:rPr lang="en-US" dirty="0"/>
              <a:t>International Tax Impact</a:t>
            </a:r>
          </a:p>
        </p:txBody>
      </p:sp>
      <p:sp>
        <p:nvSpPr>
          <p:cNvPr id="4" name="Content Placeholder 3">
            <a:extLst>
              <a:ext uri="{FF2B5EF4-FFF2-40B4-BE49-F238E27FC236}">
                <a16:creationId xmlns:a16="http://schemas.microsoft.com/office/drawing/2014/main" id="{796E6E87-E405-9D2B-EED0-482B484806A3}"/>
              </a:ext>
            </a:extLst>
          </p:cNvPr>
          <p:cNvSpPr>
            <a:spLocks noGrp="1"/>
          </p:cNvSpPr>
          <p:nvPr>
            <p:ph idx="1"/>
          </p:nvPr>
        </p:nvSpPr>
        <p:spPr/>
        <p:txBody>
          <a:bodyPr/>
          <a:lstStyle/>
          <a:p>
            <a:r>
              <a:rPr lang="en-US" dirty="0"/>
              <a:t>IRC 174 applies to CFCs, controlled foreign partnerships, foreign branches, foreign disregarded entities and other entities for which a determination of taxable income under U.S. principles is necessary.</a:t>
            </a:r>
          </a:p>
          <a:p>
            <a:endParaRPr lang="en-US" dirty="0"/>
          </a:p>
          <a:p>
            <a:r>
              <a:rPr lang="en-US" dirty="0"/>
              <a:t>CFCs are required to capitalize R&amp;E expenditures in accordance with IRC 174 when determining their tested income for global intangible low-taxed income (GILTI) purposes.</a:t>
            </a:r>
          </a:p>
          <a:p>
            <a:endParaRPr lang="en-US" dirty="0"/>
          </a:p>
          <a:p>
            <a:r>
              <a:rPr lang="en-US" dirty="0"/>
              <a:t>Foreign R&amp;E is subject to a 15 year amortization period.</a:t>
            </a:r>
          </a:p>
          <a:p>
            <a:pPr marL="0" indent="0">
              <a:buNone/>
            </a:pPr>
            <a:endParaRPr lang="en-US" dirty="0"/>
          </a:p>
        </p:txBody>
      </p:sp>
    </p:spTree>
    <p:extLst>
      <p:ext uri="{BB962C8B-B14F-4D97-AF65-F5344CB8AC3E}">
        <p14:creationId xmlns:p14="http://schemas.microsoft.com/office/powerpoint/2010/main" val="356409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6A10-8361-FC01-4173-4B6FE5D5F7CA}"/>
              </a:ext>
            </a:extLst>
          </p:cNvPr>
          <p:cNvSpPr>
            <a:spLocks noGrp="1"/>
          </p:cNvSpPr>
          <p:nvPr>
            <p:ph type="title"/>
          </p:nvPr>
        </p:nvSpPr>
        <p:spPr/>
        <p:txBody>
          <a:bodyPr/>
          <a:lstStyle/>
          <a:p>
            <a:r>
              <a:rPr lang="en-US" dirty="0"/>
              <a:t>Example #1 – Foreign Research – US Parent Pays CFC</a:t>
            </a:r>
          </a:p>
        </p:txBody>
      </p:sp>
      <p:sp>
        <p:nvSpPr>
          <p:cNvPr id="3" name="Content Placeholder 2">
            <a:extLst>
              <a:ext uri="{FF2B5EF4-FFF2-40B4-BE49-F238E27FC236}">
                <a16:creationId xmlns:a16="http://schemas.microsoft.com/office/drawing/2014/main" id="{34583148-FE3A-351B-B7AF-44137E0D838B}"/>
              </a:ext>
            </a:extLst>
          </p:cNvPr>
          <p:cNvSpPr>
            <a:spLocks noGrp="1"/>
          </p:cNvSpPr>
          <p:nvPr>
            <p:ph sz="half" idx="1"/>
          </p:nvPr>
        </p:nvSpPr>
        <p:spPr/>
        <p:txBody>
          <a:bodyPr/>
          <a:lstStyle/>
          <a:p>
            <a:pPr marL="0" indent="0">
              <a:buNone/>
            </a:pPr>
            <a:r>
              <a:rPr lang="en-US" b="1" dirty="0"/>
              <a:t>Issue: </a:t>
            </a:r>
            <a:r>
              <a:rPr lang="en-US" dirty="0"/>
              <a:t>US parent pays CFC to perform research on its behalf via cost plus arrangement.</a:t>
            </a:r>
          </a:p>
          <a:p>
            <a:pPr marL="0" indent="0">
              <a:buNone/>
            </a:pPr>
            <a:endParaRPr lang="en-US" b="1" dirty="0"/>
          </a:p>
          <a:p>
            <a:pPr marL="0" indent="0">
              <a:buNone/>
            </a:pPr>
            <a:r>
              <a:rPr lang="en-US" b="1" dirty="0"/>
              <a:t>Analysis Required: </a:t>
            </a:r>
            <a:r>
              <a:rPr lang="en-US" dirty="0"/>
              <a:t>US parent must treat these costs as Section 174 costs subject to 15 year amortization. </a:t>
            </a:r>
          </a:p>
          <a:p>
            <a:pPr marL="0" indent="0">
              <a:buNone/>
            </a:pPr>
            <a:endParaRPr lang="en-US" i="1" dirty="0"/>
          </a:p>
          <a:p>
            <a:pPr marL="0" indent="0">
              <a:buNone/>
            </a:pPr>
            <a:r>
              <a:rPr lang="en-US" i="1" dirty="0"/>
              <a:t>Open</a:t>
            </a:r>
            <a:r>
              <a:rPr lang="en-US" dirty="0"/>
              <a:t> - </a:t>
            </a:r>
            <a:r>
              <a:rPr lang="en-US" i="1" dirty="0"/>
              <a:t>Need to determine whether the CFCs must also capitalize under Section 174.</a:t>
            </a:r>
            <a:endParaRPr lang="en-US" b="1" i="1" dirty="0"/>
          </a:p>
        </p:txBody>
      </p:sp>
      <p:pic>
        <p:nvPicPr>
          <p:cNvPr id="6" name="Content Placeholder 5">
            <a:extLst>
              <a:ext uri="{FF2B5EF4-FFF2-40B4-BE49-F238E27FC236}">
                <a16:creationId xmlns:a16="http://schemas.microsoft.com/office/drawing/2014/main" id="{F852833D-9AE5-CF74-8E27-302BAB0DB60D}"/>
              </a:ext>
            </a:extLst>
          </p:cNvPr>
          <p:cNvPicPr>
            <a:picLocks noGrp="1" noChangeAspect="1"/>
          </p:cNvPicPr>
          <p:nvPr>
            <p:ph sz="half" idx="2"/>
          </p:nvPr>
        </p:nvPicPr>
        <p:blipFill>
          <a:blip r:embed="rId2"/>
          <a:stretch>
            <a:fillRect/>
          </a:stretch>
        </p:blipFill>
        <p:spPr>
          <a:xfrm>
            <a:off x="6394450" y="2148681"/>
            <a:ext cx="4991100" cy="3429000"/>
          </a:xfrm>
        </p:spPr>
      </p:pic>
    </p:spTree>
    <p:extLst>
      <p:ext uri="{BB962C8B-B14F-4D97-AF65-F5344CB8AC3E}">
        <p14:creationId xmlns:p14="http://schemas.microsoft.com/office/powerpoint/2010/main" val="37295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9217-C9F2-7E5F-6D3B-A07023E97A66}"/>
              </a:ext>
            </a:extLst>
          </p:cNvPr>
          <p:cNvSpPr>
            <a:spLocks noGrp="1"/>
          </p:cNvSpPr>
          <p:nvPr>
            <p:ph type="title"/>
          </p:nvPr>
        </p:nvSpPr>
        <p:spPr>
          <a:xfrm>
            <a:off x="609600" y="274638"/>
            <a:ext cx="10972800" cy="1143000"/>
          </a:xfrm>
        </p:spPr>
        <p:txBody>
          <a:bodyPr anchor="ctr">
            <a:normAutofit/>
          </a:bodyPr>
          <a:lstStyle/>
          <a:p>
            <a:r>
              <a:rPr lang="en-US" dirty="0"/>
              <a:t>Analogy</a:t>
            </a:r>
          </a:p>
        </p:txBody>
      </p:sp>
      <p:graphicFrame>
        <p:nvGraphicFramePr>
          <p:cNvPr id="7" name="Content Placeholder 4">
            <a:extLst>
              <a:ext uri="{FF2B5EF4-FFF2-40B4-BE49-F238E27FC236}">
                <a16:creationId xmlns:a16="http://schemas.microsoft.com/office/drawing/2014/main" id="{543A2C41-224C-227D-E04D-2FA6E0D6C73F}"/>
              </a:ext>
            </a:extLst>
          </p:cNvPr>
          <p:cNvGraphicFramePr>
            <a:graphicFrameLocks noGrp="1"/>
          </p:cNvGraphicFramePr>
          <p:nvPr>
            <p:ph idx="1"/>
            <p:extLst>
              <p:ext uri="{D42A27DB-BD31-4B8C-83A1-F6EECF244321}">
                <p14:modId xmlns:p14="http://schemas.microsoft.com/office/powerpoint/2010/main" val="2382772217"/>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81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EFCA-4EB9-5155-2B65-C7FD529C6A86}"/>
              </a:ext>
            </a:extLst>
          </p:cNvPr>
          <p:cNvSpPr>
            <a:spLocks noGrp="1"/>
          </p:cNvSpPr>
          <p:nvPr>
            <p:ph type="title"/>
          </p:nvPr>
        </p:nvSpPr>
        <p:spPr/>
        <p:txBody>
          <a:bodyPr/>
          <a:lstStyle/>
          <a:p>
            <a:r>
              <a:rPr lang="en-US" dirty="0"/>
              <a:t>Example #2 – US Inbound </a:t>
            </a:r>
          </a:p>
        </p:txBody>
      </p:sp>
      <p:sp>
        <p:nvSpPr>
          <p:cNvPr id="3" name="Content Placeholder 2">
            <a:extLst>
              <a:ext uri="{FF2B5EF4-FFF2-40B4-BE49-F238E27FC236}">
                <a16:creationId xmlns:a16="http://schemas.microsoft.com/office/drawing/2014/main" id="{DE452165-2CF6-2323-7829-32158D3AF0FB}"/>
              </a:ext>
            </a:extLst>
          </p:cNvPr>
          <p:cNvSpPr>
            <a:spLocks noGrp="1"/>
          </p:cNvSpPr>
          <p:nvPr>
            <p:ph sz="half" idx="1"/>
          </p:nvPr>
        </p:nvSpPr>
        <p:spPr/>
        <p:txBody>
          <a:bodyPr>
            <a:normAutofit fontScale="92500"/>
          </a:bodyPr>
          <a:lstStyle/>
          <a:p>
            <a:pPr marL="0" indent="0">
              <a:buNone/>
            </a:pPr>
            <a:r>
              <a:rPr lang="en-US" b="1" dirty="0"/>
              <a:t>Issue: </a:t>
            </a:r>
            <a:r>
              <a:rPr lang="en-US" dirty="0"/>
              <a:t>Foreign related party reimburses, on a cost plus basis, the research services by the U.S. entity. Are the costs incurred by the U.S. entity in connection with those services Section 174?</a:t>
            </a:r>
          </a:p>
          <a:p>
            <a:pPr marL="0" indent="0">
              <a:buNone/>
            </a:pPr>
            <a:endParaRPr lang="en-US" b="1" dirty="0"/>
          </a:p>
          <a:p>
            <a:pPr marL="0" indent="0">
              <a:buNone/>
            </a:pPr>
            <a:r>
              <a:rPr lang="en-US" b="1" dirty="0"/>
              <a:t>Analysis Required: </a:t>
            </a:r>
            <a:r>
              <a:rPr lang="en-US" dirty="0"/>
              <a:t>The foreign related party pays the U.S. entity on a cost plus basis and the foreign related party retains all the rights to exploit the IP related to the research. Does the U.S. entity need to capitalize costs?</a:t>
            </a:r>
          </a:p>
        </p:txBody>
      </p:sp>
      <p:pic>
        <p:nvPicPr>
          <p:cNvPr id="6" name="Content Placeholder 5">
            <a:extLst>
              <a:ext uri="{FF2B5EF4-FFF2-40B4-BE49-F238E27FC236}">
                <a16:creationId xmlns:a16="http://schemas.microsoft.com/office/drawing/2014/main" id="{A895E6D9-B6E7-5F79-0BAF-F09EFFC54ABD}"/>
              </a:ext>
            </a:extLst>
          </p:cNvPr>
          <p:cNvPicPr>
            <a:picLocks noGrp="1" noChangeAspect="1"/>
          </p:cNvPicPr>
          <p:nvPr>
            <p:ph sz="half" idx="2"/>
          </p:nvPr>
        </p:nvPicPr>
        <p:blipFill>
          <a:blip r:embed="rId2"/>
          <a:stretch>
            <a:fillRect/>
          </a:stretch>
        </p:blipFill>
        <p:spPr>
          <a:xfrm>
            <a:off x="6447318" y="1843969"/>
            <a:ext cx="4667250" cy="3333750"/>
          </a:xfrm>
        </p:spPr>
      </p:pic>
    </p:spTree>
    <p:extLst>
      <p:ext uri="{BB962C8B-B14F-4D97-AF65-F5344CB8AC3E}">
        <p14:creationId xmlns:p14="http://schemas.microsoft.com/office/powerpoint/2010/main" val="253432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rmAutofit/>
          </a:bodyPr>
          <a:lstStyle/>
          <a:p>
            <a:pPr algn="l"/>
            <a:r>
              <a:rPr lang="en-US" sz="1100" dirty="0"/>
              <a:t>This presentation contains general information only, does not render accounting, business, financial, investment, legal, tax, and is provided solely for the purpose of enhancing knowledge on tax matters.  It does not constitute professional advice as it does not account for any specific taxpayer’s facts and circumstances and should not be used as a basis for any decision or action that may affect your business or clients.  Before making any decision or taking action that may impact your business or clients, you should consult a qualified US tax advisor  No representation or warranty (express or implied) is given as to the accuracy or completeness of the information contained in this document, and neither LEA or its affiliates shall be responsible for any loss sustained by any person who relies on this presentation.  </a:t>
            </a:r>
          </a:p>
        </p:txBody>
      </p:sp>
    </p:spTree>
    <p:extLst>
      <p:ext uri="{BB962C8B-B14F-4D97-AF65-F5344CB8AC3E}">
        <p14:creationId xmlns:p14="http://schemas.microsoft.com/office/powerpoint/2010/main" val="416455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FDDD-E1D1-4957-9A03-1815E4F4360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9EF34CF-9EFD-46C7-9D94-2157DCADA6F3}"/>
              </a:ext>
            </a:extLst>
          </p:cNvPr>
          <p:cNvSpPr>
            <a:spLocks noGrp="1"/>
          </p:cNvSpPr>
          <p:nvPr>
            <p:ph idx="1"/>
          </p:nvPr>
        </p:nvSpPr>
        <p:spPr/>
        <p:txBody>
          <a:bodyPr/>
          <a:lstStyle/>
          <a:p>
            <a:r>
              <a:rPr lang="en-US" dirty="0"/>
              <a:t>History of IRC Section 174</a:t>
            </a:r>
          </a:p>
          <a:p>
            <a:endParaRPr lang="en-US" dirty="0"/>
          </a:p>
          <a:p>
            <a:r>
              <a:rPr lang="en-US" dirty="0"/>
              <a:t>Current Issue</a:t>
            </a:r>
          </a:p>
          <a:p>
            <a:endParaRPr lang="en-US" dirty="0"/>
          </a:p>
          <a:p>
            <a:r>
              <a:rPr lang="en-US" dirty="0"/>
              <a:t>Examples</a:t>
            </a:r>
          </a:p>
        </p:txBody>
      </p:sp>
    </p:spTree>
    <p:extLst>
      <p:ext uri="{BB962C8B-B14F-4D97-AF65-F5344CB8AC3E}">
        <p14:creationId xmlns:p14="http://schemas.microsoft.com/office/powerpoint/2010/main" val="386964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IRC Section 174 – History</a:t>
            </a:r>
          </a:p>
        </p:txBody>
      </p:sp>
    </p:spTree>
    <p:extLst>
      <p:ext uri="{BB962C8B-B14F-4D97-AF65-F5344CB8AC3E}">
        <p14:creationId xmlns:p14="http://schemas.microsoft.com/office/powerpoint/2010/main" val="313456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BED5-C390-FCEA-692A-1B4FDE587A15}"/>
              </a:ext>
            </a:extLst>
          </p:cNvPr>
          <p:cNvSpPr>
            <a:spLocks noGrp="1"/>
          </p:cNvSpPr>
          <p:nvPr>
            <p:ph type="title"/>
          </p:nvPr>
        </p:nvSpPr>
        <p:spPr>
          <a:xfrm>
            <a:off x="609600" y="274638"/>
            <a:ext cx="10972800" cy="1143000"/>
          </a:xfrm>
        </p:spPr>
        <p:txBody>
          <a:bodyPr anchor="ctr">
            <a:normAutofit/>
          </a:bodyPr>
          <a:lstStyle/>
          <a:p>
            <a:r>
              <a:rPr lang="en-US" dirty="0"/>
              <a:t>What is IRC 174?</a:t>
            </a:r>
          </a:p>
        </p:txBody>
      </p:sp>
      <p:graphicFrame>
        <p:nvGraphicFramePr>
          <p:cNvPr id="9" name="Content Placeholder 6">
            <a:extLst>
              <a:ext uri="{FF2B5EF4-FFF2-40B4-BE49-F238E27FC236}">
                <a16:creationId xmlns:a16="http://schemas.microsoft.com/office/drawing/2014/main" id="{A6C0EA5B-7C5C-83F2-E5E5-483333227947}"/>
              </a:ext>
            </a:extLst>
          </p:cNvPr>
          <p:cNvGraphicFramePr>
            <a:graphicFrameLocks noGrp="1"/>
          </p:cNvGraphicFramePr>
          <p:nvPr>
            <p:ph idx="1"/>
            <p:extLst>
              <p:ext uri="{D42A27DB-BD31-4B8C-83A1-F6EECF244321}">
                <p14:modId xmlns:p14="http://schemas.microsoft.com/office/powerpoint/2010/main" val="2546999262"/>
              </p:ext>
            </p:extLst>
          </p:nvPr>
        </p:nvGraphicFramePr>
        <p:xfrm>
          <a:off x="609600" y="1417638"/>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0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FDDD-E1D1-4957-9A03-1815E4F43603}"/>
              </a:ext>
            </a:extLst>
          </p:cNvPr>
          <p:cNvSpPr>
            <a:spLocks noGrp="1"/>
          </p:cNvSpPr>
          <p:nvPr>
            <p:ph type="title"/>
          </p:nvPr>
        </p:nvSpPr>
        <p:spPr>
          <a:xfrm>
            <a:off x="838200" y="365125"/>
            <a:ext cx="10515600" cy="1325563"/>
          </a:xfrm>
        </p:spPr>
        <p:txBody>
          <a:bodyPr>
            <a:normAutofit/>
          </a:bodyPr>
          <a:lstStyle/>
          <a:p>
            <a:r>
              <a:rPr lang="en-US" sz="4000" dirty="0"/>
              <a:t>History</a:t>
            </a:r>
          </a:p>
        </p:txBody>
      </p:sp>
      <p:sp>
        <p:nvSpPr>
          <p:cNvPr id="3" name="Content Placeholder 2">
            <a:extLst>
              <a:ext uri="{FF2B5EF4-FFF2-40B4-BE49-F238E27FC236}">
                <a16:creationId xmlns:a16="http://schemas.microsoft.com/office/drawing/2014/main" id="{09EF34CF-9EFD-46C7-9D94-2157DCADA6F3}"/>
              </a:ext>
            </a:extLst>
          </p:cNvPr>
          <p:cNvSpPr>
            <a:spLocks noGrp="1"/>
          </p:cNvSpPr>
          <p:nvPr>
            <p:ph idx="1"/>
          </p:nvPr>
        </p:nvSpPr>
        <p:spPr/>
        <p:txBody>
          <a:bodyPr>
            <a:normAutofit/>
          </a:bodyPr>
          <a:lstStyle/>
          <a:p>
            <a:r>
              <a:rPr lang="en-US" sz="2400" dirty="0"/>
              <a:t>1937 – IRC 162 introduced which allows for the deduction of ordinary and necessary expenses incurred while carrying on a trade or business. </a:t>
            </a:r>
          </a:p>
          <a:p>
            <a:pPr lvl="1"/>
            <a:r>
              <a:rPr lang="en-US" sz="2000" dirty="0"/>
              <a:t>Must have an active trade or business to receive a deduction.</a:t>
            </a:r>
          </a:p>
          <a:p>
            <a:pPr lvl="1"/>
            <a:r>
              <a:rPr lang="en-US" sz="2000" dirty="0"/>
              <a:t>General capitalization provision was in place for any payment that increases the value of property (broad capitalization classification issues under IRC 263(a)).</a:t>
            </a:r>
          </a:p>
          <a:p>
            <a:pPr lvl="1"/>
            <a:endParaRPr lang="en-US" sz="2000" dirty="0"/>
          </a:p>
          <a:p>
            <a:r>
              <a:rPr lang="en-US" sz="2400" dirty="0"/>
              <a:t>1954 – Re-write of the internal revenue code to our current number system. Addition of IRC 174 to clarify deduction of research and experimentation cost.</a:t>
            </a:r>
          </a:p>
          <a:p>
            <a:pPr lvl="1"/>
            <a:r>
              <a:rPr lang="en-US" sz="2000" dirty="0"/>
              <a:t>Intended to clarify whether R&amp;E expenses were deductible (IRC 263(a) capitalization clarification).</a:t>
            </a:r>
          </a:p>
          <a:p>
            <a:pPr lvl="1"/>
            <a:r>
              <a:rPr lang="en-US" sz="2000" dirty="0"/>
              <a:t>Carrying on business issue kept going.</a:t>
            </a:r>
          </a:p>
        </p:txBody>
      </p:sp>
    </p:spTree>
    <p:extLst>
      <p:ext uri="{BB962C8B-B14F-4D97-AF65-F5344CB8AC3E}">
        <p14:creationId xmlns:p14="http://schemas.microsoft.com/office/powerpoint/2010/main" val="346227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FDDD-E1D1-4957-9A03-1815E4F43603}"/>
              </a:ext>
            </a:extLst>
          </p:cNvPr>
          <p:cNvSpPr>
            <a:spLocks noGrp="1"/>
          </p:cNvSpPr>
          <p:nvPr>
            <p:ph type="title"/>
          </p:nvPr>
        </p:nvSpPr>
        <p:spPr>
          <a:xfrm>
            <a:off x="838200" y="365125"/>
            <a:ext cx="10515600" cy="1325563"/>
          </a:xfrm>
        </p:spPr>
        <p:txBody>
          <a:bodyPr>
            <a:normAutofit/>
          </a:bodyPr>
          <a:lstStyle/>
          <a:p>
            <a:r>
              <a:rPr lang="en-US" sz="4000" dirty="0"/>
              <a:t>History</a:t>
            </a:r>
          </a:p>
        </p:txBody>
      </p:sp>
      <p:sp>
        <p:nvSpPr>
          <p:cNvPr id="3" name="Content Placeholder 2">
            <a:extLst>
              <a:ext uri="{FF2B5EF4-FFF2-40B4-BE49-F238E27FC236}">
                <a16:creationId xmlns:a16="http://schemas.microsoft.com/office/drawing/2014/main" id="{09EF34CF-9EFD-46C7-9D94-2157DCADA6F3}"/>
              </a:ext>
            </a:extLst>
          </p:cNvPr>
          <p:cNvSpPr>
            <a:spLocks noGrp="1"/>
          </p:cNvSpPr>
          <p:nvPr>
            <p:ph idx="1"/>
          </p:nvPr>
        </p:nvSpPr>
        <p:spPr/>
        <p:txBody>
          <a:bodyPr>
            <a:normAutofit/>
          </a:bodyPr>
          <a:lstStyle/>
          <a:p>
            <a:r>
              <a:rPr lang="en-US" sz="2400" dirty="0"/>
              <a:t>1980 – Congress finally delt with the carrying on business issue. IRC 195 was created to clarify what you are required to capitalize pre trade or business.</a:t>
            </a:r>
          </a:p>
          <a:p>
            <a:pPr lvl="1"/>
            <a:r>
              <a:rPr lang="en-US" sz="2000" dirty="0"/>
              <a:t>Specifically excludes IRC 174 from capitalization</a:t>
            </a:r>
          </a:p>
          <a:p>
            <a:pPr lvl="1"/>
            <a:endParaRPr lang="en-US" sz="2000" dirty="0"/>
          </a:p>
          <a:p>
            <a:r>
              <a:rPr lang="en-US" sz="2400" dirty="0"/>
              <a:t>Up until 2022, IRC 174 had two purposes:</a:t>
            </a:r>
          </a:p>
          <a:p>
            <a:pPr lvl="1"/>
            <a:r>
              <a:rPr lang="en-US" sz="2000" dirty="0"/>
              <a:t>No capitalization under broad IRC 263(a) provisions</a:t>
            </a:r>
          </a:p>
          <a:p>
            <a:pPr lvl="1"/>
            <a:r>
              <a:rPr lang="en-US" sz="2000" dirty="0"/>
              <a:t>Excluded from IRC 195</a:t>
            </a:r>
          </a:p>
          <a:p>
            <a:pPr lvl="1"/>
            <a:endParaRPr lang="en-US" sz="1600" dirty="0"/>
          </a:p>
        </p:txBody>
      </p:sp>
    </p:spTree>
    <p:extLst>
      <p:ext uri="{BB962C8B-B14F-4D97-AF65-F5344CB8AC3E}">
        <p14:creationId xmlns:p14="http://schemas.microsoft.com/office/powerpoint/2010/main" val="193972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IRC Section 174 – Today</a:t>
            </a:r>
          </a:p>
        </p:txBody>
      </p:sp>
      <p:sp>
        <p:nvSpPr>
          <p:cNvPr id="3" name="Subtitle 2">
            <a:extLst>
              <a:ext uri="{FF2B5EF4-FFF2-40B4-BE49-F238E27FC236}">
                <a16:creationId xmlns:a16="http://schemas.microsoft.com/office/drawing/2014/main" id="{2FC5DFBB-70B8-2683-2341-C604E31FDF1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851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DAB3-2445-76A0-47C2-2BBD8DDC0E6E}"/>
              </a:ext>
            </a:extLst>
          </p:cNvPr>
          <p:cNvSpPr>
            <a:spLocks noGrp="1"/>
          </p:cNvSpPr>
          <p:nvPr>
            <p:ph type="title"/>
          </p:nvPr>
        </p:nvSpPr>
        <p:spPr>
          <a:xfrm>
            <a:off x="838200" y="365125"/>
            <a:ext cx="10515600" cy="1325563"/>
          </a:xfrm>
        </p:spPr>
        <p:txBody>
          <a:bodyPr anchor="ctr">
            <a:normAutofit/>
          </a:bodyPr>
          <a:lstStyle/>
          <a:p>
            <a:r>
              <a:rPr lang="en-US" dirty="0"/>
              <a:t>2017 - Tax Cuts and Jobs Act</a:t>
            </a:r>
          </a:p>
        </p:txBody>
      </p:sp>
      <p:graphicFrame>
        <p:nvGraphicFramePr>
          <p:cNvPr id="5" name="Content Placeholder 2">
            <a:extLst>
              <a:ext uri="{FF2B5EF4-FFF2-40B4-BE49-F238E27FC236}">
                <a16:creationId xmlns:a16="http://schemas.microsoft.com/office/drawing/2014/main" id="{1A8F986C-AD8B-53B3-04D8-94444FA87DB4}"/>
              </a:ext>
            </a:extLst>
          </p:cNvPr>
          <p:cNvGraphicFramePr>
            <a:graphicFrameLocks noGrp="1"/>
          </p:cNvGraphicFramePr>
          <p:nvPr>
            <p:ph sz="half" idx="1"/>
            <p:extLst>
              <p:ext uri="{D42A27DB-BD31-4B8C-83A1-F6EECF244321}">
                <p14:modId xmlns:p14="http://schemas.microsoft.com/office/powerpoint/2010/main" val="102267868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0E429D0-D73F-A91F-A42D-81A3652956B0}"/>
              </a:ext>
            </a:extLst>
          </p:cNvPr>
          <p:cNvPicPr>
            <a:picLocks noChangeAspect="1"/>
          </p:cNvPicPr>
          <p:nvPr/>
        </p:nvPicPr>
        <p:blipFill>
          <a:blip r:embed="rId7"/>
          <a:stretch>
            <a:fillRect/>
          </a:stretch>
        </p:blipFill>
        <p:spPr>
          <a:xfrm>
            <a:off x="6299319" y="1825625"/>
            <a:ext cx="5054481" cy="3539477"/>
          </a:xfrm>
          <a:prstGeom prst="rect">
            <a:avLst/>
          </a:prstGeom>
        </p:spPr>
      </p:pic>
    </p:spTree>
    <p:extLst>
      <p:ext uri="{BB962C8B-B14F-4D97-AF65-F5344CB8AC3E}">
        <p14:creationId xmlns:p14="http://schemas.microsoft.com/office/powerpoint/2010/main" val="1759693052"/>
      </p:ext>
    </p:extLst>
  </p:cSld>
  <p:clrMapOvr>
    <a:masterClrMapping/>
  </p:clrMapOvr>
</p:sld>
</file>

<file path=ppt/theme/theme1.xml><?xml version="1.0" encoding="utf-8"?>
<a:theme xmlns:a="http://schemas.openxmlformats.org/drawingml/2006/main" name="LEAPPThorizonta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January 2021 Conference.potx" id="{B892F07D-2680-4D7A-AE15-5A8962E3600C}" vid="{919D58C7-B8F9-4CA3-B589-517C7E18F958}"/>
    </a:ext>
  </a:extLst>
</a:theme>
</file>

<file path=ppt/theme/theme3.xml><?xml version="1.0" encoding="utf-8"?>
<a:theme xmlns:a="http://schemas.openxmlformats.org/drawingml/2006/main" name="1_LEAPPThorizonta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1039</Words>
  <Application>Microsoft Office PowerPoint</Application>
  <PresentationFormat>Widescreen</PresentationFormat>
  <Paragraphs>100</Paragraphs>
  <Slides>19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Symbol</vt:lpstr>
      <vt:lpstr>LEAPPThorizontaltemplate</vt:lpstr>
      <vt:lpstr>1_Office Theme</vt:lpstr>
      <vt:lpstr>1_LEAPPThorizontaltemplate</vt:lpstr>
      <vt:lpstr>PowerPoint Presentation</vt:lpstr>
      <vt:lpstr>This presentation contains general information only, does not render accounting, business, financial, investment, legal, tax, and is provided solely for the purpose of enhancing knowledge on tax matters.  It does not constitute professional advice as it does not account for any specific taxpayer’s facts and circumstances and should not be used as a basis for any decision or action that may affect your business or clients.  Before making any decision or taking action that may impact your business or clients, you should consult a qualified US tax advisor  No representation or warranty (express or implied) is given as to the accuracy or completeness of the information contained in this document, and neither LEA or its affiliates shall be responsible for any loss sustained by any person who relies on this presentation.  </vt:lpstr>
      <vt:lpstr>Agenda</vt:lpstr>
      <vt:lpstr>IRC Section 174 – History</vt:lpstr>
      <vt:lpstr>What is IRC 174?</vt:lpstr>
      <vt:lpstr>History</vt:lpstr>
      <vt:lpstr>History</vt:lpstr>
      <vt:lpstr>IRC Section 174 – Today</vt:lpstr>
      <vt:lpstr>2017 - Tax Cuts and Jobs Act</vt:lpstr>
      <vt:lpstr>Capitalization Requirement</vt:lpstr>
      <vt:lpstr>What is a Research and Experimental Cost</vt:lpstr>
      <vt:lpstr>Specifically Excluded Costs</vt:lpstr>
      <vt:lpstr>Costs Required to be Capitalized</vt:lpstr>
      <vt:lpstr>Software Development</vt:lpstr>
      <vt:lpstr>IRC Section 174 – International Impact</vt:lpstr>
      <vt:lpstr>International Tax Impact</vt:lpstr>
      <vt:lpstr>Example #1 – Foreign Research – US Parent Pays CFC</vt:lpstr>
      <vt:lpstr>Analogy</vt:lpstr>
      <vt:lpstr>Example #2 – US Inbound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Mace</dc:creator>
  <cp:lastModifiedBy>Jennifer Mace</cp:lastModifiedBy>
  <cp:revision>8</cp:revision>
  <dcterms:created xsi:type="dcterms:W3CDTF">2023-04-24T16:46:27Z</dcterms:created>
  <dcterms:modified xsi:type="dcterms:W3CDTF">2023-04-25T14:45:33Z</dcterms:modified>
</cp:coreProperties>
</file>