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3"/>
  </p:notesMasterIdLst>
  <p:sldIdLst>
    <p:sldId id="256" r:id="rId2"/>
    <p:sldId id="291" r:id="rId3"/>
    <p:sldId id="321" r:id="rId4"/>
    <p:sldId id="317" r:id="rId5"/>
    <p:sldId id="323" r:id="rId6"/>
    <p:sldId id="326" r:id="rId7"/>
    <p:sldId id="327" r:id="rId8"/>
    <p:sldId id="328" r:id="rId9"/>
    <p:sldId id="329" r:id="rId10"/>
    <p:sldId id="284" r:id="rId11"/>
    <p:sldId id="276" r:id="rId12"/>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 Adriaensen-Vriends" initials="AAV" lastIdx="2" clrIdx="0">
    <p:extLst>
      <p:ext uri="{19B8F6BF-5375-455C-9EA6-DF929625EA0E}">
        <p15:presenceInfo xmlns:p15="http://schemas.microsoft.com/office/powerpoint/2012/main" userId="S::AVriends@Ad-vanoers.nl::f9cef20a-c1fa-4371-97cc-90602a2d1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D03A9-953C-4762-B90F-C65AD2035615}" v="28" dt="2023-04-26T21:06:0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6005" autoAdjust="0"/>
  </p:normalViewPr>
  <p:slideViewPr>
    <p:cSldViewPr snapToGrid="0" snapToObjects="1">
      <p:cViewPr varScale="1">
        <p:scale>
          <a:sx n="82" d="100"/>
          <a:sy n="82" d="100"/>
        </p:scale>
        <p:origin x="90"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NL"/>
          </a:p>
        </p:txBody>
      </p:sp>
      <p:sp>
        <p:nvSpPr>
          <p:cNvPr id="3" name="Tijdelijke aanduiding voor datum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B21036C9-7D71-49AA-BB99-459117361DDE}" type="datetimeFigureOut">
              <a:rPr lang="en-NL" smtClean="0"/>
              <a:t>26/04/2023</a:t>
            </a:fld>
            <a:endParaRPr lang="en-NL"/>
          </a:p>
        </p:txBody>
      </p:sp>
      <p:sp>
        <p:nvSpPr>
          <p:cNvPr id="4" name="Tijdelijke aanduiding voor dia-afbeelding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1440" tIns="45720" rIns="91440" bIns="45720" rtlCol="0" anchor="ctr"/>
          <a:lstStyle/>
          <a:p>
            <a:endParaRPr lang="en-NL"/>
          </a:p>
        </p:txBody>
      </p:sp>
      <p:sp>
        <p:nvSpPr>
          <p:cNvPr id="5" name="Tijdelijke aanduiding voor notities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Tijdelijke aanduiding voor voettekst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NL"/>
          </a:p>
        </p:txBody>
      </p:sp>
      <p:sp>
        <p:nvSpPr>
          <p:cNvPr id="7" name="Tijdelijke aanduiding voor dianumm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81947334-07C9-47E6-BE80-3A4BCCC0C7AE}" type="slidenum">
              <a:rPr lang="en-NL" smtClean="0"/>
              <a:t>‹nr.›</a:t>
            </a:fld>
            <a:endParaRPr lang="en-NL"/>
          </a:p>
        </p:txBody>
      </p:sp>
    </p:spTree>
    <p:extLst>
      <p:ext uri="{BB962C8B-B14F-4D97-AF65-F5344CB8AC3E}">
        <p14:creationId xmlns:p14="http://schemas.microsoft.com/office/powerpoint/2010/main" val="395633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897" indent="0" algn="ctr">
              <a:buNone/>
              <a:defRPr sz="1500"/>
            </a:lvl2pPr>
            <a:lvl3pPr marL="685793" indent="0" algn="ctr">
              <a:buNone/>
              <a:defRPr sz="1350"/>
            </a:lvl3pPr>
            <a:lvl4pPr marL="1028690" indent="0" algn="ctr">
              <a:buNone/>
              <a:defRPr sz="1200"/>
            </a:lvl4pPr>
            <a:lvl5pPr marL="1371586" indent="0" algn="ctr">
              <a:buNone/>
              <a:defRPr sz="1200"/>
            </a:lvl5pPr>
            <a:lvl6pPr marL="1714483" indent="0" algn="ctr">
              <a:buNone/>
              <a:defRPr sz="1200"/>
            </a:lvl6pPr>
            <a:lvl7pPr marL="2057379" indent="0" algn="ctr">
              <a:buNone/>
              <a:defRPr sz="1200"/>
            </a:lvl7pPr>
            <a:lvl8pPr marL="2400276" indent="0" algn="ctr">
              <a:buNone/>
              <a:defRPr sz="1200"/>
            </a:lvl8pPr>
            <a:lvl9pPr marL="2743173"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65462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92244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2"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811045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7" name="Afbeelding 6" descr="accountancy logo RGB.jpg">
            <a:extLst>
              <a:ext uri="{FF2B5EF4-FFF2-40B4-BE49-F238E27FC236}">
                <a16:creationId xmlns:a16="http://schemas.microsoft.com/office/drawing/2014/main" id="{76C7A2AC-4AE4-CB47-AB73-EEAB92BDF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4460" y="231543"/>
            <a:ext cx="1633509" cy="441349"/>
          </a:xfrm>
          <a:prstGeom prst="rect">
            <a:avLst/>
          </a:prstGeom>
        </p:spPr>
      </p:pic>
      <p:sp>
        <p:nvSpPr>
          <p:cNvPr id="8" name="Rechthoek 7">
            <a:extLst>
              <a:ext uri="{FF2B5EF4-FFF2-40B4-BE49-F238E27FC236}">
                <a16:creationId xmlns:a16="http://schemas.microsoft.com/office/drawing/2014/main" id="{295759B5-798A-0A4B-8916-939F43ADF638}"/>
              </a:ext>
            </a:extLst>
          </p:cNvPr>
          <p:cNvSpPr/>
          <p:nvPr userDrawn="1"/>
        </p:nvSpPr>
        <p:spPr>
          <a:xfrm>
            <a:off x="2284502" y="5218297"/>
            <a:ext cx="6859498" cy="477440"/>
          </a:xfrm>
          <a:prstGeom prst="rect">
            <a:avLst/>
          </a:prstGeom>
          <a:solidFill>
            <a:srgbClr val="5E61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9" name="Tekstvak 8">
            <a:extLst>
              <a:ext uri="{FF2B5EF4-FFF2-40B4-BE49-F238E27FC236}">
                <a16:creationId xmlns:a16="http://schemas.microsoft.com/office/drawing/2014/main" id="{5A364888-6343-3C45-AAA2-3B0CC7F1A466}"/>
              </a:ext>
            </a:extLst>
          </p:cNvPr>
          <p:cNvSpPr txBox="1"/>
          <p:nvPr userDrawn="1"/>
        </p:nvSpPr>
        <p:spPr>
          <a:xfrm>
            <a:off x="6765643" y="4900939"/>
            <a:ext cx="1947920" cy="230832"/>
          </a:xfrm>
          <a:prstGeom prst="rect">
            <a:avLst/>
          </a:prstGeom>
          <a:noFill/>
        </p:spPr>
        <p:txBody>
          <a:bodyPr wrap="square" rtlCol="0">
            <a:spAutoFit/>
          </a:bodyPr>
          <a:lstStyle/>
          <a:p>
            <a:pPr algn="r"/>
            <a:r>
              <a:rPr lang="nl-NL" sz="900" dirty="0">
                <a:solidFill>
                  <a:srgbClr val="69BE28"/>
                </a:solidFill>
                <a:latin typeface="Arial"/>
                <a:cs typeface="Arial"/>
              </a:rPr>
              <a:t>VANOERS.NL</a:t>
            </a:r>
          </a:p>
        </p:txBody>
      </p:sp>
      <p:sp>
        <p:nvSpPr>
          <p:cNvPr id="10" name="Rechthoek 9">
            <a:extLst>
              <a:ext uri="{FF2B5EF4-FFF2-40B4-BE49-F238E27FC236}">
                <a16:creationId xmlns:a16="http://schemas.microsoft.com/office/drawing/2014/main" id="{AFC39AAC-4843-5A4F-A065-48D8533D7FE6}"/>
              </a:ext>
            </a:extLst>
          </p:cNvPr>
          <p:cNvSpPr/>
          <p:nvPr userDrawn="1"/>
        </p:nvSpPr>
        <p:spPr>
          <a:xfrm>
            <a:off x="0" y="5317774"/>
            <a:ext cx="9144000" cy="397227"/>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11" name="Tekstvak 10">
            <a:extLst>
              <a:ext uri="{FF2B5EF4-FFF2-40B4-BE49-F238E27FC236}">
                <a16:creationId xmlns:a16="http://schemas.microsoft.com/office/drawing/2014/main" id="{646CF7D0-D546-9F4F-B6A4-3F9951081056}"/>
              </a:ext>
            </a:extLst>
          </p:cNvPr>
          <p:cNvSpPr txBox="1"/>
          <p:nvPr userDrawn="1"/>
        </p:nvSpPr>
        <p:spPr>
          <a:xfrm>
            <a:off x="0" y="5406233"/>
            <a:ext cx="9144000" cy="219419"/>
          </a:xfrm>
          <a:prstGeom prst="rect">
            <a:avLst/>
          </a:prstGeom>
          <a:noFill/>
        </p:spPr>
        <p:txBody>
          <a:bodyPr wrap="square" rtlCol="0">
            <a:spAutoFit/>
          </a:bodyPr>
          <a:lstStyle/>
          <a:p>
            <a:pPr algn="ctr"/>
            <a:r>
              <a:rPr lang="nl-NL" sz="826" dirty="0">
                <a:solidFill>
                  <a:srgbClr val="FFFFFF"/>
                </a:solidFill>
                <a:latin typeface="Arial"/>
                <a:cs typeface="Arial"/>
              </a:rPr>
              <a:t>AMBITIE • ONDERNEMINGSZIN • RESULTAAT</a:t>
            </a:r>
          </a:p>
        </p:txBody>
      </p:sp>
    </p:spTree>
    <p:extLst>
      <p:ext uri="{BB962C8B-B14F-4D97-AF65-F5344CB8AC3E}">
        <p14:creationId xmlns:p14="http://schemas.microsoft.com/office/powerpoint/2010/main" val="244944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7928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3"/>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897" indent="0">
              <a:buNone/>
              <a:defRPr sz="1500">
                <a:solidFill>
                  <a:schemeClr val="tx1">
                    <a:tint val="75000"/>
                  </a:schemeClr>
                </a:solidFill>
              </a:defRPr>
            </a:lvl2pPr>
            <a:lvl3pPr marL="685793" indent="0">
              <a:buNone/>
              <a:defRPr sz="1350">
                <a:solidFill>
                  <a:schemeClr val="tx1">
                    <a:tint val="75000"/>
                  </a:schemeClr>
                </a:solidFill>
              </a:defRPr>
            </a:lvl3pPr>
            <a:lvl4pPr marL="1028690" indent="0">
              <a:buNone/>
              <a:defRPr sz="1200">
                <a:solidFill>
                  <a:schemeClr val="tx1">
                    <a:tint val="75000"/>
                  </a:schemeClr>
                </a:solidFill>
              </a:defRPr>
            </a:lvl4pPr>
            <a:lvl5pPr marL="1371586" indent="0">
              <a:buNone/>
              <a:defRPr sz="1200">
                <a:solidFill>
                  <a:schemeClr val="tx1">
                    <a:tint val="75000"/>
                  </a:schemeClr>
                </a:solidFill>
              </a:defRPr>
            </a:lvl5pPr>
            <a:lvl6pPr marL="1714483" indent="0">
              <a:buNone/>
              <a:defRPr sz="1200">
                <a:solidFill>
                  <a:schemeClr val="tx1">
                    <a:tint val="75000"/>
                  </a:schemeClr>
                </a:solidFill>
              </a:defRPr>
            </a:lvl6pPr>
            <a:lvl7pPr marL="2057379" indent="0">
              <a:buNone/>
              <a:defRPr sz="1200">
                <a:solidFill>
                  <a:schemeClr val="tx1">
                    <a:tint val="75000"/>
                  </a:schemeClr>
                </a:solidFill>
              </a:defRPr>
            </a:lvl7pPr>
            <a:lvl8pPr marL="2400276" indent="0">
              <a:buNone/>
              <a:defRPr sz="1200">
                <a:solidFill>
                  <a:schemeClr val="tx1">
                    <a:tint val="75000"/>
                  </a:schemeClr>
                </a:solidFill>
              </a:defRPr>
            </a:lvl8pPr>
            <a:lvl9pPr marL="2743173"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764DE79-268F-4C1A-8933-263129D2AF90}"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8715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18374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897" indent="0">
              <a:buNone/>
              <a:defRPr sz="1500" b="1"/>
            </a:lvl2pPr>
            <a:lvl3pPr marL="685793" indent="0">
              <a:buNone/>
              <a:defRPr sz="1350" b="1"/>
            </a:lvl3pPr>
            <a:lvl4pPr marL="1028690" indent="0">
              <a:buNone/>
              <a:defRPr sz="1200" b="1"/>
            </a:lvl4pPr>
            <a:lvl5pPr marL="1371586"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4"/>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2" y="1400969"/>
            <a:ext cx="3887391" cy="686593"/>
          </a:xfrm>
        </p:spPr>
        <p:txBody>
          <a:bodyPr anchor="b"/>
          <a:lstStyle>
            <a:lvl1pPr marL="0" indent="0">
              <a:buNone/>
              <a:defRPr sz="1800" b="1"/>
            </a:lvl1pPr>
            <a:lvl2pPr marL="342897" indent="0">
              <a:buNone/>
              <a:defRPr sz="1500" b="1"/>
            </a:lvl2pPr>
            <a:lvl3pPr marL="685793" indent="0">
              <a:buNone/>
              <a:defRPr sz="1350" b="1"/>
            </a:lvl3pPr>
            <a:lvl4pPr marL="1028690" indent="0">
              <a:buNone/>
              <a:defRPr sz="1200" b="1"/>
            </a:lvl4pPr>
            <a:lvl5pPr marL="1371586"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2" y="2087564"/>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63323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92547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4260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1"/>
            <a:ext cx="2949178" cy="3176323"/>
          </a:xfrm>
        </p:spPr>
        <p:txBody>
          <a:bodyPr/>
          <a:lstStyle>
            <a:lvl1pPr marL="0" indent="0">
              <a:buNone/>
              <a:defRPr sz="1200"/>
            </a:lvl1pPr>
            <a:lvl2pPr marL="342897" indent="0">
              <a:buNone/>
              <a:defRPr sz="1050"/>
            </a:lvl2pPr>
            <a:lvl3pPr marL="685793" indent="0">
              <a:buNone/>
              <a:defRPr sz="900"/>
            </a:lvl3pPr>
            <a:lvl4pPr marL="1028690" indent="0">
              <a:buNone/>
              <a:defRPr sz="750"/>
            </a:lvl4pPr>
            <a:lvl5pPr marL="1371586" indent="0">
              <a:buNone/>
              <a:defRPr sz="750"/>
            </a:lvl5pPr>
            <a:lvl6pPr marL="1714483" indent="0">
              <a:buNone/>
              <a:defRPr sz="750"/>
            </a:lvl6pPr>
            <a:lvl7pPr marL="2057379" indent="0">
              <a:buNone/>
              <a:defRPr sz="750"/>
            </a:lvl7pPr>
            <a:lvl8pPr marL="2400276" indent="0">
              <a:buNone/>
              <a:defRPr sz="750"/>
            </a:lvl8pPr>
            <a:lvl9pPr marL="2743173"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66910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897" indent="0">
              <a:buNone/>
              <a:defRPr sz="2100"/>
            </a:lvl2pPr>
            <a:lvl3pPr marL="685793" indent="0">
              <a:buNone/>
              <a:defRPr sz="1800"/>
            </a:lvl3pPr>
            <a:lvl4pPr marL="1028690" indent="0">
              <a:buNone/>
              <a:defRPr sz="1500"/>
            </a:lvl4pPr>
            <a:lvl5pPr marL="1371586"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1"/>
            <a:ext cx="2949178" cy="3176323"/>
          </a:xfrm>
        </p:spPr>
        <p:txBody>
          <a:bodyPr/>
          <a:lstStyle>
            <a:lvl1pPr marL="0" indent="0">
              <a:buNone/>
              <a:defRPr sz="1200"/>
            </a:lvl1pPr>
            <a:lvl2pPr marL="342897" indent="0">
              <a:buNone/>
              <a:defRPr sz="1050"/>
            </a:lvl2pPr>
            <a:lvl3pPr marL="685793" indent="0">
              <a:buNone/>
              <a:defRPr sz="900"/>
            </a:lvl3pPr>
            <a:lvl4pPr marL="1028690" indent="0">
              <a:buNone/>
              <a:defRPr sz="750"/>
            </a:lvl4pPr>
            <a:lvl5pPr marL="1371586" indent="0">
              <a:buNone/>
              <a:defRPr sz="750"/>
            </a:lvl5pPr>
            <a:lvl6pPr marL="1714483" indent="0">
              <a:buNone/>
              <a:defRPr sz="750"/>
            </a:lvl6pPr>
            <a:lvl7pPr marL="2057379" indent="0">
              <a:buNone/>
              <a:defRPr sz="750"/>
            </a:lvl7pPr>
            <a:lvl8pPr marL="2400276" indent="0">
              <a:buNone/>
              <a:defRPr sz="750"/>
            </a:lvl8pPr>
            <a:lvl9pPr marL="2743173"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75557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60"/>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4/26/2023</a:t>
            </a:fld>
            <a:endParaRPr lang="en-US" dirty="0"/>
          </a:p>
        </p:txBody>
      </p:sp>
      <p:sp>
        <p:nvSpPr>
          <p:cNvPr id="5" name="Footer Placeholder 4"/>
          <p:cNvSpPr>
            <a:spLocks noGrp="1"/>
          </p:cNvSpPr>
          <p:nvPr>
            <p:ph type="ftr" sz="quarter" idx="3"/>
          </p:nvPr>
        </p:nvSpPr>
        <p:spPr>
          <a:xfrm>
            <a:off x="3028950" y="5296960"/>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60"/>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385606335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68579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8" indent="-171448" algn="l" defTabSz="68579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5" indent="-171448" algn="l" defTabSz="685793"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41" indent="-171448" algn="l" defTabSz="685793" rtl="0" eaLnBrk="1" latinLnBrk="0" hangingPunct="1">
        <a:lnSpc>
          <a:spcPct val="90000"/>
        </a:lnSpc>
        <a:spcBef>
          <a:spcPts val="376"/>
        </a:spcBef>
        <a:buFont typeface="Arial" panose="020B0604020202020204" pitchFamily="34" charset="0"/>
        <a:buChar char="•"/>
        <a:defRPr sz="1500" kern="1200">
          <a:solidFill>
            <a:schemeClr val="tx1"/>
          </a:solidFill>
          <a:latin typeface="+mn-lt"/>
          <a:ea typeface="+mn-ea"/>
          <a:cs typeface="+mn-cs"/>
        </a:defRPr>
      </a:lvl3pPr>
      <a:lvl4pPr marL="1200138"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4pPr>
      <a:lvl5pPr marL="1543035"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5pPr>
      <a:lvl6pPr marL="1885931"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828"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724"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621" indent="-171448" algn="l" defTabSz="685793"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7"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6"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cornet@vanoers.nl"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B27A930-1739-FF3E-6F69-195BFAD13403}"/>
              </a:ext>
            </a:extLst>
          </p:cNvPr>
          <p:cNvPicPr>
            <a:picLocks noChangeAspect="1"/>
          </p:cNvPicPr>
          <p:nvPr/>
        </p:nvPicPr>
        <p:blipFill rotWithShape="1">
          <a:blip r:embed="rId2"/>
          <a:srcRect t="14917" b="24173"/>
          <a:stretch/>
        </p:blipFill>
        <p:spPr>
          <a:xfrm>
            <a:off x="0" y="911273"/>
            <a:ext cx="9143999" cy="3721006"/>
          </a:xfrm>
          <a:prstGeom prst="rect">
            <a:avLst/>
          </a:prstGeom>
        </p:spPr>
      </p:pic>
      <p:sp>
        <p:nvSpPr>
          <p:cNvPr id="3" name="Rechthoek 2">
            <a:extLst>
              <a:ext uri="{FF2B5EF4-FFF2-40B4-BE49-F238E27FC236}">
                <a16:creationId xmlns:a16="http://schemas.microsoft.com/office/drawing/2014/main" id="{34264355-AF6E-304E-872E-A146049325EA}"/>
              </a:ext>
            </a:extLst>
          </p:cNvPr>
          <p:cNvSpPr/>
          <p:nvPr/>
        </p:nvSpPr>
        <p:spPr>
          <a:xfrm>
            <a:off x="307031" y="613959"/>
            <a:ext cx="4559021" cy="1018367"/>
          </a:xfrm>
          <a:prstGeom prst="rect">
            <a:avLst/>
          </a:prstGeom>
          <a:solidFill>
            <a:srgbClr val="69BE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3C32AC7C-E926-BE4D-AA76-19B8DBFC40FE}"/>
              </a:ext>
            </a:extLst>
          </p:cNvPr>
          <p:cNvSpPr txBox="1"/>
          <p:nvPr/>
        </p:nvSpPr>
        <p:spPr>
          <a:xfrm>
            <a:off x="420853" y="835073"/>
            <a:ext cx="4445196" cy="656590"/>
          </a:xfrm>
          <a:prstGeom prst="rect">
            <a:avLst/>
          </a:prstGeom>
          <a:noFill/>
        </p:spPr>
        <p:txBody>
          <a:bodyPr wrap="square" rtlCol="0">
            <a:spAutoFit/>
          </a:bodyPr>
          <a:lstStyle/>
          <a:p>
            <a:pPr marL="157734">
              <a:lnSpc>
                <a:spcPts val="2496"/>
              </a:lnSpc>
              <a:spcBef>
                <a:spcPts val="1884"/>
              </a:spcBef>
            </a:pPr>
            <a:r>
              <a:rPr lang="en-US" sz="2000" spc="-12" dirty="0">
                <a:solidFill>
                  <a:srgbClr val="FFFFFF"/>
                </a:solidFill>
                <a:latin typeface="Arial"/>
                <a:cs typeface="Arial"/>
              </a:rPr>
              <a:t>ITAX Meeting - Rome April 2023</a:t>
            </a:r>
          </a:p>
          <a:p>
            <a:pPr marL="157734">
              <a:lnSpc>
                <a:spcPts val="1920"/>
              </a:lnSpc>
            </a:pPr>
            <a:r>
              <a:rPr lang="en-US" sz="1600" spc="-24" dirty="0">
                <a:solidFill>
                  <a:srgbClr val="FFFFFF"/>
                </a:solidFill>
                <a:latin typeface="Arial"/>
                <a:cs typeface="Arial"/>
              </a:rPr>
              <a:t>Dutch - Mexican Maquiladora Structure</a:t>
            </a:r>
            <a:endParaRPr lang="en-US" sz="1600" dirty="0">
              <a:latin typeface="Arial"/>
              <a:cs typeface="Arial"/>
            </a:endParaRPr>
          </a:p>
        </p:txBody>
      </p:sp>
      <p:pic>
        <p:nvPicPr>
          <p:cNvPr id="5" name="Afbeelding 4" descr="Icon_AlgMarker.png">
            <a:extLst>
              <a:ext uri="{FF2B5EF4-FFF2-40B4-BE49-F238E27FC236}">
                <a16:creationId xmlns:a16="http://schemas.microsoft.com/office/drawing/2014/main" id="{3A61CFD4-C6B2-1047-821A-FF6EC7FEF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53" y="4137194"/>
            <a:ext cx="820731" cy="858712"/>
          </a:xfrm>
          <a:prstGeom prst="rect">
            <a:avLst/>
          </a:prstGeom>
        </p:spPr>
      </p:pic>
      <p:sp>
        <p:nvSpPr>
          <p:cNvPr id="6" name="Tekstvak 5">
            <a:extLst>
              <a:ext uri="{FF2B5EF4-FFF2-40B4-BE49-F238E27FC236}">
                <a16:creationId xmlns:a16="http://schemas.microsoft.com/office/drawing/2014/main" id="{29928004-82DE-CA4D-B287-18098E9A62B8}"/>
              </a:ext>
            </a:extLst>
          </p:cNvPr>
          <p:cNvSpPr txBox="1"/>
          <p:nvPr/>
        </p:nvSpPr>
        <p:spPr>
          <a:xfrm>
            <a:off x="1061865" y="4927207"/>
            <a:ext cx="4332842" cy="207749"/>
          </a:xfrm>
          <a:prstGeom prst="rect">
            <a:avLst/>
          </a:prstGeom>
          <a:noFill/>
        </p:spPr>
        <p:txBody>
          <a:bodyPr wrap="square" rtlCol="0">
            <a:spAutoFit/>
          </a:bodyPr>
          <a:lstStyle/>
          <a:p>
            <a:pPr>
              <a:lnSpc>
                <a:spcPts val="900"/>
              </a:lnSpc>
            </a:pPr>
            <a:r>
              <a:rPr lang="nl-NL" sz="800" dirty="0">
                <a:solidFill>
                  <a:srgbClr val="69BE28"/>
                </a:solidFill>
                <a:latin typeface="Arial"/>
                <a:cs typeface="Arial"/>
              </a:rPr>
              <a:t>Rome (28 April 2023) - Christiaan Cornet</a:t>
            </a:r>
          </a:p>
        </p:txBody>
      </p:sp>
    </p:spTree>
    <p:extLst>
      <p:ext uri="{BB962C8B-B14F-4D97-AF65-F5344CB8AC3E}">
        <p14:creationId xmlns:p14="http://schemas.microsoft.com/office/powerpoint/2010/main" val="340347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err="1">
                <a:latin typeface="Arial"/>
                <a:cs typeface="Arial"/>
              </a:rPr>
              <a:t>CONTACTgegevens</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1857375" y="1442882"/>
            <a:ext cx="6334125" cy="1852815"/>
          </a:xfrm>
          <a:prstGeom prst="rect">
            <a:avLst/>
          </a:prstGeom>
          <a:noFill/>
        </p:spPr>
        <p:txBody>
          <a:bodyPr wrap="square" rtlCol="0">
            <a:spAutoFit/>
          </a:bodyPr>
          <a:lstStyle/>
          <a:p>
            <a:pPr fontAlgn="t">
              <a:lnSpc>
                <a:spcPts val="1260"/>
              </a:lnSpc>
              <a:buClr>
                <a:srgbClr val="41A336"/>
              </a:buClr>
              <a:buSzPct val="75000"/>
            </a:pPr>
            <a:r>
              <a:rPr lang="nl-NL" sz="900" b="1" cap="all" dirty="0">
                <a:solidFill>
                  <a:srgbClr val="69BE28"/>
                </a:solidFill>
                <a:latin typeface="Arial"/>
              </a:rPr>
              <a:t>Christiaan Cornet | Director International Tax </a:t>
            </a:r>
          </a:p>
          <a:p>
            <a:pPr marL="15240"/>
            <a:r>
              <a:rPr lang="en-US" sz="900" u="sng" dirty="0">
                <a:uFill>
                  <a:solidFill>
                    <a:srgbClr val="000000"/>
                  </a:solidFill>
                </a:uFill>
                <a:latin typeface="Arial"/>
                <a:cs typeface="Arial"/>
                <a:hlinkClick r:id="rId2"/>
              </a:rPr>
              <a:t>c.cornet@vanoers.n</a:t>
            </a:r>
            <a:r>
              <a:rPr lang="en-US" sz="900" dirty="0">
                <a:latin typeface="Arial"/>
                <a:cs typeface="Arial"/>
                <a:hlinkClick r:id="rId2"/>
              </a:rPr>
              <a:t>l</a:t>
            </a:r>
            <a:r>
              <a:rPr lang="en-US" sz="900" spc="-78" dirty="0">
                <a:latin typeface="Arial"/>
                <a:cs typeface="Arial"/>
                <a:hlinkClick r:id="rId2"/>
              </a:rPr>
              <a:t> </a:t>
            </a:r>
            <a:r>
              <a:rPr lang="en-US" sz="900" dirty="0">
                <a:latin typeface="Arial"/>
                <a:cs typeface="Arial"/>
              </a:rPr>
              <a:t>/</a:t>
            </a:r>
            <a:r>
              <a:rPr lang="en-US" sz="900" spc="-6" dirty="0">
                <a:latin typeface="Arial"/>
                <a:cs typeface="Arial"/>
              </a:rPr>
              <a:t> </a:t>
            </a:r>
            <a:r>
              <a:rPr lang="en-US" sz="900" dirty="0">
                <a:latin typeface="Arial"/>
                <a:cs typeface="Arial"/>
              </a:rPr>
              <a:t>+31</a:t>
            </a:r>
            <a:r>
              <a:rPr lang="en-US" sz="900" spc="-18" dirty="0">
                <a:latin typeface="Arial"/>
                <a:cs typeface="Arial"/>
              </a:rPr>
              <a:t> </a:t>
            </a:r>
            <a:r>
              <a:rPr lang="en-US" sz="900" dirty="0">
                <a:latin typeface="Arial"/>
                <a:cs typeface="Arial"/>
              </a:rPr>
              <a:t>(0)6</a:t>
            </a:r>
            <a:r>
              <a:rPr lang="en-US" sz="900" spc="-18" dirty="0">
                <a:latin typeface="Arial"/>
                <a:cs typeface="Arial"/>
              </a:rPr>
              <a:t> </a:t>
            </a:r>
            <a:r>
              <a:rPr lang="en-US" sz="900" dirty="0">
                <a:latin typeface="Arial"/>
                <a:cs typeface="Arial"/>
              </a:rPr>
              <a:t>128</a:t>
            </a:r>
            <a:r>
              <a:rPr lang="en-US" sz="900" spc="-24" dirty="0">
                <a:latin typeface="Arial"/>
                <a:cs typeface="Arial"/>
              </a:rPr>
              <a:t> </a:t>
            </a:r>
            <a:r>
              <a:rPr lang="en-US" sz="900" dirty="0">
                <a:latin typeface="Arial"/>
                <a:cs typeface="Arial"/>
              </a:rPr>
              <a:t>772</a:t>
            </a:r>
            <a:r>
              <a:rPr lang="en-US" sz="900" spc="-18" dirty="0">
                <a:latin typeface="Arial"/>
                <a:cs typeface="Arial"/>
              </a:rPr>
              <a:t> </a:t>
            </a:r>
            <a:r>
              <a:rPr lang="en-US" sz="900" spc="-30" dirty="0">
                <a:latin typeface="Arial"/>
                <a:cs typeface="Arial"/>
              </a:rPr>
              <a:t>94</a:t>
            </a:r>
            <a:endParaRPr lang="en-US" sz="900" dirty="0">
              <a:latin typeface="Arial"/>
              <a:cs typeface="Arial"/>
            </a:endParaRPr>
          </a:p>
          <a:p>
            <a:pPr>
              <a:spcBef>
                <a:spcPts val="36"/>
              </a:spcBef>
            </a:pPr>
            <a:endParaRPr lang="en-US" sz="800" dirty="0">
              <a:latin typeface="Arial"/>
              <a:cs typeface="Arial"/>
            </a:endParaRPr>
          </a:p>
          <a:p>
            <a:pPr marL="15240" marR="6096">
              <a:lnSpc>
                <a:spcPct val="120500"/>
              </a:lnSpc>
              <a:spcBef>
                <a:spcPts val="6"/>
              </a:spcBef>
            </a:pPr>
            <a:r>
              <a:rPr lang="en-US" sz="900" dirty="0">
                <a:latin typeface="Arial"/>
                <a:cs typeface="Arial"/>
              </a:rPr>
              <a:t>Christiaan</a:t>
            </a:r>
            <a:r>
              <a:rPr lang="en-US" sz="900" spc="-24" dirty="0">
                <a:latin typeface="Arial"/>
                <a:cs typeface="Arial"/>
              </a:rPr>
              <a:t> </a:t>
            </a:r>
            <a:r>
              <a:rPr lang="en-US" sz="900" dirty="0">
                <a:latin typeface="Arial"/>
                <a:cs typeface="Arial"/>
              </a:rPr>
              <a:t>Cornet is</a:t>
            </a:r>
            <a:r>
              <a:rPr lang="en-US" sz="900" spc="6" dirty="0">
                <a:latin typeface="Arial"/>
                <a:cs typeface="Arial"/>
              </a:rPr>
              <a:t> </a:t>
            </a:r>
            <a:r>
              <a:rPr lang="en-US" sz="900" dirty="0">
                <a:latin typeface="Arial"/>
                <a:cs typeface="Arial"/>
              </a:rPr>
              <a:t>tax</a:t>
            </a:r>
            <a:r>
              <a:rPr lang="en-US" sz="900" spc="6" dirty="0">
                <a:latin typeface="Arial"/>
                <a:cs typeface="Arial"/>
              </a:rPr>
              <a:t> </a:t>
            </a:r>
            <a:r>
              <a:rPr lang="en-US" sz="900" dirty="0">
                <a:latin typeface="Arial"/>
                <a:cs typeface="Arial"/>
              </a:rPr>
              <a:t>adviser at Van</a:t>
            </a:r>
            <a:r>
              <a:rPr lang="en-US" sz="900" spc="12" dirty="0">
                <a:latin typeface="Arial"/>
                <a:cs typeface="Arial"/>
              </a:rPr>
              <a:t> </a:t>
            </a:r>
            <a:r>
              <a:rPr lang="en-US" sz="900" dirty="0">
                <a:latin typeface="Arial"/>
                <a:cs typeface="Arial"/>
              </a:rPr>
              <a:t>Oers</a:t>
            </a:r>
            <a:r>
              <a:rPr lang="en-US" sz="900" spc="6" dirty="0">
                <a:latin typeface="Arial"/>
                <a:cs typeface="Arial"/>
              </a:rPr>
              <a:t> </a:t>
            </a:r>
            <a:r>
              <a:rPr lang="en-US" sz="900" dirty="0">
                <a:latin typeface="Arial"/>
                <a:cs typeface="Arial"/>
              </a:rPr>
              <a:t>and</a:t>
            </a:r>
            <a:r>
              <a:rPr lang="en-US" sz="900" spc="12" dirty="0">
                <a:latin typeface="Arial"/>
                <a:cs typeface="Arial"/>
              </a:rPr>
              <a:t> </a:t>
            </a:r>
            <a:r>
              <a:rPr lang="en-US" sz="900" dirty="0">
                <a:latin typeface="Arial"/>
                <a:cs typeface="Arial"/>
              </a:rPr>
              <a:t>specialized</a:t>
            </a:r>
            <a:r>
              <a:rPr lang="en-US" sz="900" spc="-24" dirty="0">
                <a:latin typeface="Arial"/>
                <a:cs typeface="Arial"/>
              </a:rPr>
              <a:t> </a:t>
            </a:r>
            <a:r>
              <a:rPr lang="en-US" sz="900" dirty="0">
                <a:latin typeface="Arial"/>
                <a:cs typeface="Arial"/>
              </a:rPr>
              <a:t>in</a:t>
            </a:r>
            <a:r>
              <a:rPr lang="en-US" sz="900" spc="6" dirty="0">
                <a:latin typeface="Arial"/>
                <a:cs typeface="Arial"/>
              </a:rPr>
              <a:t> </a:t>
            </a:r>
            <a:r>
              <a:rPr lang="en-US" sz="900" dirty="0">
                <a:latin typeface="Arial"/>
                <a:cs typeface="Arial"/>
              </a:rPr>
              <a:t>international</a:t>
            </a:r>
            <a:r>
              <a:rPr lang="en-US" sz="900" spc="-42" dirty="0">
                <a:latin typeface="Arial"/>
                <a:cs typeface="Arial"/>
              </a:rPr>
              <a:t> </a:t>
            </a:r>
            <a:r>
              <a:rPr lang="en-US" sz="900" dirty="0">
                <a:latin typeface="Arial"/>
                <a:cs typeface="Arial"/>
              </a:rPr>
              <a:t>and</a:t>
            </a:r>
            <a:r>
              <a:rPr lang="en-US" sz="900" spc="12" dirty="0">
                <a:latin typeface="Arial"/>
                <a:cs typeface="Arial"/>
              </a:rPr>
              <a:t> </a:t>
            </a:r>
            <a:r>
              <a:rPr lang="en-US" sz="900" dirty="0">
                <a:latin typeface="Arial"/>
                <a:cs typeface="Arial"/>
              </a:rPr>
              <a:t>corporate</a:t>
            </a:r>
            <a:r>
              <a:rPr lang="en-US" sz="900" spc="-6" dirty="0">
                <a:latin typeface="Arial"/>
                <a:cs typeface="Arial"/>
              </a:rPr>
              <a:t> </a:t>
            </a:r>
            <a:r>
              <a:rPr lang="en-US" sz="900" dirty="0">
                <a:latin typeface="Arial"/>
                <a:cs typeface="Arial"/>
              </a:rPr>
              <a:t>tax</a:t>
            </a:r>
            <a:r>
              <a:rPr lang="en-US" sz="900" spc="-12" dirty="0">
                <a:latin typeface="Arial"/>
                <a:cs typeface="Arial"/>
              </a:rPr>
              <a:t> </a:t>
            </a:r>
            <a:r>
              <a:rPr lang="en-US" sz="900" dirty="0">
                <a:latin typeface="Arial"/>
                <a:cs typeface="Arial"/>
              </a:rPr>
              <a:t>matters.</a:t>
            </a:r>
            <a:r>
              <a:rPr lang="en-US" sz="900" spc="-18" dirty="0">
                <a:latin typeface="Arial"/>
                <a:cs typeface="Arial"/>
              </a:rPr>
              <a:t> </a:t>
            </a:r>
            <a:r>
              <a:rPr lang="en-US" sz="900" dirty="0">
                <a:latin typeface="Arial"/>
                <a:cs typeface="Arial"/>
              </a:rPr>
              <a:t>Christiaan</a:t>
            </a:r>
            <a:r>
              <a:rPr lang="en-US" sz="900" spc="-24" dirty="0">
                <a:latin typeface="Arial"/>
                <a:cs typeface="Arial"/>
              </a:rPr>
              <a:t> </a:t>
            </a:r>
            <a:r>
              <a:rPr lang="en-US" sz="900" dirty="0">
                <a:latin typeface="Arial"/>
                <a:cs typeface="Arial"/>
              </a:rPr>
              <a:t>assists</a:t>
            </a:r>
            <a:r>
              <a:rPr lang="en-US" sz="900" spc="-18" dirty="0">
                <a:latin typeface="Arial"/>
                <a:cs typeface="Arial"/>
              </a:rPr>
              <a:t> </a:t>
            </a:r>
            <a:r>
              <a:rPr lang="en-US" sz="900" spc="-12" dirty="0">
                <a:latin typeface="Arial"/>
                <a:cs typeface="Arial"/>
              </a:rPr>
              <a:t>Dutch </a:t>
            </a:r>
            <a:r>
              <a:rPr lang="en-US" sz="900" dirty="0">
                <a:latin typeface="Arial"/>
                <a:cs typeface="Arial"/>
              </a:rPr>
              <a:t>and</a:t>
            </a:r>
            <a:r>
              <a:rPr lang="en-US" sz="900" spc="-30" dirty="0">
                <a:latin typeface="Arial"/>
                <a:cs typeface="Arial"/>
              </a:rPr>
              <a:t> </a:t>
            </a:r>
            <a:r>
              <a:rPr lang="en-US" sz="900" dirty="0">
                <a:latin typeface="Arial"/>
                <a:cs typeface="Arial"/>
              </a:rPr>
              <a:t>foreign</a:t>
            </a:r>
            <a:r>
              <a:rPr lang="en-US" sz="900" spc="-24" dirty="0">
                <a:latin typeface="Arial"/>
                <a:cs typeface="Arial"/>
              </a:rPr>
              <a:t> </a:t>
            </a:r>
            <a:r>
              <a:rPr lang="en-US" sz="900" dirty="0">
                <a:latin typeface="Arial"/>
                <a:cs typeface="Arial"/>
              </a:rPr>
              <a:t>multinationals,</a:t>
            </a:r>
            <a:r>
              <a:rPr lang="en-US" sz="900" spc="-42" dirty="0">
                <a:latin typeface="Arial"/>
                <a:cs typeface="Arial"/>
              </a:rPr>
              <a:t> </a:t>
            </a:r>
            <a:r>
              <a:rPr lang="en-US" sz="900" dirty="0">
                <a:latin typeface="Arial"/>
                <a:cs typeface="Arial"/>
              </a:rPr>
              <a:t>private</a:t>
            </a:r>
            <a:r>
              <a:rPr lang="en-US" sz="900" spc="-18" dirty="0">
                <a:latin typeface="Arial"/>
                <a:cs typeface="Arial"/>
              </a:rPr>
              <a:t> </a:t>
            </a:r>
            <a:r>
              <a:rPr lang="en-US" sz="900" dirty="0">
                <a:latin typeface="Arial"/>
                <a:cs typeface="Arial"/>
              </a:rPr>
              <a:t>equity</a:t>
            </a:r>
            <a:r>
              <a:rPr lang="en-US" sz="900" spc="-24" dirty="0">
                <a:latin typeface="Arial"/>
                <a:cs typeface="Arial"/>
              </a:rPr>
              <a:t> </a:t>
            </a:r>
            <a:r>
              <a:rPr lang="en-US" sz="900" dirty="0">
                <a:latin typeface="Arial"/>
                <a:cs typeface="Arial"/>
              </a:rPr>
              <a:t>and</a:t>
            </a:r>
            <a:r>
              <a:rPr lang="en-US" sz="900" spc="-24" dirty="0">
                <a:latin typeface="Arial"/>
                <a:cs typeface="Arial"/>
              </a:rPr>
              <a:t> </a:t>
            </a:r>
            <a:r>
              <a:rPr lang="en-US" sz="900" dirty="0">
                <a:latin typeface="Arial"/>
                <a:cs typeface="Arial"/>
              </a:rPr>
              <a:t>larger</a:t>
            </a:r>
            <a:r>
              <a:rPr lang="en-US" sz="900" spc="-24" dirty="0">
                <a:latin typeface="Arial"/>
                <a:cs typeface="Arial"/>
              </a:rPr>
              <a:t> </a:t>
            </a:r>
            <a:r>
              <a:rPr lang="en-US" sz="900" spc="-12" dirty="0">
                <a:latin typeface="Arial"/>
                <a:cs typeface="Arial"/>
              </a:rPr>
              <a:t>family-</a:t>
            </a:r>
            <a:r>
              <a:rPr lang="en-US" sz="900" dirty="0">
                <a:latin typeface="Arial"/>
                <a:cs typeface="Arial"/>
              </a:rPr>
              <a:t>owned</a:t>
            </a:r>
            <a:r>
              <a:rPr lang="en-US" sz="900" spc="-30" dirty="0">
                <a:latin typeface="Arial"/>
                <a:cs typeface="Arial"/>
              </a:rPr>
              <a:t> </a:t>
            </a:r>
            <a:r>
              <a:rPr lang="en-US" sz="900" dirty="0">
                <a:latin typeface="Arial"/>
                <a:cs typeface="Arial"/>
              </a:rPr>
              <a:t>business</a:t>
            </a:r>
            <a:r>
              <a:rPr lang="en-US" sz="900" spc="-42" dirty="0">
                <a:latin typeface="Arial"/>
                <a:cs typeface="Arial"/>
              </a:rPr>
              <a:t> </a:t>
            </a:r>
            <a:r>
              <a:rPr lang="en-US" sz="900" dirty="0">
                <a:latin typeface="Arial"/>
                <a:cs typeface="Arial"/>
              </a:rPr>
              <a:t>on</a:t>
            </a:r>
            <a:r>
              <a:rPr lang="en-US" sz="900" spc="-18" dirty="0">
                <a:latin typeface="Arial"/>
                <a:cs typeface="Arial"/>
              </a:rPr>
              <a:t> </a:t>
            </a:r>
            <a:r>
              <a:rPr lang="en-US" sz="900" dirty="0">
                <a:latin typeface="Arial"/>
                <a:cs typeface="Arial"/>
              </a:rPr>
              <a:t>Dutch</a:t>
            </a:r>
            <a:r>
              <a:rPr lang="en-US" sz="900" spc="-12" dirty="0">
                <a:latin typeface="Arial"/>
                <a:cs typeface="Arial"/>
              </a:rPr>
              <a:t> </a:t>
            </a:r>
            <a:r>
              <a:rPr lang="en-US" sz="900" dirty="0">
                <a:latin typeface="Arial"/>
                <a:cs typeface="Arial"/>
              </a:rPr>
              <a:t>tax</a:t>
            </a:r>
            <a:r>
              <a:rPr lang="en-US" sz="900" spc="-12" dirty="0">
                <a:latin typeface="Arial"/>
                <a:cs typeface="Arial"/>
              </a:rPr>
              <a:t> </a:t>
            </a:r>
            <a:r>
              <a:rPr lang="en-US" sz="900" dirty="0">
                <a:latin typeface="Arial"/>
                <a:cs typeface="Arial"/>
              </a:rPr>
              <a:t>matters</a:t>
            </a:r>
            <a:r>
              <a:rPr lang="en-US" sz="900" spc="-30" dirty="0">
                <a:latin typeface="Arial"/>
                <a:cs typeface="Arial"/>
              </a:rPr>
              <a:t> </a:t>
            </a:r>
            <a:r>
              <a:rPr lang="en-US" sz="900" dirty="0">
                <a:latin typeface="Arial"/>
                <a:cs typeface="Arial"/>
              </a:rPr>
              <a:t>related</a:t>
            </a:r>
            <a:r>
              <a:rPr lang="en-US" sz="900" spc="-24" dirty="0">
                <a:latin typeface="Arial"/>
                <a:cs typeface="Arial"/>
              </a:rPr>
              <a:t> </a:t>
            </a:r>
            <a:r>
              <a:rPr lang="en-US" sz="900" dirty="0">
                <a:latin typeface="Arial"/>
                <a:cs typeface="Arial"/>
              </a:rPr>
              <a:t>to</a:t>
            </a:r>
            <a:r>
              <a:rPr lang="en-US" sz="900" spc="-12" dirty="0">
                <a:latin typeface="Arial"/>
                <a:cs typeface="Arial"/>
              </a:rPr>
              <a:t> </a:t>
            </a:r>
            <a:r>
              <a:rPr lang="en-US" sz="900" dirty="0">
                <a:latin typeface="Arial"/>
                <a:cs typeface="Arial"/>
              </a:rPr>
              <a:t>cross-</a:t>
            </a:r>
            <a:r>
              <a:rPr lang="en-US" sz="900" spc="-12" dirty="0">
                <a:latin typeface="Arial"/>
                <a:cs typeface="Arial"/>
              </a:rPr>
              <a:t>border </a:t>
            </a:r>
            <a:r>
              <a:rPr lang="en-US" sz="900" dirty="0">
                <a:latin typeface="Arial"/>
                <a:cs typeface="Arial"/>
              </a:rPr>
              <a:t>investments</a:t>
            </a:r>
            <a:r>
              <a:rPr lang="en-US" sz="900" spc="-18" dirty="0">
                <a:latin typeface="Arial"/>
                <a:cs typeface="Arial"/>
              </a:rPr>
              <a:t> </a:t>
            </a:r>
            <a:r>
              <a:rPr lang="en-US" sz="900" dirty="0">
                <a:latin typeface="Arial"/>
                <a:cs typeface="Arial"/>
              </a:rPr>
              <a:t>and</a:t>
            </a:r>
            <a:r>
              <a:rPr lang="en-US" sz="900" spc="12" dirty="0">
                <a:latin typeface="Arial"/>
                <a:cs typeface="Arial"/>
              </a:rPr>
              <a:t> </a:t>
            </a:r>
            <a:r>
              <a:rPr lang="en-US" sz="900" dirty="0">
                <a:latin typeface="Arial"/>
                <a:cs typeface="Arial"/>
              </a:rPr>
              <a:t>business</a:t>
            </a:r>
            <a:r>
              <a:rPr lang="en-US" sz="900" spc="-36" dirty="0">
                <a:latin typeface="Arial"/>
                <a:cs typeface="Arial"/>
              </a:rPr>
              <a:t> </a:t>
            </a:r>
            <a:r>
              <a:rPr lang="en-US" sz="900" dirty="0">
                <a:latin typeface="Arial"/>
                <a:cs typeface="Arial"/>
              </a:rPr>
              <a:t>activities,</a:t>
            </a:r>
            <a:r>
              <a:rPr lang="en-US" sz="900" spc="-12" dirty="0">
                <a:latin typeface="Arial"/>
                <a:cs typeface="Arial"/>
              </a:rPr>
              <a:t> </a:t>
            </a:r>
            <a:r>
              <a:rPr lang="en-US" sz="900" dirty="0">
                <a:latin typeface="Arial"/>
                <a:cs typeface="Arial"/>
              </a:rPr>
              <a:t>corporate</a:t>
            </a:r>
            <a:r>
              <a:rPr lang="en-US" sz="900" spc="-18" dirty="0">
                <a:latin typeface="Arial"/>
                <a:cs typeface="Arial"/>
              </a:rPr>
              <a:t> </a:t>
            </a:r>
            <a:r>
              <a:rPr lang="en-US" sz="900" dirty="0">
                <a:latin typeface="Arial"/>
                <a:cs typeface="Arial"/>
              </a:rPr>
              <a:t>restructurings,</a:t>
            </a:r>
            <a:r>
              <a:rPr lang="en-US" sz="900" spc="-24" dirty="0">
                <a:latin typeface="Arial"/>
                <a:cs typeface="Arial"/>
              </a:rPr>
              <a:t> </a:t>
            </a:r>
            <a:r>
              <a:rPr lang="en-US" sz="900" dirty="0">
                <a:latin typeface="Arial"/>
                <a:cs typeface="Arial"/>
              </a:rPr>
              <a:t>joint</a:t>
            </a:r>
            <a:r>
              <a:rPr lang="en-US" sz="900" spc="-12" dirty="0">
                <a:latin typeface="Arial"/>
                <a:cs typeface="Arial"/>
              </a:rPr>
              <a:t> </a:t>
            </a:r>
            <a:r>
              <a:rPr lang="en-US" sz="900" dirty="0">
                <a:latin typeface="Arial"/>
                <a:cs typeface="Arial"/>
              </a:rPr>
              <a:t>ventures</a:t>
            </a:r>
            <a:r>
              <a:rPr lang="en-US" sz="900" spc="18" dirty="0">
                <a:latin typeface="Arial"/>
                <a:cs typeface="Arial"/>
              </a:rPr>
              <a:t> </a:t>
            </a:r>
            <a:r>
              <a:rPr lang="en-US" sz="900" dirty="0">
                <a:latin typeface="Arial"/>
                <a:cs typeface="Arial"/>
              </a:rPr>
              <a:t>and</a:t>
            </a:r>
            <a:r>
              <a:rPr lang="en-US" sz="900" spc="-6" dirty="0">
                <a:latin typeface="Arial"/>
                <a:cs typeface="Arial"/>
              </a:rPr>
              <a:t> </a:t>
            </a:r>
            <a:r>
              <a:rPr lang="en-US" sz="900" dirty="0">
                <a:latin typeface="Arial"/>
                <a:cs typeface="Arial"/>
              </a:rPr>
              <a:t>mergers</a:t>
            </a:r>
            <a:r>
              <a:rPr lang="en-US" sz="900" spc="-6" dirty="0">
                <a:latin typeface="Arial"/>
                <a:cs typeface="Arial"/>
              </a:rPr>
              <a:t> </a:t>
            </a:r>
            <a:r>
              <a:rPr lang="en-US" sz="900" dirty="0">
                <a:latin typeface="Arial"/>
                <a:cs typeface="Arial"/>
              </a:rPr>
              <a:t>&amp;</a:t>
            </a:r>
            <a:r>
              <a:rPr lang="en-US" sz="900" spc="18" dirty="0">
                <a:latin typeface="Arial"/>
                <a:cs typeface="Arial"/>
              </a:rPr>
              <a:t> </a:t>
            </a:r>
            <a:r>
              <a:rPr lang="en-US" sz="900" dirty="0">
                <a:latin typeface="Arial"/>
                <a:cs typeface="Arial"/>
              </a:rPr>
              <a:t>acquisitions.</a:t>
            </a:r>
            <a:r>
              <a:rPr lang="en-US" sz="900" spc="-36" dirty="0">
                <a:latin typeface="Arial"/>
                <a:cs typeface="Arial"/>
              </a:rPr>
              <a:t> </a:t>
            </a:r>
            <a:r>
              <a:rPr lang="en-US" sz="900" dirty="0">
                <a:latin typeface="Arial"/>
                <a:cs typeface="Arial"/>
              </a:rPr>
              <a:t>Christiaan</a:t>
            </a:r>
            <a:r>
              <a:rPr lang="en-US" sz="900" spc="-6" dirty="0">
                <a:latin typeface="Arial"/>
                <a:cs typeface="Arial"/>
              </a:rPr>
              <a:t> </a:t>
            </a:r>
            <a:r>
              <a:rPr lang="en-US" sz="900" dirty="0">
                <a:latin typeface="Arial"/>
                <a:cs typeface="Arial"/>
              </a:rPr>
              <a:t>has a</a:t>
            </a:r>
            <a:r>
              <a:rPr lang="en-US" sz="900" spc="24" dirty="0">
                <a:latin typeface="Arial"/>
                <a:cs typeface="Arial"/>
              </a:rPr>
              <a:t> </a:t>
            </a:r>
            <a:r>
              <a:rPr lang="en-US" sz="900" spc="-12" dirty="0">
                <a:latin typeface="Arial"/>
                <a:cs typeface="Arial"/>
              </a:rPr>
              <a:t>specific </a:t>
            </a:r>
            <a:r>
              <a:rPr lang="en-US" sz="900" dirty="0">
                <a:latin typeface="Arial"/>
                <a:cs typeface="Arial"/>
              </a:rPr>
              <a:t>focus</a:t>
            </a:r>
            <a:r>
              <a:rPr lang="en-US" sz="900" spc="-36" dirty="0">
                <a:latin typeface="Arial"/>
                <a:cs typeface="Arial"/>
              </a:rPr>
              <a:t> </a:t>
            </a:r>
            <a:r>
              <a:rPr lang="en-US" sz="900" dirty="0">
                <a:latin typeface="Arial"/>
                <a:cs typeface="Arial"/>
              </a:rPr>
              <a:t>on cross-border</a:t>
            </a:r>
            <a:r>
              <a:rPr lang="en-US" sz="900" spc="-36" dirty="0">
                <a:latin typeface="Arial"/>
                <a:cs typeface="Arial"/>
              </a:rPr>
              <a:t> </a:t>
            </a:r>
            <a:r>
              <a:rPr lang="en-US" sz="900" dirty="0">
                <a:latin typeface="Arial"/>
                <a:cs typeface="Arial"/>
              </a:rPr>
              <a:t>transactions</a:t>
            </a:r>
            <a:r>
              <a:rPr lang="en-US" sz="900" spc="-48" dirty="0">
                <a:latin typeface="Arial"/>
                <a:cs typeface="Arial"/>
              </a:rPr>
              <a:t> </a:t>
            </a:r>
            <a:r>
              <a:rPr lang="en-US" sz="900" dirty="0">
                <a:latin typeface="Arial"/>
                <a:cs typeface="Arial"/>
              </a:rPr>
              <a:t>and</a:t>
            </a:r>
            <a:r>
              <a:rPr lang="en-US" sz="900" spc="-6" dirty="0">
                <a:latin typeface="Arial"/>
                <a:cs typeface="Arial"/>
              </a:rPr>
              <a:t> </a:t>
            </a:r>
            <a:r>
              <a:rPr lang="en-US" sz="900" dirty="0">
                <a:latin typeface="Arial"/>
                <a:cs typeface="Arial"/>
              </a:rPr>
              <a:t>business</a:t>
            </a:r>
            <a:r>
              <a:rPr lang="en-US" sz="900" spc="-48" dirty="0">
                <a:latin typeface="Arial"/>
                <a:cs typeface="Arial"/>
              </a:rPr>
              <a:t> </a:t>
            </a:r>
            <a:r>
              <a:rPr lang="en-US" sz="900" dirty="0">
                <a:latin typeface="Arial"/>
                <a:cs typeface="Arial"/>
              </a:rPr>
              <a:t>activities</a:t>
            </a:r>
            <a:r>
              <a:rPr lang="en-US" sz="900" spc="-18" dirty="0">
                <a:latin typeface="Arial"/>
                <a:cs typeface="Arial"/>
              </a:rPr>
              <a:t> </a:t>
            </a:r>
            <a:r>
              <a:rPr lang="en-US" sz="900" dirty="0">
                <a:latin typeface="Arial"/>
                <a:cs typeface="Arial"/>
              </a:rPr>
              <a:t>between</a:t>
            </a:r>
            <a:r>
              <a:rPr lang="en-US" sz="900" spc="-6" dirty="0">
                <a:latin typeface="Arial"/>
                <a:cs typeface="Arial"/>
              </a:rPr>
              <a:t> </a:t>
            </a:r>
            <a:r>
              <a:rPr lang="en-US" sz="900" dirty="0">
                <a:latin typeface="Arial"/>
                <a:cs typeface="Arial"/>
              </a:rPr>
              <a:t>Germany</a:t>
            </a:r>
            <a:r>
              <a:rPr lang="en-US" sz="900" spc="-18" dirty="0">
                <a:latin typeface="Arial"/>
                <a:cs typeface="Arial"/>
              </a:rPr>
              <a:t> </a:t>
            </a:r>
            <a:r>
              <a:rPr lang="en-US" sz="900" dirty="0">
                <a:latin typeface="Arial"/>
                <a:cs typeface="Arial"/>
              </a:rPr>
              <a:t>and</a:t>
            </a:r>
            <a:r>
              <a:rPr lang="en-US" sz="900" spc="-6" dirty="0">
                <a:latin typeface="Arial"/>
                <a:cs typeface="Arial"/>
              </a:rPr>
              <a:t> </a:t>
            </a:r>
            <a:r>
              <a:rPr lang="en-US" sz="900" dirty="0">
                <a:latin typeface="Arial"/>
                <a:cs typeface="Arial"/>
              </a:rPr>
              <a:t>the</a:t>
            </a:r>
            <a:r>
              <a:rPr lang="en-US" sz="900" spc="-6" dirty="0">
                <a:latin typeface="Arial"/>
                <a:cs typeface="Arial"/>
              </a:rPr>
              <a:t> </a:t>
            </a:r>
            <a:r>
              <a:rPr lang="en-US" sz="900" spc="-12" dirty="0">
                <a:latin typeface="Arial"/>
                <a:cs typeface="Arial"/>
              </a:rPr>
              <a:t>Netherlands.</a:t>
            </a:r>
            <a:endParaRPr lang="en-US" sz="900" dirty="0">
              <a:latin typeface="Arial"/>
              <a:cs typeface="Arial"/>
            </a:endParaRPr>
          </a:p>
          <a:p>
            <a:pPr>
              <a:spcBef>
                <a:spcPts val="30"/>
              </a:spcBef>
            </a:pPr>
            <a:endParaRPr lang="en-US" sz="1100" dirty="0">
              <a:latin typeface="Arial"/>
              <a:cs typeface="Arial"/>
            </a:endParaRPr>
          </a:p>
          <a:p>
            <a:pPr marL="15240"/>
            <a:r>
              <a:rPr lang="en-US" sz="900" i="1" spc="-12" dirty="0">
                <a:latin typeface="Arial"/>
                <a:cs typeface="Arial"/>
              </a:rPr>
              <a:t>Education</a:t>
            </a:r>
            <a:endParaRPr lang="en-US" sz="900" dirty="0">
              <a:latin typeface="Arial"/>
              <a:cs typeface="Arial"/>
            </a:endParaRPr>
          </a:p>
          <a:p>
            <a:pPr marL="15240">
              <a:spcBef>
                <a:spcPts val="263"/>
              </a:spcBef>
            </a:pPr>
            <a:r>
              <a:rPr lang="en-US" sz="900" dirty="0">
                <a:latin typeface="Arial"/>
                <a:cs typeface="Arial"/>
              </a:rPr>
              <a:t>Master</a:t>
            </a:r>
            <a:r>
              <a:rPr lang="en-US" sz="900" spc="-6" dirty="0">
                <a:latin typeface="Arial"/>
                <a:cs typeface="Arial"/>
              </a:rPr>
              <a:t> </a:t>
            </a:r>
            <a:r>
              <a:rPr lang="en-US" sz="900" dirty="0">
                <a:latin typeface="Arial"/>
                <a:cs typeface="Arial"/>
              </a:rPr>
              <a:t>in</a:t>
            </a:r>
            <a:r>
              <a:rPr lang="en-US" sz="900" spc="-12" dirty="0">
                <a:latin typeface="Arial"/>
                <a:cs typeface="Arial"/>
              </a:rPr>
              <a:t> </a:t>
            </a:r>
            <a:r>
              <a:rPr lang="en-US" sz="900" dirty="0">
                <a:latin typeface="Arial"/>
                <a:cs typeface="Arial"/>
              </a:rPr>
              <a:t>Tax</a:t>
            </a:r>
            <a:r>
              <a:rPr lang="en-US" sz="900" spc="6" dirty="0">
                <a:latin typeface="Arial"/>
                <a:cs typeface="Arial"/>
              </a:rPr>
              <a:t> </a:t>
            </a:r>
            <a:r>
              <a:rPr lang="en-US" sz="900" dirty="0">
                <a:latin typeface="Arial"/>
                <a:cs typeface="Arial"/>
              </a:rPr>
              <a:t>Law, Erasmus</a:t>
            </a:r>
            <a:r>
              <a:rPr lang="en-US" sz="900" spc="-24" dirty="0">
                <a:latin typeface="Arial"/>
                <a:cs typeface="Arial"/>
              </a:rPr>
              <a:t> </a:t>
            </a:r>
            <a:r>
              <a:rPr lang="en-US" sz="900" dirty="0">
                <a:latin typeface="Arial"/>
                <a:cs typeface="Arial"/>
              </a:rPr>
              <a:t>School</a:t>
            </a:r>
            <a:r>
              <a:rPr lang="en-US" sz="900" spc="-24" dirty="0">
                <a:latin typeface="Arial"/>
                <a:cs typeface="Arial"/>
              </a:rPr>
              <a:t> </a:t>
            </a:r>
            <a:r>
              <a:rPr lang="en-US" sz="900" dirty="0">
                <a:latin typeface="Arial"/>
                <a:cs typeface="Arial"/>
              </a:rPr>
              <a:t>of</a:t>
            </a:r>
            <a:r>
              <a:rPr lang="en-US" sz="900" spc="-12" dirty="0">
                <a:latin typeface="Arial"/>
                <a:cs typeface="Arial"/>
              </a:rPr>
              <a:t> </a:t>
            </a:r>
            <a:r>
              <a:rPr lang="en-US" sz="900" dirty="0">
                <a:latin typeface="Arial"/>
                <a:cs typeface="Arial"/>
              </a:rPr>
              <a:t>Law, Rotterdam,</a:t>
            </a:r>
            <a:r>
              <a:rPr lang="en-US" sz="900" spc="-30" dirty="0">
                <a:latin typeface="Arial"/>
                <a:cs typeface="Arial"/>
              </a:rPr>
              <a:t> </a:t>
            </a:r>
            <a:r>
              <a:rPr lang="en-US" sz="900" spc="-24" dirty="0">
                <a:latin typeface="Arial"/>
                <a:cs typeface="Arial"/>
              </a:rPr>
              <a:t>2014</a:t>
            </a:r>
            <a:endParaRPr lang="en-US" sz="900" dirty="0">
              <a:latin typeface="Arial"/>
              <a:cs typeface="Arial"/>
            </a:endParaRPr>
          </a:p>
          <a:p>
            <a:pPr marL="15240">
              <a:spcBef>
                <a:spcPts val="270"/>
              </a:spcBef>
            </a:pPr>
            <a:r>
              <a:rPr lang="en-US" sz="900" dirty="0">
                <a:latin typeface="Arial"/>
                <a:cs typeface="Arial"/>
              </a:rPr>
              <a:t>Master</a:t>
            </a:r>
            <a:r>
              <a:rPr lang="en-US" sz="900" spc="6" dirty="0">
                <a:latin typeface="Arial"/>
                <a:cs typeface="Arial"/>
              </a:rPr>
              <a:t> </a:t>
            </a:r>
            <a:r>
              <a:rPr lang="en-US" sz="900" dirty="0">
                <a:latin typeface="Arial"/>
                <a:cs typeface="Arial"/>
              </a:rPr>
              <a:t>in</a:t>
            </a:r>
            <a:r>
              <a:rPr lang="en-US" sz="900" spc="6" dirty="0">
                <a:latin typeface="Arial"/>
                <a:cs typeface="Arial"/>
              </a:rPr>
              <a:t> </a:t>
            </a:r>
            <a:r>
              <a:rPr lang="en-US" sz="900" dirty="0">
                <a:latin typeface="Arial"/>
                <a:cs typeface="Arial"/>
              </a:rPr>
              <a:t>Financial</a:t>
            </a:r>
            <a:r>
              <a:rPr lang="en-US" sz="900" spc="-24" dirty="0">
                <a:latin typeface="Arial"/>
                <a:cs typeface="Arial"/>
              </a:rPr>
              <a:t> </a:t>
            </a:r>
            <a:r>
              <a:rPr lang="en-US" sz="900" dirty="0">
                <a:latin typeface="Arial"/>
                <a:cs typeface="Arial"/>
              </a:rPr>
              <a:t>Economics,</a:t>
            </a:r>
            <a:r>
              <a:rPr lang="en-US" sz="900" spc="-36" dirty="0">
                <a:latin typeface="Arial"/>
                <a:cs typeface="Arial"/>
              </a:rPr>
              <a:t> </a:t>
            </a:r>
            <a:r>
              <a:rPr lang="en-US" sz="900" dirty="0">
                <a:latin typeface="Arial"/>
                <a:cs typeface="Arial"/>
              </a:rPr>
              <a:t>Erasmus</a:t>
            </a:r>
            <a:r>
              <a:rPr lang="en-US" sz="900" spc="-12" dirty="0">
                <a:latin typeface="Arial"/>
                <a:cs typeface="Arial"/>
              </a:rPr>
              <a:t> </a:t>
            </a:r>
            <a:r>
              <a:rPr lang="en-US" sz="900" dirty="0">
                <a:latin typeface="Arial"/>
                <a:cs typeface="Arial"/>
              </a:rPr>
              <a:t>School</a:t>
            </a:r>
            <a:r>
              <a:rPr lang="en-US" sz="900" spc="-6" dirty="0">
                <a:latin typeface="Arial"/>
                <a:cs typeface="Arial"/>
              </a:rPr>
              <a:t> </a:t>
            </a:r>
            <a:r>
              <a:rPr lang="en-US" sz="900" dirty="0">
                <a:latin typeface="Arial"/>
                <a:cs typeface="Arial"/>
              </a:rPr>
              <a:t>of</a:t>
            </a:r>
            <a:r>
              <a:rPr lang="en-US" sz="900" spc="6" dirty="0">
                <a:latin typeface="Arial"/>
                <a:cs typeface="Arial"/>
              </a:rPr>
              <a:t> </a:t>
            </a:r>
            <a:r>
              <a:rPr lang="en-US" sz="900" dirty="0">
                <a:latin typeface="Arial"/>
                <a:cs typeface="Arial"/>
              </a:rPr>
              <a:t>Economics,</a:t>
            </a:r>
            <a:r>
              <a:rPr lang="en-US" sz="900" spc="-24" dirty="0">
                <a:latin typeface="Arial"/>
                <a:cs typeface="Arial"/>
              </a:rPr>
              <a:t> </a:t>
            </a:r>
            <a:r>
              <a:rPr lang="en-US" sz="900" dirty="0">
                <a:latin typeface="Arial"/>
                <a:cs typeface="Arial"/>
              </a:rPr>
              <a:t>Rotterdam,</a:t>
            </a:r>
            <a:r>
              <a:rPr lang="en-US" sz="900" spc="-30" dirty="0">
                <a:latin typeface="Arial"/>
                <a:cs typeface="Arial"/>
              </a:rPr>
              <a:t> </a:t>
            </a:r>
            <a:r>
              <a:rPr lang="en-US" sz="900" spc="-24" dirty="0">
                <a:latin typeface="Arial"/>
                <a:cs typeface="Arial"/>
              </a:rPr>
              <a:t>2014</a:t>
            </a:r>
            <a:endParaRPr lang="en-US" sz="900" dirty="0">
              <a:latin typeface="Arial"/>
              <a:cs typeface="Arial"/>
            </a:endParaRPr>
          </a:p>
        </p:txBody>
      </p:sp>
      <p:sp>
        <p:nvSpPr>
          <p:cNvPr id="7" name="Rechthoek 14">
            <a:extLst>
              <a:ext uri="{FF2B5EF4-FFF2-40B4-BE49-F238E27FC236}">
                <a16:creationId xmlns:a16="http://schemas.microsoft.com/office/drawing/2014/main" id="{F3D30616-BBAD-4719-93FC-7D7024C5B17F}"/>
              </a:ext>
            </a:extLst>
          </p:cNvPr>
          <p:cNvSpPr/>
          <p:nvPr/>
        </p:nvSpPr>
        <p:spPr>
          <a:xfrm>
            <a:off x="1547747" y="1493243"/>
            <a:ext cx="196497" cy="12826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2" name="Afbeelding 27">
            <a:extLst>
              <a:ext uri="{FF2B5EF4-FFF2-40B4-BE49-F238E27FC236}">
                <a16:creationId xmlns:a16="http://schemas.microsoft.com/office/drawing/2014/main" id="{48BD0AFE-4C97-4A09-AE67-994A7568B1EE}"/>
              </a:ext>
            </a:extLst>
          </p:cNvPr>
          <p:cNvPicPr>
            <a:picLocks noChangeAspect="1"/>
          </p:cNvPicPr>
          <p:nvPr/>
        </p:nvPicPr>
        <p:blipFill rotWithShape="1">
          <a:blip r:embed="rId3"/>
          <a:srcRect r="11575"/>
          <a:stretch/>
        </p:blipFill>
        <p:spPr>
          <a:xfrm>
            <a:off x="621319" y="1493243"/>
            <a:ext cx="926428" cy="1282700"/>
          </a:xfrm>
          <a:prstGeom prst="rect">
            <a:avLst/>
          </a:prstGeom>
        </p:spPr>
      </p:pic>
    </p:spTree>
    <p:extLst>
      <p:ext uri="{BB962C8B-B14F-4D97-AF65-F5344CB8AC3E}">
        <p14:creationId xmlns:p14="http://schemas.microsoft.com/office/powerpoint/2010/main" val="58460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2CD7F9F-CA26-8547-8A77-5D8C888925A3}"/>
              </a:ext>
            </a:extLst>
          </p:cNvPr>
          <p:cNvPicPr>
            <a:picLocks noChangeAspect="1"/>
          </p:cNvPicPr>
          <p:nvPr/>
        </p:nvPicPr>
        <p:blipFill>
          <a:blip r:embed="rId2"/>
          <a:stretch>
            <a:fillRect/>
          </a:stretch>
        </p:blipFill>
        <p:spPr>
          <a:xfrm>
            <a:off x="3257954" y="2177426"/>
            <a:ext cx="2628092" cy="725706"/>
          </a:xfrm>
          <a:prstGeom prst="rect">
            <a:avLst/>
          </a:prstGeom>
        </p:spPr>
      </p:pic>
    </p:spTree>
    <p:extLst>
      <p:ext uri="{BB962C8B-B14F-4D97-AF65-F5344CB8AC3E}">
        <p14:creationId xmlns:p14="http://schemas.microsoft.com/office/powerpoint/2010/main" val="316700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1. </a:t>
            </a:r>
            <a:r>
              <a:rPr lang="nl-NL" sz="1350" cap="all" dirty="0" err="1">
                <a:latin typeface="Arial"/>
                <a:cs typeface="Arial"/>
              </a:rPr>
              <a:t>Structure</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80" y="1309532"/>
            <a:ext cx="8084820" cy="1092607"/>
          </a:xfrm>
          <a:prstGeom prst="rect">
            <a:avLst/>
          </a:prstGeom>
          <a:noFill/>
        </p:spPr>
        <p:txBody>
          <a:bodyPr wrap="square" rtlCol="0">
            <a:spAutoFit/>
          </a:bodyPr>
          <a:lstStyle/>
          <a:p>
            <a:pPr marL="228600" indent="-228600" algn="just" fontAlgn="t">
              <a:lnSpc>
                <a:spcPts val="1250"/>
              </a:lnSpc>
              <a:buClr>
                <a:srgbClr val="69BE28"/>
              </a:buClr>
              <a:buSzPct val="100000"/>
              <a:buAutoNum type="alphaUcPeriod"/>
            </a:pPr>
            <a:r>
              <a:rPr lang="nl-NL" sz="1200" dirty="0">
                <a:latin typeface="Arial"/>
              </a:rPr>
              <a:t>Group </a:t>
            </a:r>
            <a:r>
              <a:rPr lang="nl-NL" sz="1200" dirty="0" err="1">
                <a:latin typeface="Arial"/>
              </a:rPr>
              <a:t>Structure</a:t>
            </a:r>
            <a:endParaRPr lang="nl-NL" sz="1200" dirty="0">
              <a:latin typeface="Arial"/>
            </a:endParaRPr>
          </a:p>
          <a:p>
            <a:pPr algn="just" fontAlgn="t">
              <a:lnSpc>
                <a:spcPts val="1250"/>
              </a:lnSpc>
              <a:buClr>
                <a:srgbClr val="69BE28"/>
              </a:buClr>
              <a:buSzPct val="100000"/>
            </a:pPr>
            <a:endParaRPr lang="nl-NL" sz="1000" dirty="0">
              <a:latin typeface="Arial"/>
            </a:endParaRPr>
          </a:p>
          <a:p>
            <a:pPr fontAlgn="t">
              <a:lnSpc>
                <a:spcPts val="1250"/>
              </a:lnSpc>
              <a:buClr>
                <a:srgbClr val="69BE28"/>
              </a:buClr>
              <a:buSzPct val="75000"/>
            </a:pPr>
            <a:endParaRPr lang="nl-NL" sz="1000" dirty="0">
              <a:latin typeface="Arial"/>
            </a:endParaRPr>
          </a:p>
          <a:p>
            <a:pPr fontAlgn="t">
              <a:lnSpc>
                <a:spcPts val="1250"/>
              </a:lnSpc>
              <a:buClr>
                <a:srgbClr val="69BE28"/>
              </a:buClr>
              <a:buSzPct val="75000"/>
            </a:pPr>
            <a:endParaRPr lang="nl-NL" sz="1000" dirty="0">
              <a:latin typeface="Arial"/>
            </a:endParaRPr>
          </a:p>
          <a:p>
            <a:pPr fontAlgn="t">
              <a:lnSpc>
                <a:spcPts val="1250"/>
              </a:lnSpc>
              <a:buClr>
                <a:srgbClr val="69BE28"/>
              </a:buClr>
              <a:buSzPct val="75000"/>
            </a:pPr>
            <a:endParaRPr lang="nl-NL" sz="1000" dirty="0">
              <a:latin typeface="Arial"/>
            </a:endParaRPr>
          </a:p>
          <a:p>
            <a:pPr fontAlgn="t">
              <a:lnSpc>
                <a:spcPts val="1250"/>
              </a:lnSpc>
              <a:buClr>
                <a:srgbClr val="69BE28"/>
              </a:buClr>
              <a:buSzPct val="75000"/>
            </a:pPr>
            <a:endParaRPr lang="nl-NL" sz="1000" dirty="0">
              <a:latin typeface="Arial"/>
            </a:endParaRPr>
          </a:p>
        </p:txBody>
      </p:sp>
      <p:sp>
        <p:nvSpPr>
          <p:cNvPr id="4" name="Rechthoek 3">
            <a:extLst>
              <a:ext uri="{FF2B5EF4-FFF2-40B4-BE49-F238E27FC236}">
                <a16:creationId xmlns:a16="http://schemas.microsoft.com/office/drawing/2014/main" id="{0B00918A-182F-F33D-3661-84D8D9F05CD5}"/>
              </a:ext>
            </a:extLst>
          </p:cNvPr>
          <p:cNvSpPr/>
          <p:nvPr/>
        </p:nvSpPr>
        <p:spPr>
          <a:xfrm>
            <a:off x="3258702" y="1935995"/>
            <a:ext cx="1313298" cy="43204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HoldCo</a:t>
            </a:r>
            <a:r>
              <a:rPr lang="nl-NL" sz="1000" b="1" dirty="0">
                <a:latin typeface="Arial" panose="020B0604020202020204" pitchFamily="34" charset="0"/>
                <a:cs typeface="Arial" panose="020B0604020202020204" pitchFamily="34" charset="0"/>
              </a:rPr>
              <a:t> BV</a:t>
            </a:r>
          </a:p>
          <a:p>
            <a:pPr algn="ctr"/>
            <a:r>
              <a:rPr lang="nl-NL" sz="1000" b="1" dirty="0">
                <a:latin typeface="Arial" panose="020B0604020202020204" pitchFamily="34" charset="0"/>
                <a:cs typeface="Arial" panose="020B0604020202020204" pitchFamily="34" charset="0"/>
              </a:rPr>
              <a:t>Netherlands</a:t>
            </a:r>
          </a:p>
        </p:txBody>
      </p:sp>
      <p:cxnSp>
        <p:nvCxnSpPr>
          <p:cNvPr id="6" name="Rechte verbindingslijn 5">
            <a:extLst>
              <a:ext uri="{FF2B5EF4-FFF2-40B4-BE49-F238E27FC236}">
                <a16:creationId xmlns:a16="http://schemas.microsoft.com/office/drawing/2014/main" id="{F4D3E2E3-6DA8-8BEA-1B2A-BF3D46E20344}"/>
              </a:ext>
            </a:extLst>
          </p:cNvPr>
          <p:cNvCxnSpPr>
            <a:cxnSpLocks/>
            <a:stCxn id="4" idx="2"/>
            <a:endCxn id="124" idx="0"/>
          </p:cNvCxnSpPr>
          <p:nvPr/>
        </p:nvCxnSpPr>
        <p:spPr>
          <a:xfrm>
            <a:off x="3915351" y="2368044"/>
            <a:ext cx="2392750" cy="416746"/>
          </a:xfrm>
          <a:prstGeom prst="line">
            <a:avLst/>
          </a:prstGeom>
        </p:spPr>
        <p:style>
          <a:lnRef idx="1">
            <a:schemeClr val="dk1"/>
          </a:lnRef>
          <a:fillRef idx="0">
            <a:schemeClr val="dk1"/>
          </a:fillRef>
          <a:effectRef idx="0">
            <a:schemeClr val="dk1"/>
          </a:effectRef>
          <a:fontRef idx="minor">
            <a:schemeClr val="tx1"/>
          </a:fontRef>
        </p:style>
      </p:cxnSp>
      <p:cxnSp>
        <p:nvCxnSpPr>
          <p:cNvPr id="8" name="Rechte verbindingslijn 7">
            <a:extLst>
              <a:ext uri="{FF2B5EF4-FFF2-40B4-BE49-F238E27FC236}">
                <a16:creationId xmlns:a16="http://schemas.microsoft.com/office/drawing/2014/main" id="{4CE1CE92-320F-8DBE-6605-6A16C1D3A398}"/>
              </a:ext>
            </a:extLst>
          </p:cNvPr>
          <p:cNvCxnSpPr>
            <a:cxnSpLocks/>
            <a:stCxn id="16" idx="0"/>
            <a:endCxn id="4" idx="2"/>
          </p:cNvCxnSpPr>
          <p:nvPr/>
        </p:nvCxnSpPr>
        <p:spPr>
          <a:xfrm flipH="1" flipV="1">
            <a:off x="3915351" y="2368044"/>
            <a:ext cx="3876141" cy="399894"/>
          </a:xfrm>
          <a:prstGeom prst="line">
            <a:avLst/>
          </a:prstGeom>
        </p:spPr>
        <p:style>
          <a:lnRef idx="1">
            <a:schemeClr val="dk1"/>
          </a:lnRef>
          <a:fillRef idx="0">
            <a:schemeClr val="dk1"/>
          </a:fillRef>
          <a:effectRef idx="0">
            <a:schemeClr val="dk1"/>
          </a:effectRef>
          <a:fontRef idx="minor">
            <a:schemeClr val="tx1"/>
          </a:fontRef>
        </p:style>
      </p:cxnSp>
      <p:cxnSp>
        <p:nvCxnSpPr>
          <p:cNvPr id="12" name="Rechte verbindingslijn 11">
            <a:extLst>
              <a:ext uri="{FF2B5EF4-FFF2-40B4-BE49-F238E27FC236}">
                <a16:creationId xmlns:a16="http://schemas.microsoft.com/office/drawing/2014/main" id="{1C5E9C71-3EC8-C034-67D3-9C50401F51B6}"/>
              </a:ext>
            </a:extLst>
          </p:cNvPr>
          <p:cNvCxnSpPr>
            <a:cxnSpLocks/>
            <a:stCxn id="4" idx="2"/>
            <a:endCxn id="50" idx="0"/>
          </p:cNvCxnSpPr>
          <p:nvPr/>
        </p:nvCxnSpPr>
        <p:spPr>
          <a:xfrm>
            <a:off x="3915351" y="2368044"/>
            <a:ext cx="977074" cy="1035330"/>
          </a:xfrm>
          <a:prstGeom prst="line">
            <a:avLst/>
          </a:prstGeom>
        </p:spPr>
        <p:style>
          <a:lnRef idx="1">
            <a:schemeClr val="dk1"/>
          </a:lnRef>
          <a:fillRef idx="0">
            <a:schemeClr val="dk1"/>
          </a:fillRef>
          <a:effectRef idx="0">
            <a:schemeClr val="dk1"/>
          </a:effectRef>
          <a:fontRef idx="minor">
            <a:schemeClr val="tx1"/>
          </a:fontRef>
        </p:style>
      </p:cxnSp>
      <p:sp>
        <p:nvSpPr>
          <p:cNvPr id="15" name="Rechthoek 14">
            <a:extLst>
              <a:ext uri="{FF2B5EF4-FFF2-40B4-BE49-F238E27FC236}">
                <a16:creationId xmlns:a16="http://schemas.microsoft.com/office/drawing/2014/main" id="{911B1841-9011-F7C5-14F0-9570E6A7A708}"/>
              </a:ext>
            </a:extLst>
          </p:cNvPr>
          <p:cNvSpPr/>
          <p:nvPr/>
        </p:nvSpPr>
        <p:spPr>
          <a:xfrm>
            <a:off x="3305162" y="2439799"/>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900" dirty="0">
                <a:solidFill>
                  <a:schemeClr val="tx2"/>
                </a:solidFill>
                <a:effectLst/>
              </a:rPr>
              <a:t>100%</a:t>
            </a:r>
          </a:p>
        </p:txBody>
      </p:sp>
      <p:sp>
        <p:nvSpPr>
          <p:cNvPr id="16" name="Rechthoek 15">
            <a:extLst>
              <a:ext uri="{FF2B5EF4-FFF2-40B4-BE49-F238E27FC236}">
                <a16:creationId xmlns:a16="http://schemas.microsoft.com/office/drawing/2014/main" id="{CCEEDF0B-0BF8-88AE-821E-793F5DF3DFA3}"/>
              </a:ext>
            </a:extLst>
          </p:cNvPr>
          <p:cNvSpPr/>
          <p:nvPr/>
        </p:nvSpPr>
        <p:spPr>
          <a:xfrm>
            <a:off x="7121027" y="2767938"/>
            <a:ext cx="1340929"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OpCo</a:t>
            </a:r>
            <a:r>
              <a:rPr lang="nl-NL" sz="1000" b="1" dirty="0">
                <a:latin typeface="Arial" panose="020B0604020202020204" pitchFamily="34" charset="0"/>
                <a:cs typeface="Arial" panose="020B0604020202020204" pitchFamily="34" charset="0"/>
              </a:rPr>
              <a:t> BV</a:t>
            </a:r>
          </a:p>
          <a:p>
            <a:pPr algn="ctr"/>
            <a:r>
              <a:rPr lang="nl-NL" sz="1000" b="1" dirty="0">
                <a:latin typeface="Arial" panose="020B0604020202020204" pitchFamily="34" charset="0"/>
                <a:cs typeface="Arial" panose="020B0604020202020204" pitchFamily="34" charset="0"/>
              </a:rPr>
              <a:t>(NL)</a:t>
            </a:r>
          </a:p>
        </p:txBody>
      </p:sp>
      <p:sp>
        <p:nvSpPr>
          <p:cNvPr id="30" name="Rechthoek 29">
            <a:extLst>
              <a:ext uri="{FF2B5EF4-FFF2-40B4-BE49-F238E27FC236}">
                <a16:creationId xmlns:a16="http://schemas.microsoft.com/office/drawing/2014/main" id="{BD5A5CCC-A0F9-C92B-58ED-3E07D60276F0}"/>
              </a:ext>
            </a:extLst>
          </p:cNvPr>
          <p:cNvSpPr/>
          <p:nvPr/>
        </p:nvSpPr>
        <p:spPr>
          <a:xfrm>
            <a:off x="1206492" y="2765707"/>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HoldCo</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cxnSp>
        <p:nvCxnSpPr>
          <p:cNvPr id="31" name="Rechte verbindingslijn 30">
            <a:extLst>
              <a:ext uri="{FF2B5EF4-FFF2-40B4-BE49-F238E27FC236}">
                <a16:creationId xmlns:a16="http://schemas.microsoft.com/office/drawing/2014/main" id="{06370953-4DAE-467C-F980-C2B8908499D2}"/>
              </a:ext>
            </a:extLst>
          </p:cNvPr>
          <p:cNvCxnSpPr>
            <a:cxnSpLocks/>
            <a:stCxn id="4" idx="2"/>
            <a:endCxn id="30" idx="0"/>
          </p:cNvCxnSpPr>
          <p:nvPr/>
        </p:nvCxnSpPr>
        <p:spPr>
          <a:xfrm flipH="1">
            <a:off x="1863141" y="2368044"/>
            <a:ext cx="2052210" cy="397663"/>
          </a:xfrm>
          <a:prstGeom prst="line">
            <a:avLst/>
          </a:prstGeom>
        </p:spPr>
        <p:style>
          <a:lnRef idx="1">
            <a:schemeClr val="dk1"/>
          </a:lnRef>
          <a:fillRef idx="0">
            <a:schemeClr val="dk1"/>
          </a:fillRef>
          <a:effectRef idx="0">
            <a:schemeClr val="dk1"/>
          </a:effectRef>
          <a:fontRef idx="minor">
            <a:schemeClr val="tx1"/>
          </a:fontRef>
        </p:style>
      </p:cxnSp>
      <p:sp>
        <p:nvSpPr>
          <p:cNvPr id="37" name="Rechthoek 36">
            <a:extLst>
              <a:ext uri="{FF2B5EF4-FFF2-40B4-BE49-F238E27FC236}">
                <a16:creationId xmlns:a16="http://schemas.microsoft.com/office/drawing/2014/main" id="{0001EEED-8C4C-4F36-F63E-560D331BEEFA}"/>
              </a:ext>
            </a:extLst>
          </p:cNvPr>
          <p:cNvSpPr/>
          <p:nvPr/>
        </p:nvSpPr>
        <p:spPr>
          <a:xfrm>
            <a:off x="1212492" y="3405324"/>
            <a:ext cx="1307298" cy="41941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00" b="1" dirty="0">
              <a:solidFill>
                <a:schemeClr val="tx1"/>
              </a:solidFill>
              <a:latin typeface="Arial" panose="020B0604020202020204" pitchFamily="34" charset="0"/>
              <a:cs typeface="Arial" panose="020B0604020202020204" pitchFamily="34" charset="0"/>
            </a:endParaRPr>
          </a:p>
          <a:p>
            <a:pPr algn="ctr"/>
            <a:r>
              <a:rPr lang="nl-NL" sz="1000" b="1" dirty="0" err="1">
                <a:solidFill>
                  <a:schemeClr val="tx1"/>
                </a:solidFill>
                <a:latin typeface="Arial" panose="020B0604020202020204" pitchFamily="34" charset="0"/>
                <a:cs typeface="Arial" panose="020B0604020202020204" pitchFamily="34" charset="0"/>
              </a:rPr>
              <a:t>Foreign</a:t>
            </a:r>
            <a:r>
              <a:rPr lang="nl-NL" sz="1000" b="1" dirty="0">
                <a:solidFill>
                  <a:schemeClr val="tx1"/>
                </a:solidFill>
                <a:latin typeface="Arial" panose="020B0604020202020204" pitchFamily="34" charset="0"/>
                <a:cs typeface="Arial" panose="020B0604020202020204" pitchFamily="34" charset="0"/>
              </a:rPr>
              <a:t> </a:t>
            </a:r>
            <a:r>
              <a:rPr lang="nl-NL" sz="1000" b="1" dirty="0" err="1">
                <a:solidFill>
                  <a:schemeClr val="tx1"/>
                </a:solidFill>
                <a:latin typeface="Arial" panose="020B0604020202020204" pitchFamily="34" charset="0"/>
                <a:cs typeface="Arial" panose="020B0604020202020204" pitchFamily="34" charset="0"/>
              </a:rPr>
              <a:t>Subsidiaries</a:t>
            </a:r>
            <a:r>
              <a:rPr lang="nl-NL" sz="1000" b="1" dirty="0">
                <a:solidFill>
                  <a:schemeClr val="tx1"/>
                </a:solidFill>
                <a:latin typeface="Arial" panose="020B0604020202020204" pitchFamily="34" charset="0"/>
                <a:cs typeface="Arial" panose="020B0604020202020204" pitchFamily="34" charset="0"/>
              </a:rPr>
              <a:t> </a:t>
            </a:r>
          </a:p>
          <a:p>
            <a:pPr algn="ctr"/>
            <a:endParaRPr lang="nl-NL" sz="1000" dirty="0">
              <a:solidFill>
                <a:schemeClr val="tx1"/>
              </a:solidFill>
              <a:latin typeface="Arial" panose="020B0604020202020204" pitchFamily="34" charset="0"/>
              <a:cs typeface="Arial" panose="020B0604020202020204" pitchFamily="34" charset="0"/>
            </a:endParaRPr>
          </a:p>
        </p:txBody>
      </p:sp>
      <p:cxnSp>
        <p:nvCxnSpPr>
          <p:cNvPr id="38" name="Rechte verbindingslijn 37">
            <a:extLst>
              <a:ext uri="{FF2B5EF4-FFF2-40B4-BE49-F238E27FC236}">
                <a16:creationId xmlns:a16="http://schemas.microsoft.com/office/drawing/2014/main" id="{E3C15B60-652D-DDD6-1795-9BCDC5D4060D}"/>
              </a:ext>
            </a:extLst>
          </p:cNvPr>
          <p:cNvCxnSpPr>
            <a:cxnSpLocks/>
            <a:stCxn id="30" idx="2"/>
            <a:endCxn id="37" idx="0"/>
          </p:cNvCxnSpPr>
          <p:nvPr/>
        </p:nvCxnSpPr>
        <p:spPr>
          <a:xfrm>
            <a:off x="1863141" y="3185119"/>
            <a:ext cx="3000" cy="220205"/>
          </a:xfrm>
          <a:prstGeom prst="line">
            <a:avLst/>
          </a:prstGeom>
        </p:spPr>
        <p:style>
          <a:lnRef idx="1">
            <a:schemeClr val="dk1"/>
          </a:lnRef>
          <a:fillRef idx="0">
            <a:schemeClr val="dk1"/>
          </a:fillRef>
          <a:effectRef idx="0">
            <a:schemeClr val="dk1"/>
          </a:effectRef>
          <a:fontRef idx="minor">
            <a:schemeClr val="tx1"/>
          </a:fontRef>
        </p:style>
      </p:cxnSp>
      <p:sp>
        <p:nvSpPr>
          <p:cNvPr id="45" name="Rechthoek 44">
            <a:extLst>
              <a:ext uri="{FF2B5EF4-FFF2-40B4-BE49-F238E27FC236}">
                <a16:creationId xmlns:a16="http://schemas.microsoft.com/office/drawing/2014/main" id="{CE9CFA0C-7AAA-AC1E-BB48-895DDFC5BB44}"/>
              </a:ext>
            </a:extLst>
          </p:cNvPr>
          <p:cNvSpPr/>
          <p:nvPr/>
        </p:nvSpPr>
        <p:spPr>
          <a:xfrm>
            <a:off x="1848152" y="3187350"/>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900" dirty="0">
                <a:solidFill>
                  <a:schemeClr val="tx2"/>
                </a:solidFill>
                <a:effectLst/>
              </a:rPr>
              <a:t>100%</a:t>
            </a:r>
          </a:p>
        </p:txBody>
      </p:sp>
      <p:sp>
        <p:nvSpPr>
          <p:cNvPr id="50" name="Rechthoek 49">
            <a:extLst>
              <a:ext uri="{FF2B5EF4-FFF2-40B4-BE49-F238E27FC236}">
                <a16:creationId xmlns:a16="http://schemas.microsoft.com/office/drawing/2014/main" id="{BA397525-5228-7EF3-7431-B7EBE6F7C457}"/>
              </a:ext>
            </a:extLst>
          </p:cNvPr>
          <p:cNvSpPr/>
          <p:nvPr/>
        </p:nvSpPr>
        <p:spPr>
          <a:xfrm>
            <a:off x="4176102" y="3403374"/>
            <a:ext cx="1432646" cy="41941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solidFill>
                  <a:schemeClr val="tx1"/>
                </a:solidFill>
                <a:latin typeface="Arial" panose="020B0604020202020204" pitchFamily="34" charset="0"/>
                <a:cs typeface="Arial" panose="020B0604020202020204" pitchFamily="34" charset="0"/>
              </a:rPr>
              <a:t>Trading</a:t>
            </a:r>
            <a:r>
              <a:rPr lang="nl-NL" sz="1000" b="1" dirty="0">
                <a:solidFill>
                  <a:schemeClr val="tx1"/>
                </a:solidFill>
                <a:latin typeface="Arial" panose="020B0604020202020204" pitchFamily="34" charset="0"/>
                <a:cs typeface="Arial" panose="020B0604020202020204" pitchFamily="34" charset="0"/>
              </a:rPr>
              <a:t> SA de CV</a:t>
            </a:r>
          </a:p>
          <a:p>
            <a:pPr algn="ctr"/>
            <a:r>
              <a:rPr lang="nl-NL" sz="1000" dirty="0">
                <a:solidFill>
                  <a:schemeClr val="tx1"/>
                </a:solidFill>
                <a:latin typeface="Arial" panose="020B0604020202020204" pitchFamily="34" charset="0"/>
                <a:cs typeface="Arial" panose="020B0604020202020204" pitchFamily="34" charset="0"/>
              </a:rPr>
              <a:t>(MX)</a:t>
            </a:r>
          </a:p>
        </p:txBody>
      </p:sp>
      <p:sp>
        <p:nvSpPr>
          <p:cNvPr id="51" name="Rechthoek 50">
            <a:extLst>
              <a:ext uri="{FF2B5EF4-FFF2-40B4-BE49-F238E27FC236}">
                <a16:creationId xmlns:a16="http://schemas.microsoft.com/office/drawing/2014/main" id="{5BAF72D9-F289-0F03-4032-897334BB0B0F}"/>
              </a:ext>
            </a:extLst>
          </p:cNvPr>
          <p:cNvSpPr/>
          <p:nvPr/>
        </p:nvSpPr>
        <p:spPr>
          <a:xfrm>
            <a:off x="2660071" y="3403374"/>
            <a:ext cx="1432646" cy="41941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solidFill>
                  <a:schemeClr val="tx1"/>
                </a:solidFill>
                <a:latin typeface="Arial" panose="020B0604020202020204" pitchFamily="34" charset="0"/>
                <a:cs typeface="Arial" panose="020B0604020202020204" pitchFamily="34" charset="0"/>
              </a:rPr>
              <a:t>ProductionSA</a:t>
            </a:r>
            <a:r>
              <a:rPr lang="nl-NL" sz="1000" b="1" dirty="0">
                <a:solidFill>
                  <a:schemeClr val="tx1"/>
                </a:solidFill>
                <a:latin typeface="Arial" panose="020B0604020202020204" pitchFamily="34" charset="0"/>
                <a:cs typeface="Arial" panose="020B0604020202020204" pitchFamily="34" charset="0"/>
              </a:rPr>
              <a:t> de CV</a:t>
            </a:r>
          </a:p>
          <a:p>
            <a:pPr algn="ctr"/>
            <a:r>
              <a:rPr lang="nl-NL" sz="1000" dirty="0">
                <a:solidFill>
                  <a:schemeClr val="tx1"/>
                </a:solidFill>
                <a:latin typeface="Arial" panose="020B0604020202020204" pitchFamily="34" charset="0"/>
                <a:cs typeface="Arial" panose="020B0604020202020204" pitchFamily="34" charset="0"/>
              </a:rPr>
              <a:t>(MX)</a:t>
            </a:r>
          </a:p>
        </p:txBody>
      </p:sp>
      <p:cxnSp>
        <p:nvCxnSpPr>
          <p:cNvPr id="56" name="Rechte verbindingslijn 55">
            <a:extLst>
              <a:ext uri="{FF2B5EF4-FFF2-40B4-BE49-F238E27FC236}">
                <a16:creationId xmlns:a16="http://schemas.microsoft.com/office/drawing/2014/main" id="{B69AD829-44A3-25D1-A772-E00D6DFBBD5B}"/>
              </a:ext>
            </a:extLst>
          </p:cNvPr>
          <p:cNvCxnSpPr>
            <a:cxnSpLocks/>
            <a:stCxn id="4" idx="2"/>
            <a:endCxn id="51" idx="0"/>
          </p:cNvCxnSpPr>
          <p:nvPr/>
        </p:nvCxnSpPr>
        <p:spPr>
          <a:xfrm flipH="1">
            <a:off x="3376394" y="2368044"/>
            <a:ext cx="538957" cy="1035330"/>
          </a:xfrm>
          <a:prstGeom prst="line">
            <a:avLst/>
          </a:prstGeom>
        </p:spPr>
        <p:style>
          <a:lnRef idx="1">
            <a:schemeClr val="dk1"/>
          </a:lnRef>
          <a:fillRef idx="0">
            <a:schemeClr val="dk1"/>
          </a:fillRef>
          <a:effectRef idx="0">
            <a:schemeClr val="dk1"/>
          </a:effectRef>
          <a:fontRef idx="minor">
            <a:schemeClr val="tx1"/>
          </a:fontRef>
        </p:style>
      </p:cxnSp>
      <p:cxnSp>
        <p:nvCxnSpPr>
          <p:cNvPr id="123" name="Rechte verbindingslijn 122">
            <a:extLst>
              <a:ext uri="{FF2B5EF4-FFF2-40B4-BE49-F238E27FC236}">
                <a16:creationId xmlns:a16="http://schemas.microsoft.com/office/drawing/2014/main" id="{156E13CC-015C-CB2A-4D06-D07D70BB2B22}"/>
              </a:ext>
            </a:extLst>
          </p:cNvPr>
          <p:cNvCxnSpPr>
            <a:cxnSpLocks/>
            <a:stCxn id="124" idx="2"/>
            <a:endCxn id="125" idx="0"/>
          </p:cNvCxnSpPr>
          <p:nvPr/>
        </p:nvCxnSpPr>
        <p:spPr>
          <a:xfrm>
            <a:off x="6308101" y="3204202"/>
            <a:ext cx="0" cy="231377"/>
          </a:xfrm>
          <a:prstGeom prst="line">
            <a:avLst/>
          </a:prstGeom>
        </p:spPr>
        <p:style>
          <a:lnRef idx="1">
            <a:schemeClr val="dk1"/>
          </a:lnRef>
          <a:fillRef idx="0">
            <a:schemeClr val="dk1"/>
          </a:fillRef>
          <a:effectRef idx="0">
            <a:schemeClr val="dk1"/>
          </a:effectRef>
          <a:fontRef idx="minor">
            <a:schemeClr val="tx1"/>
          </a:fontRef>
        </p:style>
      </p:cxnSp>
      <p:sp>
        <p:nvSpPr>
          <p:cNvPr id="124" name="Rechthoek 123">
            <a:extLst>
              <a:ext uri="{FF2B5EF4-FFF2-40B4-BE49-F238E27FC236}">
                <a16:creationId xmlns:a16="http://schemas.microsoft.com/office/drawing/2014/main" id="{D17BC305-1C66-C22E-6200-B8465501D33C}"/>
              </a:ext>
            </a:extLst>
          </p:cNvPr>
          <p:cNvSpPr/>
          <p:nvPr/>
        </p:nvSpPr>
        <p:spPr>
          <a:xfrm>
            <a:off x="5651452" y="2784790"/>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125" name="Ovaal 124">
            <a:extLst>
              <a:ext uri="{FF2B5EF4-FFF2-40B4-BE49-F238E27FC236}">
                <a16:creationId xmlns:a16="http://schemas.microsoft.com/office/drawing/2014/main" id="{4514CD71-DCDF-B540-5B7D-8063965BE8E2}"/>
              </a:ext>
            </a:extLst>
          </p:cNvPr>
          <p:cNvSpPr/>
          <p:nvPr/>
        </p:nvSpPr>
        <p:spPr>
          <a:xfrm>
            <a:off x="5792819" y="3435579"/>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62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2. </a:t>
            </a:r>
            <a:r>
              <a:rPr lang="nl-NL" sz="1350" cap="all" dirty="0" err="1">
                <a:latin typeface="Arial"/>
                <a:cs typeface="Arial"/>
              </a:rPr>
              <a:t>Maquila</a:t>
            </a:r>
            <a:r>
              <a:rPr lang="nl-NL" sz="1350" cap="all" dirty="0">
                <a:latin typeface="Arial"/>
                <a:cs typeface="Arial"/>
              </a:rPr>
              <a:t> </a:t>
            </a:r>
            <a:r>
              <a:rPr lang="nl-NL" sz="1350" cap="all" dirty="0" err="1">
                <a:latin typeface="Arial"/>
                <a:cs typeface="Arial"/>
              </a:rPr>
              <a:t>dora</a:t>
            </a:r>
            <a:r>
              <a:rPr lang="nl-NL" sz="1350" cap="all" dirty="0">
                <a:latin typeface="Arial"/>
                <a:cs typeface="Arial"/>
              </a:rPr>
              <a:t> </a:t>
            </a:r>
            <a:r>
              <a:rPr lang="nl-NL" sz="1350" cap="all" dirty="0" err="1">
                <a:latin typeface="Arial"/>
                <a:cs typeface="Arial"/>
              </a:rPr>
              <a:t>Structure</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80" y="1309532"/>
            <a:ext cx="8084820" cy="1092607"/>
          </a:xfrm>
          <a:prstGeom prst="rect">
            <a:avLst/>
          </a:prstGeom>
          <a:noFill/>
        </p:spPr>
        <p:txBody>
          <a:bodyPr wrap="square" rtlCol="0">
            <a:spAutoFit/>
          </a:bodyPr>
          <a:lstStyle/>
          <a:p>
            <a:pPr marL="228600" indent="-228600" algn="just" fontAlgn="t">
              <a:lnSpc>
                <a:spcPts val="1250"/>
              </a:lnSpc>
              <a:buClr>
                <a:srgbClr val="69BE28"/>
              </a:buClr>
              <a:buSzPct val="100000"/>
              <a:buAutoNum type="alphaUcPeriod"/>
            </a:pPr>
            <a:r>
              <a:rPr lang="nl-NL" sz="1200" dirty="0" err="1">
                <a:latin typeface="Arial"/>
              </a:rPr>
              <a:t>Maquila</a:t>
            </a:r>
            <a:r>
              <a:rPr lang="nl-NL" sz="1200" dirty="0">
                <a:latin typeface="Arial"/>
              </a:rPr>
              <a:t> </a:t>
            </a:r>
            <a:r>
              <a:rPr lang="nl-NL" sz="1200" dirty="0" err="1">
                <a:latin typeface="Arial"/>
              </a:rPr>
              <a:t>Structure</a:t>
            </a:r>
            <a:r>
              <a:rPr lang="nl-NL" sz="1200" dirty="0">
                <a:latin typeface="Arial"/>
              </a:rPr>
              <a:t>  MX-NL</a:t>
            </a:r>
          </a:p>
          <a:p>
            <a:pPr algn="just" fontAlgn="t">
              <a:lnSpc>
                <a:spcPts val="1250"/>
              </a:lnSpc>
              <a:buClr>
                <a:srgbClr val="69BE28"/>
              </a:buClr>
              <a:buSzPct val="100000"/>
            </a:pPr>
            <a:endParaRPr lang="nl-NL" sz="1000" dirty="0">
              <a:latin typeface="Arial"/>
            </a:endParaRPr>
          </a:p>
          <a:p>
            <a:pPr fontAlgn="t">
              <a:lnSpc>
                <a:spcPts val="1250"/>
              </a:lnSpc>
              <a:buClr>
                <a:srgbClr val="69BE28"/>
              </a:buClr>
              <a:buSzPct val="75000"/>
            </a:pPr>
            <a:endParaRPr lang="nl-NL" sz="1000" dirty="0">
              <a:latin typeface="Arial"/>
            </a:endParaRPr>
          </a:p>
          <a:p>
            <a:pPr fontAlgn="t">
              <a:lnSpc>
                <a:spcPts val="1250"/>
              </a:lnSpc>
              <a:buClr>
                <a:srgbClr val="69BE28"/>
              </a:buClr>
              <a:buSzPct val="75000"/>
            </a:pPr>
            <a:endParaRPr lang="nl-NL" sz="1000" dirty="0">
              <a:latin typeface="Arial"/>
            </a:endParaRPr>
          </a:p>
          <a:p>
            <a:pPr fontAlgn="t">
              <a:lnSpc>
                <a:spcPts val="1250"/>
              </a:lnSpc>
              <a:buClr>
                <a:srgbClr val="69BE28"/>
              </a:buClr>
              <a:buSzPct val="75000"/>
            </a:pPr>
            <a:endParaRPr lang="nl-NL" sz="1000" dirty="0">
              <a:latin typeface="Arial"/>
            </a:endParaRPr>
          </a:p>
          <a:p>
            <a:pPr fontAlgn="t">
              <a:lnSpc>
                <a:spcPts val="1250"/>
              </a:lnSpc>
              <a:buClr>
                <a:srgbClr val="69BE28"/>
              </a:buClr>
              <a:buSzPct val="75000"/>
            </a:pPr>
            <a:endParaRPr lang="nl-NL" sz="1000" dirty="0">
              <a:latin typeface="Arial"/>
            </a:endParaRPr>
          </a:p>
        </p:txBody>
      </p:sp>
      <p:sp>
        <p:nvSpPr>
          <p:cNvPr id="4" name="Rechthoek 3">
            <a:extLst>
              <a:ext uri="{FF2B5EF4-FFF2-40B4-BE49-F238E27FC236}">
                <a16:creationId xmlns:a16="http://schemas.microsoft.com/office/drawing/2014/main" id="{0B00918A-182F-F33D-3661-84D8D9F05CD5}"/>
              </a:ext>
            </a:extLst>
          </p:cNvPr>
          <p:cNvSpPr/>
          <p:nvPr/>
        </p:nvSpPr>
        <p:spPr>
          <a:xfrm>
            <a:off x="1785771" y="2001085"/>
            <a:ext cx="1313298" cy="43204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HoldCo</a:t>
            </a:r>
            <a:r>
              <a:rPr lang="nl-NL" sz="1000" b="1" dirty="0">
                <a:latin typeface="Arial" panose="020B0604020202020204" pitchFamily="34" charset="0"/>
                <a:cs typeface="Arial" panose="020B0604020202020204" pitchFamily="34" charset="0"/>
              </a:rPr>
              <a:t> 1 BV</a:t>
            </a:r>
          </a:p>
          <a:p>
            <a:pPr algn="ctr"/>
            <a:r>
              <a:rPr lang="nl-NL" sz="1000" b="1" dirty="0">
                <a:latin typeface="Arial" panose="020B0604020202020204" pitchFamily="34" charset="0"/>
                <a:cs typeface="Arial" panose="020B0604020202020204" pitchFamily="34" charset="0"/>
              </a:rPr>
              <a:t>Netherlands</a:t>
            </a:r>
          </a:p>
        </p:txBody>
      </p:sp>
      <p:cxnSp>
        <p:nvCxnSpPr>
          <p:cNvPr id="12" name="Rechte verbindingslijn 11">
            <a:extLst>
              <a:ext uri="{FF2B5EF4-FFF2-40B4-BE49-F238E27FC236}">
                <a16:creationId xmlns:a16="http://schemas.microsoft.com/office/drawing/2014/main" id="{1C5E9C71-3EC8-C034-67D3-9C50401F51B6}"/>
              </a:ext>
            </a:extLst>
          </p:cNvPr>
          <p:cNvCxnSpPr>
            <a:cxnSpLocks/>
            <a:stCxn id="4" idx="2"/>
            <a:endCxn id="50" idx="0"/>
          </p:cNvCxnSpPr>
          <p:nvPr/>
        </p:nvCxnSpPr>
        <p:spPr>
          <a:xfrm flipH="1">
            <a:off x="914150" y="2433134"/>
            <a:ext cx="1528270" cy="1082225"/>
          </a:xfrm>
          <a:prstGeom prst="line">
            <a:avLst/>
          </a:prstGeom>
        </p:spPr>
        <p:style>
          <a:lnRef idx="1">
            <a:schemeClr val="dk1"/>
          </a:lnRef>
          <a:fillRef idx="0">
            <a:schemeClr val="dk1"/>
          </a:fillRef>
          <a:effectRef idx="0">
            <a:schemeClr val="dk1"/>
          </a:effectRef>
          <a:fontRef idx="minor">
            <a:schemeClr val="tx1"/>
          </a:fontRef>
        </p:style>
      </p:cxnSp>
      <p:sp>
        <p:nvSpPr>
          <p:cNvPr id="50" name="Rechthoek 49">
            <a:extLst>
              <a:ext uri="{FF2B5EF4-FFF2-40B4-BE49-F238E27FC236}">
                <a16:creationId xmlns:a16="http://schemas.microsoft.com/office/drawing/2014/main" id="{BA397525-5228-7EF3-7431-B7EBE6F7C457}"/>
              </a:ext>
            </a:extLst>
          </p:cNvPr>
          <p:cNvSpPr/>
          <p:nvPr/>
        </p:nvSpPr>
        <p:spPr>
          <a:xfrm>
            <a:off x="197827" y="3515359"/>
            <a:ext cx="1432646" cy="41941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solidFill>
                  <a:schemeClr val="tx1"/>
                </a:solidFill>
                <a:latin typeface="Arial" panose="020B0604020202020204" pitchFamily="34" charset="0"/>
                <a:cs typeface="Arial" panose="020B0604020202020204" pitchFamily="34" charset="0"/>
              </a:rPr>
              <a:t>Trading</a:t>
            </a:r>
            <a:r>
              <a:rPr lang="nl-NL" sz="1000" b="1" dirty="0">
                <a:solidFill>
                  <a:schemeClr val="tx1"/>
                </a:solidFill>
                <a:latin typeface="Arial" panose="020B0604020202020204" pitchFamily="34" charset="0"/>
                <a:cs typeface="Arial" panose="020B0604020202020204" pitchFamily="34" charset="0"/>
              </a:rPr>
              <a:t> SA de CV</a:t>
            </a:r>
          </a:p>
          <a:p>
            <a:pPr algn="ctr"/>
            <a:r>
              <a:rPr lang="nl-NL" sz="1000" dirty="0">
                <a:solidFill>
                  <a:schemeClr val="tx1"/>
                </a:solidFill>
                <a:latin typeface="Arial" panose="020B0604020202020204" pitchFamily="34" charset="0"/>
                <a:cs typeface="Arial" panose="020B0604020202020204" pitchFamily="34" charset="0"/>
              </a:rPr>
              <a:t>(MX)</a:t>
            </a:r>
          </a:p>
        </p:txBody>
      </p:sp>
      <p:sp>
        <p:nvSpPr>
          <p:cNvPr id="51" name="Rechthoek 50">
            <a:extLst>
              <a:ext uri="{FF2B5EF4-FFF2-40B4-BE49-F238E27FC236}">
                <a16:creationId xmlns:a16="http://schemas.microsoft.com/office/drawing/2014/main" id="{5BAF72D9-F289-0F03-4032-897334BB0B0F}"/>
              </a:ext>
            </a:extLst>
          </p:cNvPr>
          <p:cNvSpPr/>
          <p:nvPr/>
        </p:nvSpPr>
        <p:spPr>
          <a:xfrm>
            <a:off x="1726097" y="3497890"/>
            <a:ext cx="1432646" cy="41941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solidFill>
                  <a:schemeClr val="tx1"/>
                </a:solidFill>
                <a:latin typeface="Arial" panose="020B0604020202020204" pitchFamily="34" charset="0"/>
                <a:cs typeface="Arial" panose="020B0604020202020204" pitchFamily="34" charset="0"/>
              </a:rPr>
              <a:t>ProductionSA</a:t>
            </a:r>
            <a:r>
              <a:rPr lang="nl-NL" sz="1000" b="1" dirty="0">
                <a:solidFill>
                  <a:schemeClr val="tx1"/>
                </a:solidFill>
                <a:latin typeface="Arial" panose="020B0604020202020204" pitchFamily="34" charset="0"/>
                <a:cs typeface="Arial" panose="020B0604020202020204" pitchFamily="34" charset="0"/>
              </a:rPr>
              <a:t> de CV</a:t>
            </a:r>
          </a:p>
          <a:p>
            <a:pPr algn="ctr"/>
            <a:r>
              <a:rPr lang="nl-NL" sz="1000" dirty="0">
                <a:solidFill>
                  <a:schemeClr val="tx1"/>
                </a:solidFill>
                <a:latin typeface="Arial" panose="020B0604020202020204" pitchFamily="34" charset="0"/>
                <a:cs typeface="Arial" panose="020B0604020202020204" pitchFamily="34" charset="0"/>
              </a:rPr>
              <a:t>(MX)</a:t>
            </a:r>
          </a:p>
        </p:txBody>
      </p:sp>
      <p:cxnSp>
        <p:nvCxnSpPr>
          <p:cNvPr id="56" name="Rechte verbindingslijn 55">
            <a:extLst>
              <a:ext uri="{FF2B5EF4-FFF2-40B4-BE49-F238E27FC236}">
                <a16:creationId xmlns:a16="http://schemas.microsoft.com/office/drawing/2014/main" id="{B69AD829-44A3-25D1-A772-E00D6DFBBD5B}"/>
              </a:ext>
            </a:extLst>
          </p:cNvPr>
          <p:cNvCxnSpPr>
            <a:cxnSpLocks/>
            <a:stCxn id="4" idx="2"/>
            <a:endCxn id="51" idx="0"/>
          </p:cNvCxnSpPr>
          <p:nvPr/>
        </p:nvCxnSpPr>
        <p:spPr>
          <a:xfrm>
            <a:off x="2442420" y="2433134"/>
            <a:ext cx="0" cy="1064756"/>
          </a:xfrm>
          <a:prstGeom prst="line">
            <a:avLst/>
          </a:prstGeom>
        </p:spPr>
        <p:style>
          <a:lnRef idx="1">
            <a:schemeClr val="dk1"/>
          </a:lnRef>
          <a:fillRef idx="0">
            <a:schemeClr val="dk1"/>
          </a:fillRef>
          <a:effectRef idx="0">
            <a:schemeClr val="dk1"/>
          </a:effectRef>
          <a:fontRef idx="minor">
            <a:schemeClr val="tx1"/>
          </a:fontRef>
        </p:style>
      </p:cxnSp>
      <p:sp>
        <p:nvSpPr>
          <p:cNvPr id="21" name="Tijdelijke aanduiding voor inhoud 2">
            <a:extLst>
              <a:ext uri="{FF2B5EF4-FFF2-40B4-BE49-F238E27FC236}">
                <a16:creationId xmlns:a16="http://schemas.microsoft.com/office/drawing/2014/main" id="{CCA820A8-9DB2-3A97-4A91-BFAB4B4FBF87}"/>
              </a:ext>
            </a:extLst>
          </p:cNvPr>
          <p:cNvSpPr txBox="1">
            <a:spLocks/>
          </p:cNvSpPr>
          <p:nvPr/>
        </p:nvSpPr>
        <p:spPr>
          <a:xfrm>
            <a:off x="4553941" y="1309531"/>
            <a:ext cx="4624847" cy="400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b="1" u="sng" dirty="0">
              <a:latin typeface="+mj-lt"/>
              <a:sym typeface="Wingdings" panose="05000000000000000000" pitchFamily="2" charset="2"/>
            </a:endParaRPr>
          </a:p>
          <a:p>
            <a:pPr marL="0" indent="0">
              <a:buNone/>
            </a:pPr>
            <a:endParaRPr lang="nl-NL" sz="1400" b="1" u="sng" dirty="0">
              <a:latin typeface="+mj-lt"/>
            </a:endParaRPr>
          </a:p>
        </p:txBody>
      </p:sp>
      <p:cxnSp>
        <p:nvCxnSpPr>
          <p:cNvPr id="25" name="Rechte verbindingslijn 24">
            <a:extLst>
              <a:ext uri="{FF2B5EF4-FFF2-40B4-BE49-F238E27FC236}">
                <a16:creationId xmlns:a16="http://schemas.microsoft.com/office/drawing/2014/main" id="{3C2A1598-F276-4242-6FF5-4691C2B941EC}"/>
              </a:ext>
            </a:extLst>
          </p:cNvPr>
          <p:cNvCxnSpPr>
            <a:cxnSpLocks/>
          </p:cNvCxnSpPr>
          <p:nvPr/>
        </p:nvCxnSpPr>
        <p:spPr>
          <a:xfrm>
            <a:off x="4508157" y="1406769"/>
            <a:ext cx="0" cy="3645877"/>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sp>
        <p:nvSpPr>
          <p:cNvPr id="28" name="Tijdelijke aanduiding voor inhoud 2">
            <a:extLst>
              <a:ext uri="{FF2B5EF4-FFF2-40B4-BE49-F238E27FC236}">
                <a16:creationId xmlns:a16="http://schemas.microsoft.com/office/drawing/2014/main" id="{4B3B2AE5-EC84-341E-A5B0-4D50D58F3EC4}"/>
              </a:ext>
            </a:extLst>
          </p:cNvPr>
          <p:cNvSpPr txBox="1">
            <a:spLocks/>
          </p:cNvSpPr>
          <p:nvPr/>
        </p:nvSpPr>
        <p:spPr>
          <a:xfrm>
            <a:off x="4588988" y="1375722"/>
            <a:ext cx="43057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b="1" dirty="0" err="1">
                <a:latin typeface="Arial"/>
                <a:cs typeface="+mn-cs"/>
              </a:rPr>
              <a:t>Maquiladora</a:t>
            </a:r>
            <a:r>
              <a:rPr lang="nl-NL" sz="1200" b="1" dirty="0">
                <a:latin typeface="Arial"/>
                <a:cs typeface="+mn-cs"/>
              </a:rPr>
              <a:t> program</a:t>
            </a:r>
            <a:r>
              <a:rPr lang="nl-NL" sz="1200" dirty="0">
                <a:latin typeface="Arial"/>
                <a:cs typeface="+mn-cs"/>
              </a:rPr>
              <a:t>: </a:t>
            </a:r>
            <a:r>
              <a:rPr lang="nl-NL" sz="1200" dirty="0" err="1">
                <a:latin typeface="Arial"/>
                <a:cs typeface="+mn-cs"/>
              </a:rPr>
              <a:t>for</a:t>
            </a:r>
            <a:r>
              <a:rPr lang="nl-NL" sz="1200" dirty="0">
                <a:latin typeface="Arial"/>
                <a:cs typeface="+mn-cs"/>
              </a:rPr>
              <a:t> </a:t>
            </a:r>
            <a:r>
              <a:rPr lang="en-US" sz="1200" dirty="0">
                <a:latin typeface="Arial"/>
                <a:cs typeface="+mn-cs"/>
              </a:rPr>
              <a:t>foreign investors that set up a legal entity in Mexico, import raw materials to Mexico (duty free), produce goods from those materials in Mexico, and then export those goods within a specified timeframe.</a:t>
            </a:r>
            <a:endParaRPr lang="en-NL" sz="1200" dirty="0">
              <a:latin typeface="Arial"/>
              <a:cs typeface="+mn-cs"/>
            </a:endParaRPr>
          </a:p>
          <a:p>
            <a:pPr marL="0" indent="0">
              <a:buNone/>
            </a:pPr>
            <a:r>
              <a:rPr lang="en-US" sz="1200" b="1" dirty="0">
                <a:latin typeface="Arial"/>
                <a:cs typeface="+mn-cs"/>
              </a:rPr>
              <a:t>Client’s Model:</a:t>
            </a:r>
          </a:p>
          <a:p>
            <a:pPr marL="0" indent="0">
              <a:buNone/>
            </a:pPr>
            <a:r>
              <a:rPr lang="en-US" sz="1200" b="1" dirty="0">
                <a:latin typeface="Arial"/>
                <a:cs typeface="+mn-cs"/>
              </a:rPr>
              <a:t>- </a:t>
            </a:r>
            <a:r>
              <a:rPr lang="en-NL" sz="1200" u="sng" dirty="0">
                <a:latin typeface="Arial"/>
                <a:cs typeface="+mn-cs"/>
              </a:rPr>
              <a:t>Principal BV  </a:t>
            </a:r>
            <a:r>
              <a:rPr lang="en-NL" sz="1200" b="1" dirty="0">
                <a:latin typeface="Arial"/>
                <a:cs typeface="+mn-cs"/>
                <a:sym typeface="Wingdings" panose="05000000000000000000" pitchFamily="2" charset="2"/>
              </a:rPr>
              <a:t></a:t>
            </a:r>
            <a:r>
              <a:rPr lang="en-NL" sz="1200" dirty="0">
                <a:latin typeface="Arial"/>
                <a:cs typeface="+mn-cs"/>
              </a:rPr>
              <a:t>  Principal (</a:t>
            </a:r>
            <a:r>
              <a:rPr lang="en-NL" sz="1200" dirty="0">
                <a:solidFill>
                  <a:srgbClr val="000000"/>
                </a:solidFill>
                <a:latin typeface="arial" panose="020B0604020202020204" pitchFamily="34" charset="0"/>
                <a:cs typeface="+mn-cs"/>
              </a:rPr>
              <a:t>but limited functionality in NL)</a:t>
            </a:r>
          </a:p>
          <a:p>
            <a:pPr marL="0" indent="0" defTabSz="457200" fontAlgn="t">
              <a:lnSpc>
                <a:spcPts val="1250"/>
              </a:lnSpc>
              <a:buClr>
                <a:srgbClr val="69BE28"/>
              </a:buClr>
              <a:buSzPct val="75000"/>
              <a:buNone/>
            </a:pPr>
            <a:r>
              <a:rPr lang="en-US" sz="1200" b="1" dirty="0">
                <a:latin typeface="Arial"/>
                <a:cs typeface="+mn-cs"/>
              </a:rPr>
              <a:t>- </a:t>
            </a:r>
            <a:r>
              <a:rPr lang="en-NL" sz="1200" u="sng" dirty="0">
                <a:latin typeface="Arial"/>
                <a:cs typeface="+mn-cs"/>
              </a:rPr>
              <a:t>MX Branch </a:t>
            </a:r>
            <a:r>
              <a:rPr lang="en-NL" sz="1200" b="1" dirty="0">
                <a:latin typeface="Arial"/>
                <a:cs typeface="+mn-cs"/>
                <a:sym typeface="Wingdings" panose="05000000000000000000" pitchFamily="2" charset="2"/>
              </a:rPr>
              <a:t> </a:t>
            </a:r>
          </a:p>
          <a:p>
            <a:pPr lvl="1" defTabSz="457200" fontAlgn="t">
              <a:lnSpc>
                <a:spcPts val="1250"/>
              </a:lnSpc>
              <a:buClr>
                <a:srgbClr val="69BE28"/>
              </a:buClr>
              <a:buSzPct val="75000"/>
              <a:buFontTx/>
              <a:buChar char="-"/>
            </a:pPr>
            <a:r>
              <a:rPr lang="en-NL" sz="1200" dirty="0">
                <a:latin typeface="Arial"/>
                <a:cs typeface="+mn-cs"/>
                <a:sym typeface="Wingdings" panose="05000000000000000000" pitchFamily="2" charset="2"/>
              </a:rPr>
              <a:t>Management team of Mexican operations (significant </a:t>
            </a:r>
            <a:r>
              <a:rPr lang="de-DE" sz="1200" dirty="0" err="1">
                <a:latin typeface="Arial"/>
                <a:cs typeface="+mn-cs"/>
                <a:sym typeface="Wingdings" panose="05000000000000000000" pitchFamily="2" charset="2"/>
              </a:rPr>
              <a:t>people's</a:t>
            </a:r>
            <a:r>
              <a:rPr lang="en-NL" sz="1200" dirty="0">
                <a:latin typeface="Arial"/>
                <a:cs typeface="+mn-cs"/>
                <a:sym typeface="Wingdings" panose="05000000000000000000" pitchFamily="2" charset="2"/>
              </a:rPr>
              <a:t> functions re principal function of Holdco 2 BV).</a:t>
            </a:r>
          </a:p>
          <a:p>
            <a:pPr lvl="1" defTabSz="457200" fontAlgn="t">
              <a:lnSpc>
                <a:spcPts val="1250"/>
              </a:lnSpc>
              <a:buClr>
                <a:srgbClr val="69BE28"/>
              </a:buClr>
              <a:buSzPct val="75000"/>
              <a:buFontTx/>
              <a:buChar char="-"/>
            </a:pPr>
            <a:r>
              <a:rPr lang="en-NL" sz="1200" dirty="0">
                <a:latin typeface="Arial"/>
                <a:cs typeface="+mn-cs"/>
                <a:sym typeface="Wingdings" panose="05000000000000000000" pitchFamily="2" charset="2"/>
              </a:rPr>
              <a:t>Owner of machinery, raw materials and finished goods</a:t>
            </a:r>
            <a:endParaRPr lang="en-US" sz="1200" dirty="0">
              <a:latin typeface="Arial"/>
              <a:cs typeface="+mn-cs"/>
              <a:sym typeface="Wingdings" panose="05000000000000000000" pitchFamily="2" charset="2"/>
            </a:endParaRPr>
          </a:p>
          <a:p>
            <a:pPr lvl="1" defTabSz="457200" fontAlgn="t">
              <a:lnSpc>
                <a:spcPts val="1250"/>
              </a:lnSpc>
              <a:buClr>
                <a:srgbClr val="69BE28"/>
              </a:buClr>
              <a:buSzPct val="75000"/>
              <a:buFontTx/>
              <a:buChar char="-"/>
            </a:pPr>
            <a:r>
              <a:rPr lang="en-US" sz="1200" dirty="0">
                <a:latin typeface="Arial"/>
                <a:cs typeface="+mn-cs"/>
                <a:sym typeface="Wingdings" panose="05000000000000000000" pitchFamily="2" charset="2"/>
              </a:rPr>
              <a:t>Sale to non-MX clients.</a:t>
            </a:r>
            <a:endParaRPr lang="en-NL" sz="1200" dirty="0">
              <a:latin typeface="Arial"/>
              <a:cs typeface="+mn-cs"/>
              <a:sym typeface="Wingdings" panose="05000000000000000000" pitchFamily="2" charset="2"/>
            </a:endParaRPr>
          </a:p>
          <a:p>
            <a:pPr marL="0" indent="0" defTabSz="457200" fontAlgn="t">
              <a:lnSpc>
                <a:spcPts val="1250"/>
              </a:lnSpc>
              <a:buClr>
                <a:srgbClr val="69BE28"/>
              </a:buClr>
              <a:buSzPct val="75000"/>
              <a:buNone/>
            </a:pPr>
            <a:r>
              <a:rPr lang="en-US" sz="1200" u="sng" dirty="0">
                <a:latin typeface="Arial"/>
                <a:cs typeface="+mn-cs"/>
                <a:sym typeface="Wingdings" panose="05000000000000000000" pitchFamily="2" charset="2"/>
              </a:rPr>
              <a:t>- </a:t>
            </a:r>
            <a:r>
              <a:rPr lang="en-NL" sz="1200" u="sng" dirty="0">
                <a:latin typeface="Arial"/>
                <a:cs typeface="+mn-cs"/>
                <a:sym typeface="Wingdings" panose="05000000000000000000" pitchFamily="2" charset="2"/>
              </a:rPr>
              <a:t>Production SA de CV (Maquila Company) </a:t>
            </a:r>
            <a:r>
              <a:rPr lang="en-NL" sz="1200" b="1" dirty="0">
                <a:latin typeface="Arial"/>
                <a:cs typeface="+mn-cs"/>
                <a:sym typeface="Wingdings" panose="05000000000000000000" pitchFamily="2" charset="2"/>
              </a:rPr>
              <a:t> </a:t>
            </a:r>
            <a:r>
              <a:rPr lang="en-NL" sz="1200" dirty="0">
                <a:latin typeface="Arial"/>
                <a:cs typeface="+mn-cs"/>
                <a:sym typeface="Wingdings" panose="05000000000000000000" pitchFamily="2" charset="2"/>
              </a:rPr>
              <a:t>assembling / production for Principal in exchange for service fee. </a:t>
            </a:r>
          </a:p>
          <a:p>
            <a:pPr marL="0" indent="0" defTabSz="457200" fontAlgn="t">
              <a:lnSpc>
                <a:spcPts val="1250"/>
              </a:lnSpc>
              <a:buClr>
                <a:srgbClr val="69BE28"/>
              </a:buClr>
              <a:buSzPct val="75000"/>
              <a:buNone/>
            </a:pPr>
            <a:r>
              <a:rPr lang="en-US" sz="1200" b="1" dirty="0">
                <a:latin typeface="Arial"/>
                <a:cs typeface="+mn-cs"/>
                <a:sym typeface="Wingdings" panose="05000000000000000000" pitchFamily="2" charset="2"/>
              </a:rPr>
              <a:t>- </a:t>
            </a:r>
            <a:r>
              <a:rPr lang="en-NL" sz="1200" u="sng" dirty="0">
                <a:latin typeface="Arial"/>
                <a:cs typeface="+mn-cs"/>
                <a:sym typeface="Wingdings" panose="05000000000000000000" pitchFamily="2" charset="2"/>
              </a:rPr>
              <a:t>Trading SA de CV </a:t>
            </a:r>
            <a:r>
              <a:rPr lang="en-NL" sz="1200" b="1" dirty="0">
                <a:latin typeface="Arial"/>
                <a:cs typeface="+mn-cs"/>
                <a:sym typeface="Wingdings" panose="05000000000000000000" pitchFamily="2" charset="2"/>
              </a:rPr>
              <a:t> </a:t>
            </a:r>
            <a:r>
              <a:rPr lang="en-NL" sz="1200" dirty="0">
                <a:latin typeface="Arial"/>
                <a:cs typeface="+mn-cs"/>
                <a:sym typeface="Wingdings" panose="05000000000000000000" pitchFamily="2" charset="2"/>
              </a:rPr>
              <a:t>Sales entity for MX sales (non-qualifying sales)</a:t>
            </a:r>
          </a:p>
          <a:p>
            <a:pPr marL="0" indent="0" defTabSz="457200" fontAlgn="t">
              <a:lnSpc>
                <a:spcPts val="1250"/>
              </a:lnSpc>
              <a:buClr>
                <a:srgbClr val="69BE28"/>
              </a:buClr>
              <a:buSzPct val="75000"/>
              <a:buNone/>
            </a:pPr>
            <a:endParaRPr lang="nl-NL" sz="1200" b="1" dirty="0">
              <a:latin typeface="Arial"/>
              <a:cs typeface="+mn-cs"/>
              <a:sym typeface="Wingdings" panose="05000000000000000000" pitchFamily="2" charset="2"/>
            </a:endParaRPr>
          </a:p>
          <a:p>
            <a:pPr marL="0" indent="0" defTabSz="457200" fontAlgn="t">
              <a:lnSpc>
                <a:spcPts val="1250"/>
              </a:lnSpc>
              <a:buClr>
                <a:srgbClr val="69BE28"/>
              </a:buClr>
              <a:buSzPct val="75000"/>
              <a:buNone/>
            </a:pPr>
            <a:endParaRPr lang="nl-NL" sz="1200" b="1" dirty="0">
              <a:latin typeface="Arial"/>
              <a:cs typeface="+mn-cs"/>
              <a:sym typeface="Wingdings" panose="05000000000000000000" pitchFamily="2" charset="2"/>
            </a:endParaRPr>
          </a:p>
          <a:p>
            <a:pPr marL="0" indent="0" defTabSz="457200" fontAlgn="t">
              <a:lnSpc>
                <a:spcPts val="1250"/>
              </a:lnSpc>
              <a:buClr>
                <a:srgbClr val="69BE28"/>
              </a:buClr>
              <a:buSzPct val="75000"/>
              <a:buNone/>
            </a:pPr>
            <a:endParaRPr lang="nl-NL" sz="1200" b="1" dirty="0">
              <a:latin typeface="Arial"/>
              <a:cs typeface="+mn-cs"/>
            </a:endParaRPr>
          </a:p>
          <a:p>
            <a:pPr marL="0" indent="0">
              <a:buNone/>
            </a:pPr>
            <a:endParaRPr lang="nl-NL" sz="1400" b="1" u="sng" dirty="0">
              <a:latin typeface="+mj-lt"/>
            </a:endParaRPr>
          </a:p>
        </p:txBody>
      </p:sp>
      <p:sp>
        <p:nvSpPr>
          <p:cNvPr id="29" name="Rechthoek 28">
            <a:extLst>
              <a:ext uri="{FF2B5EF4-FFF2-40B4-BE49-F238E27FC236}">
                <a16:creationId xmlns:a16="http://schemas.microsoft.com/office/drawing/2014/main" id="{95F1AD49-22AA-4342-722C-B3F82BB3B1FE}"/>
              </a:ext>
            </a:extLst>
          </p:cNvPr>
          <p:cNvSpPr/>
          <p:nvPr/>
        </p:nvSpPr>
        <p:spPr>
          <a:xfrm>
            <a:off x="1647012" y="3956746"/>
            <a:ext cx="1511731"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nl-NL" sz="1000" dirty="0">
                <a:solidFill>
                  <a:schemeClr val="tx2"/>
                </a:solidFill>
              </a:rPr>
              <a:t>EBIT </a:t>
            </a:r>
            <a:r>
              <a:rPr lang="nl-NL" sz="1000" dirty="0">
                <a:solidFill>
                  <a:schemeClr val="tx2"/>
                </a:solidFill>
                <a:effectLst/>
              </a:rPr>
              <a:t>6,9% of </a:t>
            </a:r>
            <a:r>
              <a:rPr lang="nl-NL" sz="1000" dirty="0" err="1">
                <a:solidFill>
                  <a:schemeClr val="tx2"/>
                </a:solidFill>
                <a:effectLst/>
              </a:rPr>
              <a:t>production</a:t>
            </a:r>
            <a:r>
              <a:rPr lang="nl-NL" sz="1000" dirty="0">
                <a:solidFill>
                  <a:schemeClr val="tx2"/>
                </a:solidFill>
                <a:effectLst/>
              </a:rPr>
              <a:t> </a:t>
            </a:r>
            <a:r>
              <a:rPr lang="nl-NL" sz="1000" dirty="0" err="1">
                <a:solidFill>
                  <a:schemeClr val="tx2"/>
                </a:solidFill>
                <a:effectLst/>
              </a:rPr>
              <a:t>costs</a:t>
            </a:r>
            <a:endParaRPr lang="nl-NL" sz="1000" dirty="0">
              <a:solidFill>
                <a:schemeClr val="tx2"/>
              </a:solidFill>
              <a:effectLst/>
            </a:endParaRPr>
          </a:p>
        </p:txBody>
      </p:sp>
      <p:sp>
        <p:nvSpPr>
          <p:cNvPr id="32" name="Rechthoek 31">
            <a:extLst>
              <a:ext uri="{FF2B5EF4-FFF2-40B4-BE49-F238E27FC236}">
                <a16:creationId xmlns:a16="http://schemas.microsoft.com/office/drawing/2014/main" id="{1659D75F-AD71-6CB3-BAAD-101894775EC7}"/>
              </a:ext>
            </a:extLst>
          </p:cNvPr>
          <p:cNvSpPr/>
          <p:nvPr/>
        </p:nvSpPr>
        <p:spPr>
          <a:xfrm>
            <a:off x="103308" y="3958310"/>
            <a:ext cx="1511731"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nl-NL" sz="1000" dirty="0">
                <a:solidFill>
                  <a:schemeClr val="tx2"/>
                </a:solidFill>
              </a:rPr>
              <a:t>EBIT 4</a:t>
            </a:r>
            <a:r>
              <a:rPr lang="nl-NL" sz="1000" dirty="0">
                <a:solidFill>
                  <a:schemeClr val="tx2"/>
                </a:solidFill>
                <a:effectLst/>
              </a:rPr>
              <a:t>,5% of sales (</a:t>
            </a:r>
            <a:r>
              <a:rPr lang="nl-NL" sz="1000" dirty="0" err="1">
                <a:solidFill>
                  <a:schemeClr val="tx2"/>
                </a:solidFill>
                <a:effectLst/>
              </a:rPr>
              <a:t>only</a:t>
            </a:r>
            <a:r>
              <a:rPr lang="nl-NL" sz="1000" dirty="0">
                <a:solidFill>
                  <a:schemeClr val="tx2"/>
                </a:solidFill>
                <a:effectLst/>
              </a:rPr>
              <a:t> </a:t>
            </a:r>
            <a:r>
              <a:rPr lang="nl-NL" sz="1000" dirty="0" err="1">
                <a:solidFill>
                  <a:schemeClr val="tx2"/>
                </a:solidFill>
                <a:effectLst/>
              </a:rPr>
              <a:t>for</a:t>
            </a:r>
            <a:r>
              <a:rPr lang="nl-NL" sz="1000" dirty="0">
                <a:solidFill>
                  <a:schemeClr val="tx2"/>
                </a:solidFill>
                <a:effectLst/>
              </a:rPr>
              <a:t> MX sales)</a:t>
            </a:r>
          </a:p>
        </p:txBody>
      </p:sp>
      <p:sp>
        <p:nvSpPr>
          <p:cNvPr id="41" name="Rechthoek 40">
            <a:extLst>
              <a:ext uri="{FF2B5EF4-FFF2-40B4-BE49-F238E27FC236}">
                <a16:creationId xmlns:a16="http://schemas.microsoft.com/office/drawing/2014/main" id="{471239A2-B03D-619D-2A65-C98DE1ACC4BF}"/>
              </a:ext>
            </a:extLst>
          </p:cNvPr>
          <p:cNvSpPr/>
          <p:nvPr/>
        </p:nvSpPr>
        <p:spPr>
          <a:xfrm>
            <a:off x="3116455" y="2757369"/>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42" name="Ovaal 41">
            <a:extLst>
              <a:ext uri="{FF2B5EF4-FFF2-40B4-BE49-F238E27FC236}">
                <a16:creationId xmlns:a16="http://schemas.microsoft.com/office/drawing/2014/main" id="{C264C5F6-78B4-1D52-76EE-EA04B4CD0773}"/>
              </a:ext>
            </a:extLst>
          </p:cNvPr>
          <p:cNvSpPr/>
          <p:nvPr/>
        </p:nvSpPr>
        <p:spPr>
          <a:xfrm>
            <a:off x="3258795" y="3495387"/>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cxnSp>
        <p:nvCxnSpPr>
          <p:cNvPr id="43" name="Rechte verbindingslijn 42">
            <a:extLst>
              <a:ext uri="{FF2B5EF4-FFF2-40B4-BE49-F238E27FC236}">
                <a16:creationId xmlns:a16="http://schemas.microsoft.com/office/drawing/2014/main" id="{CD65218F-54AA-0BB0-12DF-563B2958F5A5}"/>
              </a:ext>
            </a:extLst>
          </p:cNvPr>
          <p:cNvCxnSpPr>
            <a:cxnSpLocks/>
            <a:stCxn id="41" idx="2"/>
            <a:endCxn id="42" idx="0"/>
          </p:cNvCxnSpPr>
          <p:nvPr/>
        </p:nvCxnSpPr>
        <p:spPr>
          <a:xfrm>
            <a:off x="3773104" y="3176781"/>
            <a:ext cx="973" cy="318606"/>
          </a:xfrm>
          <a:prstGeom prst="line">
            <a:avLst/>
          </a:prstGeom>
        </p:spPr>
        <p:style>
          <a:lnRef idx="1">
            <a:schemeClr val="dk1"/>
          </a:lnRef>
          <a:fillRef idx="0">
            <a:schemeClr val="dk1"/>
          </a:fillRef>
          <a:effectRef idx="0">
            <a:schemeClr val="dk1"/>
          </a:effectRef>
          <a:fontRef idx="minor">
            <a:schemeClr val="tx1"/>
          </a:fontRef>
        </p:style>
      </p:cxnSp>
      <p:sp>
        <p:nvSpPr>
          <p:cNvPr id="44" name="Rechthoek 43">
            <a:extLst>
              <a:ext uri="{FF2B5EF4-FFF2-40B4-BE49-F238E27FC236}">
                <a16:creationId xmlns:a16="http://schemas.microsoft.com/office/drawing/2014/main" id="{613B507B-A35D-74D6-EE12-453A7ADE3373}"/>
              </a:ext>
            </a:extLst>
          </p:cNvPr>
          <p:cNvSpPr/>
          <p:nvPr/>
        </p:nvSpPr>
        <p:spPr>
          <a:xfrm>
            <a:off x="3163160" y="3974399"/>
            <a:ext cx="1219888"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err="1">
                <a:solidFill>
                  <a:schemeClr val="tx2"/>
                </a:solidFill>
              </a:rPr>
              <a:t>Residual</a:t>
            </a:r>
            <a:r>
              <a:rPr lang="nl-NL" sz="1000" dirty="0">
                <a:solidFill>
                  <a:schemeClr val="tx2"/>
                </a:solidFill>
              </a:rPr>
              <a:t> </a:t>
            </a:r>
            <a:r>
              <a:rPr lang="nl-NL" sz="1000" dirty="0" err="1">
                <a:solidFill>
                  <a:schemeClr val="tx2"/>
                </a:solidFill>
              </a:rPr>
              <a:t>profit</a:t>
            </a:r>
            <a:endParaRPr lang="nl-NL" sz="1000" dirty="0">
              <a:solidFill>
                <a:schemeClr val="tx2"/>
              </a:solidFill>
              <a:effectLst/>
            </a:endParaRPr>
          </a:p>
        </p:txBody>
      </p:sp>
      <p:cxnSp>
        <p:nvCxnSpPr>
          <p:cNvPr id="49" name="Rechte verbindingslijn 48">
            <a:extLst>
              <a:ext uri="{FF2B5EF4-FFF2-40B4-BE49-F238E27FC236}">
                <a16:creationId xmlns:a16="http://schemas.microsoft.com/office/drawing/2014/main" id="{B0A8FE4A-DFE7-5ECB-AD3B-EE605A4A87DE}"/>
              </a:ext>
            </a:extLst>
          </p:cNvPr>
          <p:cNvCxnSpPr>
            <a:cxnSpLocks/>
            <a:stCxn id="4" idx="2"/>
            <a:endCxn id="41" idx="0"/>
          </p:cNvCxnSpPr>
          <p:nvPr/>
        </p:nvCxnSpPr>
        <p:spPr>
          <a:xfrm>
            <a:off x="2442420" y="2433134"/>
            <a:ext cx="1330684" cy="3242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550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3. Benefits – </a:t>
            </a:r>
            <a:r>
              <a:rPr lang="nl-NL" sz="1350" cap="all" dirty="0" err="1">
                <a:latin typeface="Arial"/>
                <a:cs typeface="Arial"/>
              </a:rPr>
              <a:t>Maquiladora</a:t>
            </a:r>
            <a:r>
              <a:rPr lang="nl-NL" sz="1350" cap="all" dirty="0">
                <a:latin typeface="Arial"/>
                <a:cs typeface="Arial"/>
              </a:rPr>
              <a:t> Regime</a:t>
            </a:r>
          </a:p>
        </p:txBody>
      </p:sp>
      <p:sp>
        <p:nvSpPr>
          <p:cNvPr id="3" name="Tekstvak 2">
            <a:extLst>
              <a:ext uri="{FF2B5EF4-FFF2-40B4-BE49-F238E27FC236}">
                <a16:creationId xmlns:a16="http://schemas.microsoft.com/office/drawing/2014/main" id="{797CECF7-2E2F-D047-8F6F-9C0EB9866357}"/>
              </a:ext>
            </a:extLst>
          </p:cNvPr>
          <p:cNvSpPr txBox="1"/>
          <p:nvPr/>
        </p:nvSpPr>
        <p:spPr>
          <a:xfrm>
            <a:off x="525780" y="1309532"/>
            <a:ext cx="8084820" cy="3597780"/>
          </a:xfrm>
          <a:prstGeom prst="rect">
            <a:avLst/>
          </a:prstGeom>
          <a:noFill/>
        </p:spPr>
        <p:txBody>
          <a:bodyPr wrap="square" rtlCol="0">
            <a:spAutoFit/>
          </a:bodyPr>
          <a:lstStyle/>
          <a:p>
            <a:pPr fontAlgn="t">
              <a:lnSpc>
                <a:spcPts val="1250"/>
              </a:lnSpc>
              <a:buClr>
                <a:srgbClr val="69BE28"/>
              </a:buClr>
              <a:buSzPct val="75000"/>
            </a:pPr>
            <a:r>
              <a:rPr lang="en-NL" sz="1200" b="1" dirty="0">
                <a:latin typeface="Arial"/>
              </a:rPr>
              <a:t>MX Benefits</a:t>
            </a:r>
            <a:endParaRPr lang="en-NL" sz="1200" dirty="0">
              <a:latin typeface="Arial"/>
            </a:endParaRPr>
          </a:p>
          <a:p>
            <a:pPr fontAlgn="t">
              <a:lnSpc>
                <a:spcPts val="1250"/>
              </a:lnSpc>
              <a:buClr>
                <a:srgbClr val="69BE28"/>
              </a:buClr>
              <a:buSzPct val="75000"/>
            </a:pPr>
            <a:endParaRPr lang="en-NL" sz="1200" dirty="0">
              <a:latin typeface="Arial"/>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No PE considered in Mexico (under strict conditions)</a:t>
            </a:r>
            <a:r>
              <a:rPr lang="en-US" sz="1200" dirty="0">
                <a:solidFill>
                  <a:srgbClr val="000000"/>
                </a:solidFill>
                <a:latin typeface="arial" panose="020B0604020202020204" pitchFamily="34" charset="0"/>
              </a:rPr>
              <a:t> </a:t>
            </a:r>
            <a:r>
              <a:rPr lang="en-US" sz="1200" dirty="0">
                <a:solidFill>
                  <a:srgbClr val="000000"/>
                </a:solidFill>
                <a:latin typeface="arial" panose="020B0604020202020204" pitchFamily="34" charset="0"/>
                <a:sym typeface="Wingdings" panose="05000000000000000000" pitchFamily="2" charset="2"/>
              </a:rPr>
              <a:t> deeming provision (</a:t>
            </a:r>
            <a:r>
              <a:rPr lang="en-US" sz="1200" i="1" dirty="0">
                <a:solidFill>
                  <a:srgbClr val="000000"/>
                </a:solidFill>
                <a:latin typeface="arial" panose="020B0604020202020204" pitchFamily="34" charset="0"/>
                <a:sym typeface="Wingdings" panose="05000000000000000000" pitchFamily="2" charset="2"/>
              </a:rPr>
              <a:t>PE is visible according to Mexican tax law, but deemed not to exist if strict requirements are met based other Mexican tax provisions</a:t>
            </a:r>
            <a:r>
              <a:rPr lang="en-US" sz="1200" dirty="0">
                <a:solidFill>
                  <a:srgbClr val="000000"/>
                </a:solidFill>
                <a:latin typeface="arial" panose="020B0604020202020204" pitchFamily="34" charset="0"/>
                <a:sym typeface="Wingdings" panose="05000000000000000000" pitchFamily="2" charset="2"/>
              </a:rPr>
              <a:t>)</a:t>
            </a:r>
            <a:endParaRPr lang="en-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Mexican production entity taxed in Mexico at 30% income tax rate</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Choice of TP model for service fee Mexican production entity (EBIT 6,5% based on production costs or EBIT 6,9% based on value of the assets used in production process)</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No VAT on service fees invoiced by production entity to principal.</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endParaRPr>
          </a:p>
          <a:p>
            <a:pPr fontAlgn="t">
              <a:lnSpc>
                <a:spcPts val="1250"/>
              </a:lnSpc>
              <a:buClr>
                <a:srgbClr val="69BE28"/>
              </a:buClr>
              <a:buSzPct val="75000"/>
            </a:pPr>
            <a:endParaRPr lang="en-NL" sz="1200" dirty="0">
              <a:solidFill>
                <a:srgbClr val="000000"/>
              </a:solidFill>
              <a:latin typeface="arial" panose="020B0604020202020204" pitchFamily="34" charset="0"/>
            </a:endParaRPr>
          </a:p>
          <a:p>
            <a:pPr fontAlgn="t">
              <a:lnSpc>
                <a:spcPts val="1250"/>
              </a:lnSpc>
              <a:buClr>
                <a:srgbClr val="69BE28"/>
              </a:buClr>
              <a:buSzPct val="75000"/>
            </a:pPr>
            <a:r>
              <a:rPr lang="en-NL" sz="1200" b="1" dirty="0">
                <a:latin typeface="Arial"/>
              </a:rPr>
              <a:t>Dutch Benefits</a:t>
            </a:r>
            <a:endParaRPr lang="en-NL" sz="1200" dirty="0">
              <a:latin typeface="Arial"/>
            </a:endParaRPr>
          </a:p>
          <a:p>
            <a:pPr fontAlgn="t">
              <a:lnSpc>
                <a:spcPts val="1250"/>
              </a:lnSpc>
              <a:buClr>
                <a:srgbClr val="69BE28"/>
              </a:buClr>
              <a:buSzPct val="75000"/>
            </a:pPr>
            <a:endParaRPr lang="en-NL" sz="1200" dirty="0">
              <a:latin typeface="Arial"/>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Dutch participation exemption on income derived from share interest in MX SA de CV entities</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Object exemption for income from MX Branch? </a:t>
            </a:r>
          </a:p>
          <a:p>
            <a:pPr marL="742950" lvl="1"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MX Branch qualifying as a PE under the MX-NL tax treaty </a:t>
            </a:r>
            <a:r>
              <a:rPr lang="en-US" sz="1200" dirty="0">
                <a:solidFill>
                  <a:srgbClr val="000000"/>
                </a:solidFill>
                <a:latin typeface="arial" panose="020B0604020202020204" pitchFamily="34" charset="0"/>
              </a:rPr>
              <a:t>and tax treaty protection?</a:t>
            </a:r>
            <a:endParaRPr lang="en-NL" sz="1200" dirty="0">
              <a:solidFill>
                <a:srgbClr val="000000"/>
              </a:solidFill>
              <a:latin typeface="arial" panose="020B0604020202020204" pitchFamily="34" charset="0"/>
            </a:endParaRPr>
          </a:p>
          <a:p>
            <a:pPr marL="742950" lvl="1"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ATAD2?</a:t>
            </a:r>
          </a:p>
          <a:p>
            <a:pPr marL="742950" lvl="1"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Profit allocation to MX Branch?</a:t>
            </a:r>
          </a:p>
        </p:txBody>
      </p:sp>
    </p:spTree>
    <p:extLst>
      <p:ext uri="{BB962C8B-B14F-4D97-AF65-F5344CB8AC3E}">
        <p14:creationId xmlns:p14="http://schemas.microsoft.com/office/powerpoint/2010/main" val="102697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4. NL analysis – Object </a:t>
            </a:r>
            <a:r>
              <a:rPr lang="nl-NL" sz="1350" cap="all" dirty="0" err="1">
                <a:latin typeface="Arial"/>
                <a:cs typeface="Arial"/>
              </a:rPr>
              <a:t>exemption</a:t>
            </a:r>
            <a:r>
              <a:rPr lang="nl-NL" sz="1350" cap="all" dirty="0">
                <a:latin typeface="Arial"/>
                <a:cs typeface="Arial"/>
              </a:rPr>
              <a:t> MX </a:t>
            </a:r>
            <a:r>
              <a:rPr lang="nl-NL" sz="1350" cap="all" dirty="0" err="1">
                <a:latin typeface="Arial"/>
                <a:cs typeface="Arial"/>
              </a:rPr>
              <a:t>Branch</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80" y="1309532"/>
            <a:ext cx="5991592" cy="2597506"/>
          </a:xfrm>
          <a:prstGeom prst="rect">
            <a:avLst/>
          </a:prstGeom>
          <a:noFill/>
        </p:spPr>
        <p:txBody>
          <a:bodyPr wrap="square" rtlCol="0">
            <a:spAutoFit/>
          </a:bodyPr>
          <a:lstStyle/>
          <a:p>
            <a:pPr fontAlgn="t">
              <a:lnSpc>
                <a:spcPts val="1250"/>
              </a:lnSpc>
              <a:buClr>
                <a:srgbClr val="69BE28"/>
              </a:buClr>
              <a:buSzPct val="75000"/>
            </a:pPr>
            <a:r>
              <a:rPr lang="nl-NL" sz="1200" u="sng" dirty="0">
                <a:latin typeface="Arial"/>
              </a:rPr>
              <a:t>Dutch object </a:t>
            </a:r>
            <a:r>
              <a:rPr lang="nl-NL" sz="1200" u="sng" dirty="0" err="1">
                <a:latin typeface="Arial"/>
              </a:rPr>
              <a:t>exemption</a:t>
            </a:r>
            <a:endParaRPr lang="nl-NL" sz="1200" u="sng" dirty="0">
              <a:latin typeface="Arial"/>
            </a:endParaRPr>
          </a:p>
          <a:p>
            <a:pPr fontAlgn="t">
              <a:lnSpc>
                <a:spcPts val="1250"/>
              </a:lnSpc>
              <a:buClr>
                <a:srgbClr val="69BE28"/>
              </a:buClr>
              <a:buSzPct val="75000"/>
            </a:pPr>
            <a:endParaRPr lang="nl-NL" sz="1200" u="sng" dirty="0">
              <a:latin typeface="Arial"/>
            </a:endParaRPr>
          </a:p>
          <a:p>
            <a:pPr marL="285750" indent="-285750" fontAlgn="t">
              <a:lnSpc>
                <a:spcPts val="1250"/>
              </a:lnSpc>
              <a:buClr>
                <a:srgbClr val="69BE28"/>
              </a:buClr>
              <a:buSzPct val="75000"/>
              <a:buFontTx/>
              <a:buAutoNum type="romanLcParenR"/>
            </a:pPr>
            <a:r>
              <a:rPr lang="nl-NL" sz="1200" dirty="0" err="1">
                <a:solidFill>
                  <a:srgbClr val="000000"/>
                </a:solidFill>
                <a:latin typeface="arial" panose="020B0604020202020204" pitchFamily="34" charset="0"/>
              </a:rPr>
              <a:t>Article</a:t>
            </a:r>
            <a:r>
              <a:rPr lang="nl-NL" sz="1200" dirty="0">
                <a:solidFill>
                  <a:srgbClr val="000000"/>
                </a:solidFill>
                <a:latin typeface="arial" panose="020B0604020202020204" pitchFamily="34" charset="0"/>
              </a:rPr>
              <a:t> 15e Dutch CITA (100% </a:t>
            </a:r>
            <a:r>
              <a:rPr lang="nl-NL" sz="1200" dirty="0" err="1">
                <a:solidFill>
                  <a:srgbClr val="000000"/>
                </a:solidFill>
                <a:latin typeface="arial" panose="020B0604020202020204" pitchFamily="34" charset="0"/>
              </a:rPr>
              <a:t>exemption</a:t>
            </a:r>
            <a:r>
              <a:rPr lang="nl-NL" sz="1200" dirty="0">
                <a:solidFill>
                  <a:srgbClr val="000000"/>
                </a:solidFill>
                <a:latin typeface="arial" panose="020B0604020202020204" pitchFamily="34" charset="0"/>
              </a:rPr>
              <a:t>; but </a:t>
            </a:r>
            <a:r>
              <a:rPr lang="nl-NL" sz="1200" dirty="0" err="1">
                <a:solidFill>
                  <a:srgbClr val="000000"/>
                </a:solidFill>
                <a:latin typeface="arial" panose="020B0604020202020204" pitchFamily="34" charset="0"/>
              </a:rPr>
              <a:t>not</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fx-translation</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results</a:t>
            </a:r>
            <a:r>
              <a:rPr lang="nl-NL" sz="1200" dirty="0">
                <a:solidFill>
                  <a:srgbClr val="000000"/>
                </a:solidFill>
                <a:latin typeface="arial" panose="020B0604020202020204" pitchFamily="34" charset="0"/>
              </a:rPr>
              <a:t>):</a:t>
            </a:r>
          </a:p>
          <a:p>
            <a:pPr marL="285750" indent="-285750" fontAlgn="t">
              <a:lnSpc>
                <a:spcPts val="1250"/>
              </a:lnSpc>
              <a:buClr>
                <a:srgbClr val="69BE28"/>
              </a:buClr>
              <a:buSzPct val="75000"/>
              <a:buFontTx/>
              <a:buAutoNum type="romanLcParenR"/>
            </a:pPr>
            <a:endParaRPr lang="nl-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nl-NL" sz="1200" dirty="0" err="1">
                <a:solidFill>
                  <a:srgbClr val="000000"/>
                </a:solidFill>
                <a:latin typeface="arial" panose="020B0604020202020204" pitchFamily="34" charset="0"/>
              </a:rPr>
              <a:t>Requirrements</a:t>
            </a:r>
            <a:r>
              <a:rPr lang="nl-NL" sz="1200" dirty="0">
                <a:solidFill>
                  <a:srgbClr val="000000"/>
                </a:solidFill>
                <a:latin typeface="arial" panose="020B0604020202020204" pitchFamily="34" charset="0"/>
              </a:rPr>
              <a:t> in case of a </a:t>
            </a:r>
            <a:r>
              <a:rPr lang="nl-NL" sz="1200" dirty="0" err="1">
                <a:solidFill>
                  <a:srgbClr val="000000"/>
                </a:solidFill>
                <a:latin typeface="arial" panose="020B0604020202020204" pitchFamily="34" charset="0"/>
              </a:rPr>
              <a:t>tax</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treaty</a:t>
            </a:r>
            <a:endParaRPr lang="nl-NL" sz="1200" dirty="0">
              <a:solidFill>
                <a:srgbClr val="000000"/>
              </a:solidFill>
              <a:latin typeface="arial" panose="020B0604020202020204" pitchFamily="34" charset="0"/>
            </a:endParaRPr>
          </a:p>
          <a:p>
            <a:pPr marL="742950" lvl="1" indent="-285750" fontAlgn="t">
              <a:lnSpc>
                <a:spcPts val="1250"/>
              </a:lnSpc>
              <a:buClr>
                <a:srgbClr val="69BE28"/>
              </a:buClr>
              <a:buSzPct val="75000"/>
              <a:buFontTx/>
              <a:buAutoNum type="romanLcParenR"/>
            </a:pPr>
            <a:r>
              <a:rPr lang="nl-NL" sz="1200" dirty="0">
                <a:solidFill>
                  <a:srgbClr val="000000"/>
                </a:solidFill>
                <a:latin typeface="arial" panose="020B0604020202020204" pitchFamily="34" charset="0"/>
              </a:rPr>
              <a:t>PE </a:t>
            </a:r>
            <a:r>
              <a:rPr lang="nl-NL" sz="1200" dirty="0" err="1">
                <a:solidFill>
                  <a:srgbClr val="000000"/>
                </a:solidFill>
                <a:latin typeface="arial" panose="020B0604020202020204" pitchFamily="34" charset="0"/>
              </a:rPr>
              <a:t>according</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to</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the</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tax</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treaty</a:t>
            </a:r>
            <a:endParaRPr lang="nl-NL" sz="1200" dirty="0">
              <a:solidFill>
                <a:srgbClr val="000000"/>
              </a:solidFill>
              <a:latin typeface="arial" panose="020B0604020202020204" pitchFamily="34" charset="0"/>
            </a:endParaRPr>
          </a:p>
          <a:p>
            <a:pPr marL="742950" lvl="1" indent="-285750" fontAlgn="t">
              <a:lnSpc>
                <a:spcPts val="1250"/>
              </a:lnSpc>
              <a:buClr>
                <a:srgbClr val="69BE28"/>
              </a:buClr>
              <a:buSzPct val="75000"/>
              <a:buFontTx/>
              <a:buAutoNum type="romanLcParenR"/>
            </a:pPr>
            <a:r>
              <a:rPr lang="nl-NL" sz="1200" dirty="0" err="1">
                <a:solidFill>
                  <a:srgbClr val="000000"/>
                </a:solidFill>
                <a:latin typeface="arial" panose="020B0604020202020204" pitchFamily="34" charset="0"/>
              </a:rPr>
              <a:t>Requirement</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to</a:t>
            </a:r>
            <a:r>
              <a:rPr lang="nl-NL" sz="1200" dirty="0">
                <a:solidFill>
                  <a:srgbClr val="000000"/>
                </a:solidFill>
                <a:latin typeface="arial" panose="020B0604020202020204" pitchFamily="34" charset="0"/>
              </a:rPr>
              <a:t> exempt </a:t>
            </a:r>
            <a:r>
              <a:rPr lang="nl-NL" sz="1200" dirty="0" err="1">
                <a:solidFill>
                  <a:srgbClr val="000000"/>
                </a:solidFill>
                <a:latin typeface="arial" panose="020B0604020202020204" pitchFamily="34" charset="0"/>
              </a:rPr>
              <a:t>income</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from</a:t>
            </a:r>
            <a:r>
              <a:rPr lang="nl-NL" sz="1200" dirty="0">
                <a:solidFill>
                  <a:srgbClr val="000000"/>
                </a:solidFill>
                <a:latin typeface="arial" panose="020B0604020202020204" pitchFamily="34" charset="0"/>
              </a:rPr>
              <a:t> PE </a:t>
            </a:r>
            <a:r>
              <a:rPr lang="nl-NL" sz="1200" dirty="0" err="1">
                <a:solidFill>
                  <a:srgbClr val="000000"/>
                </a:solidFill>
                <a:latin typeface="arial" panose="020B0604020202020204" pitchFamily="34" charset="0"/>
              </a:rPr>
              <a:t>according</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to</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the</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tax</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treaty</a:t>
            </a:r>
            <a:r>
              <a:rPr lang="nl-NL" sz="1200" dirty="0">
                <a:solidFill>
                  <a:srgbClr val="000000"/>
                </a:solidFill>
                <a:latin typeface="arial" panose="020B0604020202020204" pitchFamily="34" charset="0"/>
              </a:rPr>
              <a:t> </a:t>
            </a:r>
            <a:r>
              <a:rPr lang="nl-NL" sz="1200" dirty="0">
                <a:solidFill>
                  <a:srgbClr val="000000"/>
                </a:solidFill>
                <a:latin typeface="arial" panose="020B0604020202020204" pitchFamily="34" charset="0"/>
                <a:sym typeface="Wingdings" panose="05000000000000000000" pitchFamily="2" charset="2"/>
              </a:rPr>
              <a:t> </a:t>
            </a:r>
            <a:r>
              <a:rPr lang="nl-NL" sz="1200" dirty="0">
                <a:solidFill>
                  <a:srgbClr val="000000"/>
                </a:solidFill>
                <a:latin typeface="arial" panose="020B0604020202020204" pitchFamily="34" charset="0"/>
              </a:rPr>
              <a:t>no credit </a:t>
            </a:r>
            <a:r>
              <a:rPr lang="nl-NL" sz="1200" dirty="0" err="1">
                <a:solidFill>
                  <a:srgbClr val="000000"/>
                </a:solidFill>
                <a:latin typeface="arial" panose="020B0604020202020204" pitchFamily="34" charset="0"/>
              </a:rPr>
              <a:t>method</a:t>
            </a:r>
            <a:r>
              <a:rPr lang="nl-NL" sz="1200" dirty="0">
                <a:solidFill>
                  <a:srgbClr val="000000"/>
                </a:solidFill>
                <a:latin typeface="arial" panose="020B0604020202020204" pitchFamily="34" charset="0"/>
              </a:rPr>
              <a:t> (</a:t>
            </a:r>
            <a:r>
              <a:rPr lang="nl-NL" sz="1200" dirty="0" err="1">
                <a:solidFill>
                  <a:srgbClr val="000000"/>
                </a:solidFill>
                <a:latin typeface="arial" panose="020B0604020202020204" pitchFamily="34" charset="0"/>
              </a:rPr>
              <a:t>based</a:t>
            </a:r>
            <a:r>
              <a:rPr lang="nl-NL" sz="1200" dirty="0">
                <a:solidFill>
                  <a:srgbClr val="000000"/>
                </a:solidFill>
                <a:latin typeface="arial" panose="020B0604020202020204" pitchFamily="34" charset="0"/>
              </a:rPr>
              <a:t> on </a:t>
            </a:r>
            <a:r>
              <a:rPr lang="nl-NL" sz="1200" dirty="0" err="1">
                <a:solidFill>
                  <a:srgbClr val="000000"/>
                </a:solidFill>
                <a:latin typeface="arial" panose="020B0604020202020204" pitchFamily="34" charset="0"/>
              </a:rPr>
              <a:t>swich</a:t>
            </a:r>
            <a:r>
              <a:rPr lang="nl-NL" sz="1200" dirty="0">
                <a:solidFill>
                  <a:srgbClr val="000000"/>
                </a:solidFill>
                <a:latin typeface="arial" panose="020B0604020202020204" pitchFamily="34" charset="0"/>
              </a:rPr>
              <a:t> over clause)</a:t>
            </a:r>
          </a:p>
          <a:p>
            <a:pPr marL="285750" indent="-285750" fontAlgn="t">
              <a:lnSpc>
                <a:spcPts val="1250"/>
              </a:lnSpc>
              <a:buClr>
                <a:srgbClr val="69BE28"/>
              </a:buClr>
              <a:buSzPct val="75000"/>
              <a:buFontTx/>
              <a:buAutoNum type="romanLcParenR"/>
            </a:pPr>
            <a:endParaRPr lang="nl-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nl-NL" sz="1200" dirty="0">
                <a:solidFill>
                  <a:srgbClr val="000000"/>
                </a:solidFill>
                <a:latin typeface="arial" panose="020B0604020202020204" pitchFamily="34" charset="0"/>
              </a:rPr>
              <a:t>ATAD2 </a:t>
            </a:r>
            <a:r>
              <a:rPr lang="nl-NL" sz="1200" dirty="0">
                <a:solidFill>
                  <a:srgbClr val="000000"/>
                </a:solidFill>
                <a:latin typeface="arial" panose="020B0604020202020204" pitchFamily="34" charset="0"/>
                <a:sym typeface="Wingdings" panose="05000000000000000000" pitchFamily="2" charset="2"/>
              </a:rPr>
              <a:t> no object </a:t>
            </a:r>
            <a:r>
              <a:rPr lang="nl-NL" sz="1200" dirty="0" err="1">
                <a:solidFill>
                  <a:srgbClr val="000000"/>
                </a:solidFill>
                <a:latin typeface="arial" panose="020B0604020202020204" pitchFamily="34" charset="0"/>
                <a:sym typeface="Wingdings" panose="05000000000000000000" pitchFamily="2" charset="2"/>
              </a:rPr>
              <a:t>exemption</a:t>
            </a:r>
            <a:r>
              <a:rPr lang="nl-NL" sz="1200" dirty="0">
                <a:solidFill>
                  <a:srgbClr val="000000"/>
                </a:solidFill>
                <a:latin typeface="arial" panose="020B0604020202020204" pitchFamily="34" charset="0"/>
                <a:sym typeface="Wingdings" panose="05000000000000000000" pitchFamily="2" charset="2"/>
              </a:rPr>
              <a:t> </a:t>
            </a:r>
            <a:r>
              <a:rPr lang="nl-NL" sz="1200" dirty="0" err="1">
                <a:solidFill>
                  <a:srgbClr val="000000"/>
                </a:solidFill>
                <a:latin typeface="arial" panose="020B0604020202020204" pitchFamily="34" charset="0"/>
                <a:sym typeface="Wingdings" panose="05000000000000000000" pitchFamily="2" charset="2"/>
              </a:rPr>
              <a:t>for</a:t>
            </a:r>
            <a:r>
              <a:rPr lang="nl-NL" sz="1200" dirty="0">
                <a:solidFill>
                  <a:srgbClr val="000000"/>
                </a:solidFill>
                <a:latin typeface="arial" panose="020B0604020202020204" pitchFamily="34" charset="0"/>
                <a:sym typeface="Wingdings" panose="05000000000000000000" pitchFamily="2" charset="2"/>
              </a:rPr>
              <a:t> “</a:t>
            </a:r>
            <a:r>
              <a:rPr lang="nl-NL" sz="1200" dirty="0" err="1">
                <a:solidFill>
                  <a:srgbClr val="000000"/>
                </a:solidFill>
                <a:latin typeface="arial" panose="020B0604020202020204" pitchFamily="34" charset="0"/>
                <a:sym typeface="Wingdings" panose="05000000000000000000" pitchFamily="2" charset="2"/>
              </a:rPr>
              <a:t>disregarded</a:t>
            </a:r>
            <a:r>
              <a:rPr lang="nl-NL" sz="1200" dirty="0">
                <a:solidFill>
                  <a:srgbClr val="000000"/>
                </a:solidFill>
                <a:latin typeface="arial" panose="020B0604020202020204" pitchFamily="34" charset="0"/>
                <a:sym typeface="Wingdings" panose="05000000000000000000" pitchFamily="2" charset="2"/>
              </a:rPr>
              <a:t> PE”</a:t>
            </a:r>
          </a:p>
          <a:p>
            <a:pPr marL="285750" indent="-285750" fontAlgn="t">
              <a:lnSpc>
                <a:spcPts val="1250"/>
              </a:lnSpc>
              <a:buClr>
                <a:srgbClr val="69BE28"/>
              </a:buClr>
              <a:buSzPct val="75000"/>
              <a:buFontTx/>
              <a:buAutoNum type="romanLcParenR"/>
            </a:pPr>
            <a:endParaRPr lang="nl-NL"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p:txBody>
      </p:sp>
      <p:sp>
        <p:nvSpPr>
          <p:cNvPr id="5" name="Rechthoek 4">
            <a:extLst>
              <a:ext uri="{FF2B5EF4-FFF2-40B4-BE49-F238E27FC236}">
                <a16:creationId xmlns:a16="http://schemas.microsoft.com/office/drawing/2014/main" id="{072CD0A3-4D37-43F1-6618-20CBEB7C4237}"/>
              </a:ext>
            </a:extLst>
          </p:cNvPr>
          <p:cNvSpPr/>
          <p:nvPr/>
        </p:nvSpPr>
        <p:spPr>
          <a:xfrm>
            <a:off x="6907337" y="1429282"/>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6" name="Ovaal 5">
            <a:extLst>
              <a:ext uri="{FF2B5EF4-FFF2-40B4-BE49-F238E27FC236}">
                <a16:creationId xmlns:a16="http://schemas.microsoft.com/office/drawing/2014/main" id="{752178DF-2BCE-2F82-8A3C-092794A0A95F}"/>
              </a:ext>
            </a:extLst>
          </p:cNvPr>
          <p:cNvSpPr/>
          <p:nvPr/>
        </p:nvSpPr>
        <p:spPr>
          <a:xfrm>
            <a:off x="7049677" y="2167300"/>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cxnSp>
        <p:nvCxnSpPr>
          <p:cNvPr id="7" name="Rechte verbindingslijn 6">
            <a:extLst>
              <a:ext uri="{FF2B5EF4-FFF2-40B4-BE49-F238E27FC236}">
                <a16:creationId xmlns:a16="http://schemas.microsoft.com/office/drawing/2014/main" id="{FA035CF7-0660-6811-897D-633DC73F697D}"/>
              </a:ext>
            </a:extLst>
          </p:cNvPr>
          <p:cNvCxnSpPr>
            <a:cxnSpLocks/>
            <a:stCxn id="5" idx="2"/>
            <a:endCxn id="6" idx="0"/>
          </p:cNvCxnSpPr>
          <p:nvPr/>
        </p:nvCxnSpPr>
        <p:spPr>
          <a:xfrm>
            <a:off x="7563986" y="1848694"/>
            <a:ext cx="973" cy="318606"/>
          </a:xfrm>
          <a:prstGeom prst="line">
            <a:avLst/>
          </a:prstGeom>
        </p:spPr>
        <p:style>
          <a:lnRef idx="1">
            <a:schemeClr val="dk1"/>
          </a:lnRef>
          <a:fillRef idx="0">
            <a:schemeClr val="dk1"/>
          </a:fillRef>
          <a:effectRef idx="0">
            <a:schemeClr val="dk1"/>
          </a:effectRef>
          <a:fontRef idx="minor">
            <a:schemeClr val="tx1"/>
          </a:fontRef>
        </p:style>
      </p:cxnSp>
      <p:sp>
        <p:nvSpPr>
          <p:cNvPr id="8" name="Rechthoek 7">
            <a:extLst>
              <a:ext uri="{FF2B5EF4-FFF2-40B4-BE49-F238E27FC236}">
                <a16:creationId xmlns:a16="http://schemas.microsoft.com/office/drawing/2014/main" id="{AD4CD884-CA7F-15A5-03CC-FA65440D7A3E}"/>
              </a:ext>
            </a:extLst>
          </p:cNvPr>
          <p:cNvSpPr/>
          <p:nvPr/>
        </p:nvSpPr>
        <p:spPr>
          <a:xfrm>
            <a:off x="6954042" y="2646312"/>
            <a:ext cx="1219888"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err="1">
                <a:solidFill>
                  <a:schemeClr val="tx2"/>
                </a:solidFill>
              </a:rPr>
              <a:t>Residual</a:t>
            </a:r>
            <a:r>
              <a:rPr lang="nl-NL" sz="1000" dirty="0">
                <a:solidFill>
                  <a:schemeClr val="tx2"/>
                </a:solidFill>
              </a:rPr>
              <a:t> </a:t>
            </a:r>
            <a:r>
              <a:rPr lang="nl-NL" sz="1000" dirty="0" err="1">
                <a:solidFill>
                  <a:schemeClr val="tx2"/>
                </a:solidFill>
              </a:rPr>
              <a:t>profit</a:t>
            </a:r>
            <a:endParaRPr lang="nl-NL" sz="1000" dirty="0">
              <a:solidFill>
                <a:schemeClr val="tx2"/>
              </a:solidFill>
              <a:effectLst/>
            </a:endParaRPr>
          </a:p>
        </p:txBody>
      </p:sp>
    </p:spTree>
    <p:extLst>
      <p:ext uri="{BB962C8B-B14F-4D97-AF65-F5344CB8AC3E}">
        <p14:creationId xmlns:p14="http://schemas.microsoft.com/office/powerpoint/2010/main" val="386050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4. NL analysis – Object </a:t>
            </a:r>
            <a:r>
              <a:rPr lang="nl-NL" sz="1350" cap="all" dirty="0" err="1">
                <a:latin typeface="Arial"/>
                <a:cs typeface="Arial"/>
              </a:rPr>
              <a:t>exemption</a:t>
            </a:r>
            <a:r>
              <a:rPr lang="nl-NL" sz="1350" cap="all" dirty="0">
                <a:latin typeface="Arial"/>
                <a:cs typeface="Arial"/>
              </a:rPr>
              <a:t> MX </a:t>
            </a:r>
            <a:r>
              <a:rPr lang="nl-NL" sz="1350" cap="all" dirty="0" err="1">
                <a:latin typeface="Arial"/>
                <a:cs typeface="Arial"/>
              </a:rPr>
              <a:t>Branch</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80" y="1309532"/>
            <a:ext cx="5991592" cy="4598054"/>
          </a:xfrm>
          <a:prstGeom prst="rect">
            <a:avLst/>
          </a:prstGeom>
          <a:noFill/>
        </p:spPr>
        <p:txBody>
          <a:bodyPr wrap="square" rtlCol="0">
            <a:spAutoFit/>
          </a:bodyPr>
          <a:lstStyle/>
          <a:p>
            <a:pPr fontAlgn="t">
              <a:lnSpc>
                <a:spcPts val="1250"/>
              </a:lnSpc>
              <a:buClr>
                <a:srgbClr val="69BE28"/>
              </a:buClr>
              <a:buSzPct val="75000"/>
            </a:pPr>
            <a:r>
              <a:rPr lang="en-NL" sz="1200" u="sng" dirty="0">
                <a:latin typeface="Arial"/>
              </a:rPr>
              <a:t>Dutch-MX Tax treaty </a:t>
            </a:r>
            <a:r>
              <a:rPr lang="en-NL" sz="1200" u="sng" dirty="0">
                <a:latin typeface="Arial"/>
                <a:sym typeface="Wingdings" panose="05000000000000000000" pitchFamily="2" charset="2"/>
              </a:rPr>
              <a:t></a:t>
            </a:r>
            <a:r>
              <a:rPr lang="en-NL" sz="1200" u="sng" dirty="0">
                <a:latin typeface="Arial"/>
              </a:rPr>
              <a:t> exemption method?</a:t>
            </a:r>
          </a:p>
          <a:p>
            <a:pPr fontAlgn="t">
              <a:lnSpc>
                <a:spcPts val="1250"/>
              </a:lnSpc>
              <a:buClr>
                <a:srgbClr val="69BE28"/>
              </a:buClr>
              <a:buSzPct val="75000"/>
            </a:pPr>
            <a:endParaRPr lang="en-NL" sz="1200" u="sng" dirty="0">
              <a:latin typeface="Arial"/>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Article 22(2) </a:t>
            </a:r>
            <a:r>
              <a:rPr lang="en-NL" sz="1200" dirty="0">
                <a:solidFill>
                  <a:srgbClr val="000000"/>
                </a:solidFill>
                <a:latin typeface="arial" panose="020B0604020202020204" pitchFamily="34" charset="0"/>
                <a:sym typeface="Wingdings" panose="05000000000000000000" pitchFamily="2" charset="2"/>
              </a:rPr>
              <a:t> exemption method in NL</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sym typeface="Wingdings" panose="05000000000000000000" pitchFamily="2" charset="2"/>
              </a:rPr>
              <a:t>No switch-over clause in the tax treaty</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sym typeface="Wingdings" panose="05000000000000000000" pitchFamily="2" charset="2"/>
              </a:rPr>
              <a:t>But article 5, Option A MLI (enters into force as per 1-1-2024):</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sym typeface="Wingdings" panose="05000000000000000000" pitchFamily="2" charset="2"/>
            </a:endParaRPr>
          </a:p>
          <a:p>
            <a:pPr marL="742950" lvl="1" indent="-285750" fontAlgn="t">
              <a:lnSpc>
                <a:spcPts val="1250"/>
              </a:lnSpc>
              <a:buClr>
                <a:srgbClr val="69BE28"/>
              </a:buClr>
              <a:buSzPct val="75000"/>
              <a:buFontTx/>
              <a:buAutoNum type="romanLcParenR"/>
            </a:pPr>
            <a:r>
              <a:rPr lang="en-NL" sz="1200" dirty="0"/>
              <a:t>Provisions of a Covered Tax Agreement that would otherwise exempt income derived or capital owned by a resident of a Contracting Jurisdiction from tax in that Contracting Jurisdiction for the purpose of eliminating double taxation shall not apply </a:t>
            </a:r>
            <a:r>
              <a:rPr lang="en-NL" sz="1200" u="sng" dirty="0"/>
              <a:t>where the other Contracting Jurisdiction applies the provisions of the Covered Tax Agreement to exempt such income or capital from tax </a:t>
            </a:r>
            <a:r>
              <a:rPr lang="en-NL" sz="1200" dirty="0"/>
              <a:t>or to limit the rate at which such income or capital may be taxed. In the latter case, the first-mentioned Contracting Jurisdiction shall allow as a deduction from the tax on the income or capital of that resident an amount equal to the tax paid in that other Contracting Jurisdiction. …..</a:t>
            </a:r>
          </a:p>
          <a:p>
            <a:pPr marL="742950" lvl="1"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rPr>
              <a:t>MX Branch deemed not to exist based on local tax provisions; not based on the interpretation of the MX-NL Tax Treaty </a:t>
            </a:r>
            <a:r>
              <a:rPr lang="en-NL" sz="1200" dirty="0">
                <a:solidFill>
                  <a:srgbClr val="000000"/>
                </a:solidFill>
                <a:latin typeface="arial" panose="020B0604020202020204" pitchFamily="34" charset="0"/>
                <a:sym typeface="Wingdings" panose="05000000000000000000" pitchFamily="2" charset="2"/>
              </a:rPr>
              <a:t> hence, should not apply.</a:t>
            </a:r>
          </a:p>
          <a:p>
            <a:pPr marL="285750" indent="-285750" fontAlgn="t">
              <a:lnSpc>
                <a:spcPts val="1250"/>
              </a:lnSpc>
              <a:buClr>
                <a:srgbClr val="69BE28"/>
              </a:buClr>
              <a:buSzPct val="75000"/>
              <a:buFontTx/>
              <a:buAutoNum type="romanLcParenR"/>
            </a:pPr>
            <a:endParaRPr lang="en-NL"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sym typeface="Wingdings" panose="05000000000000000000" pitchFamily="2" charset="2"/>
              </a:rPr>
              <a:t>No MLI PPT clause re MX-NL Tax Treaty</a:t>
            </a:r>
            <a:r>
              <a:rPr lang="en-US" sz="1200" dirty="0">
                <a:solidFill>
                  <a:srgbClr val="000000"/>
                </a:solidFill>
                <a:latin typeface="arial" panose="020B0604020202020204" pitchFamily="34" charset="0"/>
                <a:sym typeface="Wingdings" panose="05000000000000000000" pitchFamily="2" charset="2"/>
              </a:rPr>
              <a:t>; but wat if PPT clause?</a:t>
            </a:r>
            <a:endParaRPr lang="en-NL" sz="1200" dirty="0">
              <a:solidFill>
                <a:srgbClr val="000000"/>
              </a:solidFill>
              <a:latin typeface="arial" panose="020B0604020202020204" pitchFamily="34" charset="0"/>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p:txBody>
      </p:sp>
      <p:sp>
        <p:nvSpPr>
          <p:cNvPr id="5" name="Rechthoek 4">
            <a:extLst>
              <a:ext uri="{FF2B5EF4-FFF2-40B4-BE49-F238E27FC236}">
                <a16:creationId xmlns:a16="http://schemas.microsoft.com/office/drawing/2014/main" id="{072CD0A3-4D37-43F1-6618-20CBEB7C4237}"/>
              </a:ext>
            </a:extLst>
          </p:cNvPr>
          <p:cNvSpPr/>
          <p:nvPr/>
        </p:nvSpPr>
        <p:spPr>
          <a:xfrm>
            <a:off x="6907337" y="1429282"/>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6" name="Ovaal 5">
            <a:extLst>
              <a:ext uri="{FF2B5EF4-FFF2-40B4-BE49-F238E27FC236}">
                <a16:creationId xmlns:a16="http://schemas.microsoft.com/office/drawing/2014/main" id="{752178DF-2BCE-2F82-8A3C-092794A0A95F}"/>
              </a:ext>
            </a:extLst>
          </p:cNvPr>
          <p:cNvSpPr/>
          <p:nvPr/>
        </p:nvSpPr>
        <p:spPr>
          <a:xfrm>
            <a:off x="7049677" y="2167300"/>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cxnSp>
        <p:nvCxnSpPr>
          <p:cNvPr id="7" name="Rechte verbindingslijn 6">
            <a:extLst>
              <a:ext uri="{FF2B5EF4-FFF2-40B4-BE49-F238E27FC236}">
                <a16:creationId xmlns:a16="http://schemas.microsoft.com/office/drawing/2014/main" id="{FA035CF7-0660-6811-897D-633DC73F697D}"/>
              </a:ext>
            </a:extLst>
          </p:cNvPr>
          <p:cNvCxnSpPr>
            <a:cxnSpLocks/>
            <a:stCxn id="5" idx="2"/>
            <a:endCxn id="6" idx="0"/>
          </p:cNvCxnSpPr>
          <p:nvPr/>
        </p:nvCxnSpPr>
        <p:spPr>
          <a:xfrm>
            <a:off x="7563986" y="1848694"/>
            <a:ext cx="973" cy="318606"/>
          </a:xfrm>
          <a:prstGeom prst="line">
            <a:avLst/>
          </a:prstGeom>
        </p:spPr>
        <p:style>
          <a:lnRef idx="1">
            <a:schemeClr val="dk1"/>
          </a:lnRef>
          <a:fillRef idx="0">
            <a:schemeClr val="dk1"/>
          </a:fillRef>
          <a:effectRef idx="0">
            <a:schemeClr val="dk1"/>
          </a:effectRef>
          <a:fontRef idx="minor">
            <a:schemeClr val="tx1"/>
          </a:fontRef>
        </p:style>
      </p:cxnSp>
      <p:sp>
        <p:nvSpPr>
          <p:cNvPr id="8" name="Rechthoek 7">
            <a:extLst>
              <a:ext uri="{FF2B5EF4-FFF2-40B4-BE49-F238E27FC236}">
                <a16:creationId xmlns:a16="http://schemas.microsoft.com/office/drawing/2014/main" id="{AD4CD884-CA7F-15A5-03CC-FA65440D7A3E}"/>
              </a:ext>
            </a:extLst>
          </p:cNvPr>
          <p:cNvSpPr/>
          <p:nvPr/>
        </p:nvSpPr>
        <p:spPr>
          <a:xfrm>
            <a:off x="6954042" y="2646312"/>
            <a:ext cx="1219888"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err="1">
                <a:solidFill>
                  <a:schemeClr val="tx2"/>
                </a:solidFill>
              </a:rPr>
              <a:t>Residual</a:t>
            </a:r>
            <a:r>
              <a:rPr lang="nl-NL" sz="1000" dirty="0">
                <a:solidFill>
                  <a:schemeClr val="tx2"/>
                </a:solidFill>
              </a:rPr>
              <a:t> </a:t>
            </a:r>
            <a:r>
              <a:rPr lang="nl-NL" sz="1000" dirty="0" err="1">
                <a:solidFill>
                  <a:schemeClr val="tx2"/>
                </a:solidFill>
              </a:rPr>
              <a:t>profit</a:t>
            </a:r>
            <a:endParaRPr lang="nl-NL" sz="1000" dirty="0">
              <a:solidFill>
                <a:schemeClr val="tx2"/>
              </a:solidFill>
              <a:effectLst/>
            </a:endParaRPr>
          </a:p>
        </p:txBody>
      </p:sp>
    </p:spTree>
    <p:extLst>
      <p:ext uri="{BB962C8B-B14F-4D97-AF65-F5344CB8AC3E}">
        <p14:creationId xmlns:p14="http://schemas.microsoft.com/office/powerpoint/2010/main" val="383462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4. NL analysis – Object </a:t>
            </a:r>
            <a:r>
              <a:rPr lang="nl-NL" sz="1350" cap="all" dirty="0" err="1">
                <a:latin typeface="Arial"/>
                <a:cs typeface="Arial"/>
              </a:rPr>
              <a:t>exemption</a:t>
            </a:r>
            <a:r>
              <a:rPr lang="nl-NL" sz="1350" cap="all" dirty="0">
                <a:latin typeface="Arial"/>
                <a:cs typeface="Arial"/>
              </a:rPr>
              <a:t> MX </a:t>
            </a:r>
            <a:r>
              <a:rPr lang="nl-NL" sz="1350" cap="all" dirty="0" err="1">
                <a:latin typeface="Arial"/>
                <a:cs typeface="Arial"/>
              </a:rPr>
              <a:t>Branch</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79" y="1309532"/>
            <a:ext cx="6519789" cy="4173835"/>
          </a:xfrm>
          <a:prstGeom prst="rect">
            <a:avLst/>
          </a:prstGeom>
          <a:noFill/>
        </p:spPr>
        <p:txBody>
          <a:bodyPr wrap="square" rtlCol="0">
            <a:spAutoFit/>
          </a:bodyPr>
          <a:lstStyle/>
          <a:p>
            <a:pPr>
              <a:lnSpc>
                <a:spcPct val="115000"/>
              </a:lnSpc>
              <a:spcAft>
                <a:spcPts val="1000"/>
              </a:spcAft>
            </a:pPr>
            <a:r>
              <a:rPr lang="en-NL" sz="1200" u="sng" dirty="0">
                <a:latin typeface="Arial"/>
              </a:rPr>
              <a:t>PPT  (ARTICLE 29 OECD / 7(4) MLI)</a:t>
            </a:r>
          </a:p>
          <a:p>
            <a:pPr>
              <a:lnSpc>
                <a:spcPct val="115000"/>
              </a:lnSpc>
              <a:spcAft>
                <a:spcPts val="1000"/>
              </a:spcAft>
            </a:pPr>
            <a:r>
              <a:rPr lang="en-NL" sz="1200" i="1" dirty="0">
                <a:latin typeface="Arial"/>
              </a:rPr>
              <a:t>Notwithstanding the other provisions of this Convention, a benefit under this Convention </a:t>
            </a:r>
            <a:r>
              <a:rPr lang="en-NL" sz="1200" i="1" u="sng" dirty="0">
                <a:latin typeface="Arial"/>
              </a:rPr>
              <a:t>shall not be granted </a:t>
            </a:r>
            <a:r>
              <a:rPr lang="en-NL" sz="1200" i="1" dirty="0">
                <a:latin typeface="Arial"/>
              </a:rPr>
              <a:t>in respect of an item of income or capital if it is reasonable to conclude, having regard to all relevant facts and circumstances, </a:t>
            </a:r>
            <a:r>
              <a:rPr lang="en-NL" sz="1200" i="1" u="sng" dirty="0">
                <a:latin typeface="Arial"/>
              </a:rPr>
              <a:t>that obtaining that benefit was one of the principal purposes of any arrangement or transaction that resulted directly or indirectly in that benefit</a:t>
            </a:r>
            <a:r>
              <a:rPr lang="en-NL" sz="1200" i="1" dirty="0">
                <a:latin typeface="Arial"/>
              </a:rPr>
              <a:t>, unless it is established that granting that benefit in these circumstances would </a:t>
            </a:r>
            <a:r>
              <a:rPr lang="en-NL" sz="1200" i="1" u="sng" dirty="0">
                <a:latin typeface="Arial"/>
              </a:rPr>
              <a:t>be in accordance with the object and purpose of the relevant provisions of this Convention</a:t>
            </a:r>
            <a:r>
              <a:rPr lang="en-NL" sz="1200" i="1" dirty="0">
                <a:latin typeface="Arial"/>
              </a:rPr>
              <a:t>.</a:t>
            </a:r>
          </a:p>
          <a:p>
            <a:pPr fontAlgn="t">
              <a:lnSpc>
                <a:spcPts val="1250"/>
              </a:lnSpc>
              <a:buClr>
                <a:srgbClr val="69BE28"/>
              </a:buClr>
              <a:buSzPct val="75000"/>
            </a:pPr>
            <a:endParaRPr lang="en-NL" sz="1200" u="sng" dirty="0">
              <a:latin typeface="Arial"/>
            </a:endParaRPr>
          </a:p>
          <a:p>
            <a:pPr marL="285750" indent="-285750" fontAlgn="t">
              <a:lnSpc>
                <a:spcPts val="1250"/>
              </a:lnSpc>
              <a:buClr>
                <a:srgbClr val="69BE28"/>
              </a:buClr>
              <a:buSzPct val="75000"/>
              <a:buFontTx/>
              <a:buAutoNum type="romanLcParenR"/>
            </a:pPr>
            <a:r>
              <a:rPr lang="en-NL" sz="1200" dirty="0">
                <a:solidFill>
                  <a:srgbClr val="000000"/>
                </a:solidFill>
                <a:latin typeface="arial" panose="020B0604020202020204" pitchFamily="34" charset="0"/>
                <a:sym typeface="Wingdings" panose="05000000000000000000" pitchFamily="2" charset="2"/>
              </a:rPr>
              <a:t>Subjective </a:t>
            </a:r>
            <a:r>
              <a:rPr lang="en-US" sz="1200" dirty="0">
                <a:solidFill>
                  <a:srgbClr val="000000"/>
                </a:solidFill>
                <a:latin typeface="arial" panose="020B0604020202020204" pitchFamily="34" charset="0"/>
                <a:sym typeface="Wingdings" panose="05000000000000000000" pitchFamily="2" charset="2"/>
              </a:rPr>
              <a:t>(motive) </a:t>
            </a:r>
            <a:r>
              <a:rPr lang="en-NL" sz="1200" dirty="0">
                <a:solidFill>
                  <a:srgbClr val="000000"/>
                </a:solidFill>
                <a:latin typeface="arial" panose="020B0604020202020204" pitchFamily="34" charset="0"/>
                <a:sym typeface="Wingdings" panose="05000000000000000000" pitchFamily="2" charset="2"/>
              </a:rPr>
              <a:t>and normative </a:t>
            </a:r>
            <a:r>
              <a:rPr lang="en-US" sz="1200" dirty="0">
                <a:solidFill>
                  <a:srgbClr val="000000"/>
                </a:solidFill>
                <a:latin typeface="arial" panose="020B0604020202020204" pitchFamily="34" charset="0"/>
                <a:sym typeface="Wingdings" panose="05000000000000000000" pitchFamily="2" charset="2"/>
              </a:rPr>
              <a:t>(purpose and objective) </a:t>
            </a:r>
            <a:r>
              <a:rPr lang="en-NL" sz="1200" dirty="0">
                <a:solidFill>
                  <a:srgbClr val="000000"/>
                </a:solidFill>
                <a:latin typeface="arial" panose="020B0604020202020204" pitchFamily="34" charset="0"/>
                <a:sym typeface="Wingdings" panose="05000000000000000000" pitchFamily="2" charset="2"/>
              </a:rPr>
              <a:t>test</a:t>
            </a:r>
            <a:endParaRPr lang="en-US"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r>
              <a:rPr lang="en-US" sz="1200" dirty="0">
                <a:solidFill>
                  <a:srgbClr val="000000"/>
                </a:solidFill>
                <a:latin typeface="arial" panose="020B0604020202020204" pitchFamily="34" charset="0"/>
                <a:sym typeface="Wingdings" panose="05000000000000000000" pitchFamily="2" charset="2"/>
              </a:rPr>
              <a:t>Subjective test  Dutch jurisprudence re “</a:t>
            </a:r>
            <a:r>
              <a:rPr lang="en-US" sz="1200" dirty="0" err="1">
                <a:solidFill>
                  <a:srgbClr val="000000"/>
                </a:solidFill>
                <a:latin typeface="arial" panose="020B0604020202020204" pitchFamily="34" charset="0"/>
                <a:sym typeface="Wingdings" panose="05000000000000000000" pitchFamily="2" charset="2"/>
              </a:rPr>
              <a:t>fraus</a:t>
            </a:r>
            <a:r>
              <a:rPr lang="en-US" sz="1200" dirty="0">
                <a:solidFill>
                  <a:srgbClr val="000000"/>
                </a:solidFill>
                <a:latin typeface="arial" panose="020B0604020202020204" pitchFamily="34" charset="0"/>
                <a:sym typeface="Wingdings" panose="05000000000000000000" pitchFamily="2" charset="2"/>
              </a:rPr>
              <a:t> </a:t>
            </a:r>
            <a:r>
              <a:rPr lang="en-US" sz="1200" dirty="0" err="1">
                <a:solidFill>
                  <a:srgbClr val="000000"/>
                </a:solidFill>
                <a:latin typeface="arial" panose="020B0604020202020204" pitchFamily="34" charset="0"/>
                <a:sym typeface="Wingdings" panose="05000000000000000000" pitchFamily="2" charset="2"/>
              </a:rPr>
              <a:t>legis</a:t>
            </a:r>
            <a:r>
              <a:rPr lang="en-US" sz="1200" dirty="0">
                <a:solidFill>
                  <a:srgbClr val="000000"/>
                </a:solidFill>
                <a:latin typeface="arial" panose="020B0604020202020204" pitchFamily="34" charset="0"/>
                <a:sym typeface="Wingdings" panose="05000000000000000000" pitchFamily="2" charset="2"/>
              </a:rPr>
              <a:t>” (?)</a:t>
            </a: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r>
              <a:rPr lang="en-US" sz="1200" dirty="0">
                <a:solidFill>
                  <a:srgbClr val="000000"/>
                </a:solidFill>
                <a:latin typeface="arial" panose="020B0604020202020204" pitchFamily="34" charset="0"/>
                <a:sym typeface="Wingdings" panose="05000000000000000000" pitchFamily="2" charset="2"/>
              </a:rPr>
              <a:t>Purpose of tax treaty is to provide treaty benefits re bona fide transactions (economic reality / substance, etc. are relevant factors).</a:t>
            </a: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marL="742950" lvl="1"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en-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p:txBody>
      </p:sp>
      <p:sp>
        <p:nvSpPr>
          <p:cNvPr id="5" name="Rechthoek 4">
            <a:extLst>
              <a:ext uri="{FF2B5EF4-FFF2-40B4-BE49-F238E27FC236}">
                <a16:creationId xmlns:a16="http://schemas.microsoft.com/office/drawing/2014/main" id="{072CD0A3-4D37-43F1-6618-20CBEB7C4237}"/>
              </a:ext>
            </a:extLst>
          </p:cNvPr>
          <p:cNvSpPr/>
          <p:nvPr/>
        </p:nvSpPr>
        <p:spPr>
          <a:xfrm>
            <a:off x="7297302" y="1439420"/>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6" name="Ovaal 5">
            <a:extLst>
              <a:ext uri="{FF2B5EF4-FFF2-40B4-BE49-F238E27FC236}">
                <a16:creationId xmlns:a16="http://schemas.microsoft.com/office/drawing/2014/main" id="{752178DF-2BCE-2F82-8A3C-092794A0A95F}"/>
              </a:ext>
            </a:extLst>
          </p:cNvPr>
          <p:cNvSpPr/>
          <p:nvPr/>
        </p:nvSpPr>
        <p:spPr>
          <a:xfrm>
            <a:off x="7439642" y="2177438"/>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cxnSp>
        <p:nvCxnSpPr>
          <p:cNvPr id="7" name="Rechte verbindingslijn 6">
            <a:extLst>
              <a:ext uri="{FF2B5EF4-FFF2-40B4-BE49-F238E27FC236}">
                <a16:creationId xmlns:a16="http://schemas.microsoft.com/office/drawing/2014/main" id="{FA035CF7-0660-6811-897D-633DC73F697D}"/>
              </a:ext>
            </a:extLst>
          </p:cNvPr>
          <p:cNvCxnSpPr>
            <a:cxnSpLocks/>
            <a:stCxn id="5" idx="2"/>
            <a:endCxn id="6" idx="0"/>
          </p:cNvCxnSpPr>
          <p:nvPr/>
        </p:nvCxnSpPr>
        <p:spPr>
          <a:xfrm>
            <a:off x="7953951" y="1858832"/>
            <a:ext cx="973" cy="318606"/>
          </a:xfrm>
          <a:prstGeom prst="line">
            <a:avLst/>
          </a:prstGeom>
        </p:spPr>
        <p:style>
          <a:lnRef idx="1">
            <a:schemeClr val="dk1"/>
          </a:lnRef>
          <a:fillRef idx="0">
            <a:schemeClr val="dk1"/>
          </a:fillRef>
          <a:effectRef idx="0">
            <a:schemeClr val="dk1"/>
          </a:effectRef>
          <a:fontRef idx="minor">
            <a:schemeClr val="tx1"/>
          </a:fontRef>
        </p:style>
      </p:cxnSp>
      <p:sp>
        <p:nvSpPr>
          <p:cNvPr id="8" name="Rechthoek 7">
            <a:extLst>
              <a:ext uri="{FF2B5EF4-FFF2-40B4-BE49-F238E27FC236}">
                <a16:creationId xmlns:a16="http://schemas.microsoft.com/office/drawing/2014/main" id="{AD4CD884-CA7F-15A5-03CC-FA65440D7A3E}"/>
              </a:ext>
            </a:extLst>
          </p:cNvPr>
          <p:cNvSpPr/>
          <p:nvPr/>
        </p:nvSpPr>
        <p:spPr>
          <a:xfrm>
            <a:off x="7344007" y="2656450"/>
            <a:ext cx="1219888"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err="1">
                <a:solidFill>
                  <a:schemeClr val="tx2"/>
                </a:solidFill>
              </a:rPr>
              <a:t>Residual</a:t>
            </a:r>
            <a:r>
              <a:rPr lang="nl-NL" sz="1000" dirty="0">
                <a:solidFill>
                  <a:schemeClr val="tx2"/>
                </a:solidFill>
              </a:rPr>
              <a:t> </a:t>
            </a:r>
            <a:r>
              <a:rPr lang="nl-NL" sz="1000" dirty="0" err="1">
                <a:solidFill>
                  <a:schemeClr val="tx2"/>
                </a:solidFill>
              </a:rPr>
              <a:t>profit</a:t>
            </a:r>
            <a:endParaRPr lang="nl-NL" sz="1000" dirty="0">
              <a:solidFill>
                <a:schemeClr val="tx2"/>
              </a:solidFill>
              <a:effectLst/>
            </a:endParaRPr>
          </a:p>
        </p:txBody>
      </p:sp>
    </p:spTree>
    <p:extLst>
      <p:ext uri="{BB962C8B-B14F-4D97-AF65-F5344CB8AC3E}">
        <p14:creationId xmlns:p14="http://schemas.microsoft.com/office/powerpoint/2010/main" val="301311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4. NL analysis – Object </a:t>
            </a:r>
            <a:r>
              <a:rPr lang="nl-NL" sz="1350" cap="all" dirty="0" err="1">
                <a:latin typeface="Arial"/>
                <a:cs typeface="Arial"/>
              </a:rPr>
              <a:t>exemption</a:t>
            </a:r>
            <a:r>
              <a:rPr lang="nl-NL" sz="1350" cap="all" dirty="0">
                <a:latin typeface="Arial"/>
                <a:cs typeface="Arial"/>
              </a:rPr>
              <a:t> MX </a:t>
            </a:r>
            <a:r>
              <a:rPr lang="nl-NL" sz="1350" cap="all" dirty="0" err="1">
                <a:latin typeface="Arial"/>
                <a:cs typeface="Arial"/>
              </a:rPr>
              <a:t>Branch</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79" y="1309532"/>
            <a:ext cx="6495369" cy="4242572"/>
          </a:xfrm>
          <a:prstGeom prst="rect">
            <a:avLst/>
          </a:prstGeom>
          <a:noFill/>
        </p:spPr>
        <p:txBody>
          <a:bodyPr wrap="square" rtlCol="0">
            <a:spAutoFit/>
          </a:bodyPr>
          <a:lstStyle/>
          <a:p>
            <a:pPr>
              <a:lnSpc>
                <a:spcPct val="115000"/>
              </a:lnSpc>
              <a:spcAft>
                <a:spcPts val="1000"/>
              </a:spcAft>
            </a:pPr>
            <a:r>
              <a:rPr lang="en-NL" sz="1200" u="sng" dirty="0">
                <a:latin typeface="Arial"/>
              </a:rPr>
              <a:t>PPT  (ARTICLE 29 OECD / 7(4) MLI)</a:t>
            </a:r>
          </a:p>
          <a:p>
            <a:pPr>
              <a:lnSpc>
                <a:spcPct val="115000"/>
              </a:lnSpc>
              <a:spcAft>
                <a:spcPts val="1000"/>
              </a:spcAft>
            </a:pPr>
            <a:r>
              <a:rPr lang="en-US" sz="1200" i="1" dirty="0">
                <a:latin typeface="Arial"/>
              </a:rPr>
              <a:t>Example C: RCO, a company resident of State R, is in the business of producing electronic devices and its business is expanding rapidly. It is now considering establishing a manufacturing plant in a developing country in order to benefit from lower manufacturing costs. After a preliminary review, possible locations in three different countries are identified. All three countries provide similar economic and political environments. After considering the fact that State S is the only one of these countries with which State R has a tax convention, the decision is made to build the plant in that State.</a:t>
            </a:r>
          </a:p>
          <a:p>
            <a:pPr>
              <a:lnSpc>
                <a:spcPct val="115000"/>
              </a:lnSpc>
              <a:spcAft>
                <a:spcPts val="1000"/>
              </a:spcAft>
            </a:pPr>
            <a:r>
              <a:rPr lang="en-US" sz="1200" i="1" dirty="0">
                <a:latin typeface="Arial"/>
              </a:rPr>
              <a:t>In this example, </a:t>
            </a:r>
            <a:r>
              <a:rPr lang="en-US" sz="1200" i="1" u="sng" dirty="0">
                <a:latin typeface="Arial"/>
              </a:rPr>
              <a:t>whilst the decision to invest in State S is taken in the light of the benefits provided by the State R-State S tax convention, it is clear that the principal purposes for making that investment and building the plant are related to the expansion of RCO’s business and the lower manufacturing costs of that country</a:t>
            </a:r>
            <a:r>
              <a:rPr lang="en-US" sz="1200" i="1" dirty="0">
                <a:latin typeface="Arial"/>
              </a:rPr>
              <a:t>. In this example, it cannot reasonably be considered that one of the principal purposes for building the plant is to obtain treaty benefits. </a:t>
            </a:r>
            <a:endParaRPr lang="en-US" sz="1200" dirty="0">
              <a:solidFill>
                <a:srgbClr val="000000"/>
              </a:solidFill>
              <a:latin typeface="arial" panose="020B0604020202020204" pitchFamily="34" charset="0"/>
              <a:sym typeface="Wingdings" panose="05000000000000000000" pitchFamily="2" charset="2"/>
            </a:endParaRPr>
          </a:p>
          <a:p>
            <a:pPr marL="742950" lvl="1"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en-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p:txBody>
      </p:sp>
      <p:sp>
        <p:nvSpPr>
          <p:cNvPr id="5" name="Rechthoek 4">
            <a:extLst>
              <a:ext uri="{FF2B5EF4-FFF2-40B4-BE49-F238E27FC236}">
                <a16:creationId xmlns:a16="http://schemas.microsoft.com/office/drawing/2014/main" id="{072CD0A3-4D37-43F1-6618-20CBEB7C4237}"/>
              </a:ext>
            </a:extLst>
          </p:cNvPr>
          <p:cNvSpPr/>
          <p:nvPr/>
        </p:nvSpPr>
        <p:spPr>
          <a:xfrm>
            <a:off x="7297302" y="1429282"/>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6" name="Ovaal 5">
            <a:extLst>
              <a:ext uri="{FF2B5EF4-FFF2-40B4-BE49-F238E27FC236}">
                <a16:creationId xmlns:a16="http://schemas.microsoft.com/office/drawing/2014/main" id="{752178DF-2BCE-2F82-8A3C-092794A0A95F}"/>
              </a:ext>
            </a:extLst>
          </p:cNvPr>
          <p:cNvSpPr/>
          <p:nvPr/>
        </p:nvSpPr>
        <p:spPr>
          <a:xfrm>
            <a:off x="7439642" y="2167300"/>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cxnSp>
        <p:nvCxnSpPr>
          <p:cNvPr id="7" name="Rechte verbindingslijn 6">
            <a:extLst>
              <a:ext uri="{FF2B5EF4-FFF2-40B4-BE49-F238E27FC236}">
                <a16:creationId xmlns:a16="http://schemas.microsoft.com/office/drawing/2014/main" id="{FA035CF7-0660-6811-897D-633DC73F697D}"/>
              </a:ext>
            </a:extLst>
          </p:cNvPr>
          <p:cNvCxnSpPr>
            <a:cxnSpLocks/>
            <a:stCxn id="5" idx="2"/>
            <a:endCxn id="6" idx="0"/>
          </p:cNvCxnSpPr>
          <p:nvPr/>
        </p:nvCxnSpPr>
        <p:spPr>
          <a:xfrm>
            <a:off x="7953951" y="1848694"/>
            <a:ext cx="973" cy="318606"/>
          </a:xfrm>
          <a:prstGeom prst="line">
            <a:avLst/>
          </a:prstGeom>
        </p:spPr>
        <p:style>
          <a:lnRef idx="1">
            <a:schemeClr val="dk1"/>
          </a:lnRef>
          <a:fillRef idx="0">
            <a:schemeClr val="dk1"/>
          </a:fillRef>
          <a:effectRef idx="0">
            <a:schemeClr val="dk1"/>
          </a:effectRef>
          <a:fontRef idx="minor">
            <a:schemeClr val="tx1"/>
          </a:fontRef>
        </p:style>
      </p:cxnSp>
      <p:sp>
        <p:nvSpPr>
          <p:cNvPr id="8" name="Rechthoek 7">
            <a:extLst>
              <a:ext uri="{FF2B5EF4-FFF2-40B4-BE49-F238E27FC236}">
                <a16:creationId xmlns:a16="http://schemas.microsoft.com/office/drawing/2014/main" id="{AD4CD884-CA7F-15A5-03CC-FA65440D7A3E}"/>
              </a:ext>
            </a:extLst>
          </p:cNvPr>
          <p:cNvSpPr/>
          <p:nvPr/>
        </p:nvSpPr>
        <p:spPr>
          <a:xfrm>
            <a:off x="7344007" y="2646312"/>
            <a:ext cx="1219888"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err="1">
                <a:solidFill>
                  <a:schemeClr val="tx2"/>
                </a:solidFill>
              </a:rPr>
              <a:t>Residual</a:t>
            </a:r>
            <a:r>
              <a:rPr lang="nl-NL" sz="1000" dirty="0">
                <a:solidFill>
                  <a:schemeClr val="tx2"/>
                </a:solidFill>
              </a:rPr>
              <a:t> </a:t>
            </a:r>
            <a:r>
              <a:rPr lang="nl-NL" sz="1000" dirty="0" err="1">
                <a:solidFill>
                  <a:schemeClr val="tx2"/>
                </a:solidFill>
              </a:rPr>
              <a:t>profit</a:t>
            </a:r>
            <a:endParaRPr lang="nl-NL" sz="1000" dirty="0">
              <a:solidFill>
                <a:schemeClr val="tx2"/>
              </a:solidFill>
              <a:effectLst/>
            </a:endParaRPr>
          </a:p>
        </p:txBody>
      </p:sp>
    </p:spTree>
    <p:extLst>
      <p:ext uri="{BB962C8B-B14F-4D97-AF65-F5344CB8AC3E}">
        <p14:creationId xmlns:p14="http://schemas.microsoft.com/office/powerpoint/2010/main" val="189650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6C10E-D7D3-F146-B81C-F95E1E84F596}"/>
              </a:ext>
            </a:extLst>
          </p:cNvPr>
          <p:cNvSpPr txBox="1">
            <a:spLocks/>
          </p:cNvSpPr>
          <p:nvPr/>
        </p:nvSpPr>
        <p:spPr>
          <a:xfrm>
            <a:off x="525780" y="769531"/>
            <a:ext cx="8084820" cy="54305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1350" cap="all" dirty="0">
                <a:latin typeface="Arial"/>
                <a:cs typeface="Arial"/>
              </a:rPr>
              <a:t>4. NL analysis – Object </a:t>
            </a:r>
            <a:r>
              <a:rPr lang="nl-NL" sz="1350" cap="all" dirty="0" err="1">
                <a:latin typeface="Arial"/>
                <a:cs typeface="Arial"/>
              </a:rPr>
              <a:t>exemption</a:t>
            </a:r>
            <a:r>
              <a:rPr lang="nl-NL" sz="1350" cap="all" dirty="0">
                <a:latin typeface="Arial"/>
                <a:cs typeface="Arial"/>
              </a:rPr>
              <a:t> MX </a:t>
            </a:r>
            <a:r>
              <a:rPr lang="nl-NL" sz="1350" cap="all" dirty="0" err="1">
                <a:latin typeface="Arial"/>
                <a:cs typeface="Arial"/>
              </a:rPr>
              <a:t>Branch</a:t>
            </a:r>
            <a:endParaRPr lang="nl-NL" sz="1350" cap="all" dirty="0">
              <a:latin typeface="Arial"/>
              <a:cs typeface="Arial"/>
            </a:endParaRPr>
          </a:p>
        </p:txBody>
      </p:sp>
      <p:sp>
        <p:nvSpPr>
          <p:cNvPr id="3" name="Tekstvak 2">
            <a:extLst>
              <a:ext uri="{FF2B5EF4-FFF2-40B4-BE49-F238E27FC236}">
                <a16:creationId xmlns:a16="http://schemas.microsoft.com/office/drawing/2014/main" id="{797CECF7-2E2F-D047-8F6F-9C0EB9866357}"/>
              </a:ext>
            </a:extLst>
          </p:cNvPr>
          <p:cNvSpPr txBox="1"/>
          <p:nvPr/>
        </p:nvSpPr>
        <p:spPr>
          <a:xfrm>
            <a:off x="525779" y="1309532"/>
            <a:ext cx="6657548" cy="4931478"/>
          </a:xfrm>
          <a:prstGeom prst="rect">
            <a:avLst/>
          </a:prstGeom>
          <a:noFill/>
        </p:spPr>
        <p:txBody>
          <a:bodyPr wrap="square" rtlCol="0">
            <a:spAutoFit/>
          </a:bodyPr>
          <a:lstStyle/>
          <a:p>
            <a:pPr fontAlgn="t">
              <a:lnSpc>
                <a:spcPts val="1250"/>
              </a:lnSpc>
              <a:buClr>
                <a:srgbClr val="69BE28"/>
              </a:buClr>
              <a:buSzPct val="75000"/>
            </a:pPr>
            <a:r>
              <a:rPr lang="en-US" sz="1200" u="sng" dirty="0">
                <a:latin typeface="Arial"/>
              </a:rPr>
              <a:t>Dutch object exemption </a:t>
            </a:r>
            <a:r>
              <a:rPr lang="en-NL" sz="1200" u="sng" dirty="0">
                <a:latin typeface="Arial"/>
                <a:sym typeface="Wingdings" panose="05000000000000000000" pitchFamily="2" charset="2"/>
              </a:rPr>
              <a:t></a:t>
            </a:r>
            <a:r>
              <a:rPr lang="en-NL" sz="1200" u="sng" dirty="0">
                <a:latin typeface="Arial"/>
              </a:rPr>
              <a:t> </a:t>
            </a:r>
            <a:r>
              <a:rPr lang="en-US" sz="1200" u="sng" dirty="0">
                <a:latin typeface="Arial"/>
              </a:rPr>
              <a:t>ATAD2?</a:t>
            </a:r>
            <a:endParaRPr lang="en-NL" sz="1200" u="sng" dirty="0">
              <a:latin typeface="Arial"/>
            </a:endParaRPr>
          </a:p>
          <a:p>
            <a:pPr fontAlgn="t">
              <a:lnSpc>
                <a:spcPts val="1250"/>
              </a:lnSpc>
              <a:buClr>
                <a:srgbClr val="69BE28"/>
              </a:buClr>
              <a:buSzPct val="75000"/>
            </a:pPr>
            <a:endParaRPr lang="en-NL" sz="1200" u="sng" dirty="0">
              <a:latin typeface="Arial"/>
            </a:endParaRPr>
          </a:p>
          <a:p>
            <a:pPr marL="285750" indent="-285750" fontAlgn="t">
              <a:lnSpc>
                <a:spcPts val="1250"/>
              </a:lnSpc>
              <a:buClr>
                <a:srgbClr val="69BE28"/>
              </a:buClr>
              <a:buSzPct val="75000"/>
              <a:buFontTx/>
              <a:buAutoNum type="romanLcParenR"/>
            </a:pPr>
            <a:r>
              <a:rPr lang="en-US" sz="1200" dirty="0">
                <a:latin typeface="Arial"/>
              </a:rPr>
              <a:t>Article 15e, paragraph 9 Dutch CITA </a:t>
            </a:r>
            <a:r>
              <a:rPr lang="en-US" sz="1200" dirty="0">
                <a:latin typeface="Arial"/>
                <a:sym typeface="Wingdings" panose="05000000000000000000" pitchFamily="2" charset="2"/>
              </a:rPr>
              <a:t> no object exemption if “disregarded PE”</a:t>
            </a:r>
            <a:endParaRPr lang="en-US"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US" sz="1200" dirty="0">
                <a:solidFill>
                  <a:srgbClr val="000000"/>
                </a:solidFill>
                <a:latin typeface="arial" panose="020B0604020202020204" pitchFamily="34" charset="0"/>
              </a:rPr>
              <a:t>Based on Article 9 (5) ATAD2:</a:t>
            </a: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endParaRPr>
          </a:p>
          <a:p>
            <a:pPr marL="742950" lvl="1" indent="-285750" fontAlgn="t">
              <a:lnSpc>
                <a:spcPts val="1250"/>
              </a:lnSpc>
              <a:buClr>
                <a:srgbClr val="69BE28"/>
              </a:buClr>
              <a:buSzPct val="75000"/>
              <a:buFontTx/>
              <a:buAutoNum type="romanLcParenR"/>
            </a:pPr>
            <a:r>
              <a:rPr lang="en-US" sz="1200" i="1" dirty="0">
                <a:solidFill>
                  <a:srgbClr val="000000"/>
                </a:solidFill>
                <a:latin typeface="arial" panose="020B0604020202020204" pitchFamily="34" charset="0"/>
              </a:rPr>
              <a:t>To the extent that a hybrid mismatch involves disregarded permanent establishment income which is not subject to tax in the Member State in which the taxpayer is resident for tax purposes, that Member State shall require the taxpayer to include the income that would otherwise be attributed to the disregarded permanent establishment. </a:t>
            </a:r>
            <a:r>
              <a:rPr lang="en-US" sz="1200" i="1" u="sng" dirty="0">
                <a:solidFill>
                  <a:srgbClr val="000000"/>
                </a:solidFill>
                <a:latin typeface="arial" panose="020B0604020202020204" pitchFamily="34" charset="0"/>
              </a:rPr>
              <a:t>This applies unless the Member State is required to exempt the income under a double taxation treaty entered into by the Member State with a third country.</a:t>
            </a: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US" sz="1200" dirty="0">
                <a:solidFill>
                  <a:srgbClr val="000000"/>
                </a:solidFill>
                <a:latin typeface="arial" panose="020B0604020202020204" pitchFamily="34" charset="0"/>
                <a:sym typeface="Wingdings" panose="05000000000000000000" pitchFamily="2" charset="2"/>
              </a:rPr>
              <a:t>First argument  </a:t>
            </a:r>
            <a:r>
              <a:rPr lang="en-US" sz="1200" dirty="0">
                <a:solidFill>
                  <a:srgbClr val="000000"/>
                </a:solidFill>
                <a:latin typeface="arial" panose="020B0604020202020204" pitchFamily="34" charset="0"/>
              </a:rPr>
              <a:t>Dutch State Secretary for Finance confirmed treaty protection re Dutch ATAD2 rules.</a:t>
            </a: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endParaRPr>
          </a:p>
          <a:p>
            <a:pPr marL="285750" indent="-285750" fontAlgn="t">
              <a:lnSpc>
                <a:spcPts val="1250"/>
              </a:lnSpc>
              <a:buClr>
                <a:srgbClr val="69BE28"/>
              </a:buClr>
              <a:buSzPct val="75000"/>
              <a:buFontTx/>
              <a:buAutoNum type="romanLcParenR"/>
            </a:pPr>
            <a:r>
              <a:rPr lang="en-US" sz="1200" dirty="0">
                <a:solidFill>
                  <a:srgbClr val="000000"/>
                </a:solidFill>
                <a:latin typeface="arial" panose="020B0604020202020204" pitchFamily="34" charset="0"/>
              </a:rPr>
              <a:t>Second argument </a:t>
            </a:r>
            <a:r>
              <a:rPr lang="en-US" sz="1200" dirty="0">
                <a:solidFill>
                  <a:srgbClr val="000000"/>
                </a:solidFill>
                <a:latin typeface="arial" panose="020B0604020202020204" pitchFamily="34" charset="0"/>
                <a:sym typeface="Wingdings" panose="05000000000000000000" pitchFamily="2" charset="2"/>
              </a:rPr>
              <a:t> really a “disregarded PE”?</a:t>
            </a:r>
          </a:p>
          <a:p>
            <a:pPr marL="742950" lvl="1" indent="-285750" fontAlgn="t">
              <a:lnSpc>
                <a:spcPts val="1250"/>
              </a:lnSpc>
              <a:buClr>
                <a:srgbClr val="69BE28"/>
              </a:buClr>
              <a:buSzPct val="75000"/>
              <a:buFontTx/>
              <a:buAutoNum type="romanLcParenR"/>
            </a:pPr>
            <a:r>
              <a:rPr lang="en-US" sz="1200" b="0" i="0" dirty="0">
                <a:solidFill>
                  <a:srgbClr val="333333"/>
                </a:solidFill>
                <a:effectLst/>
                <a:latin typeface="Times New Roman" panose="02020603050405020304" pitchFamily="18" charset="0"/>
              </a:rPr>
              <a:t>“disregarded permanent establishment” means any arrangement that is treated as giving rise to a permanent establishment under the laws of the head office jurisdiction and </a:t>
            </a:r>
            <a:r>
              <a:rPr lang="en-US" sz="1200" b="0" i="0" u="sng" dirty="0">
                <a:solidFill>
                  <a:srgbClr val="333333"/>
                </a:solidFill>
                <a:effectLst/>
                <a:latin typeface="Times New Roman" panose="02020603050405020304" pitchFamily="18" charset="0"/>
              </a:rPr>
              <a:t>is not treated as giving rise to a permanent establishment under the laws of the other jurisdiction</a:t>
            </a:r>
            <a:r>
              <a:rPr lang="en-US" sz="1200" b="0" i="0" dirty="0">
                <a:solidFill>
                  <a:srgbClr val="333333"/>
                </a:solidFill>
                <a:effectLst/>
                <a:latin typeface="Times New Roman" panose="02020603050405020304" pitchFamily="18" charset="0"/>
              </a:rPr>
              <a:t>.’ </a:t>
            </a:r>
          </a:p>
          <a:p>
            <a:pPr marL="742950" lvl="1" indent="-285750" fontAlgn="t">
              <a:lnSpc>
                <a:spcPts val="1250"/>
              </a:lnSpc>
              <a:buClr>
                <a:srgbClr val="69BE28"/>
              </a:buClr>
              <a:buSzPct val="75000"/>
              <a:buFontTx/>
              <a:buAutoNum type="romanLcParenR"/>
            </a:pPr>
            <a:r>
              <a:rPr lang="en-US" sz="1200" b="0" i="0" dirty="0">
                <a:solidFill>
                  <a:srgbClr val="333333"/>
                </a:solidFill>
                <a:effectLst/>
                <a:latin typeface="Times New Roman" panose="02020603050405020304" pitchFamily="18" charset="0"/>
                <a:sym typeface="Wingdings" panose="05000000000000000000" pitchFamily="2" charset="2"/>
              </a:rPr>
              <a:t> In this case a deeming provision: the PE is visible but deemed not to exist if …..</a:t>
            </a:r>
            <a:endParaRPr lang="en-US" sz="1200" dirty="0">
              <a:solidFill>
                <a:srgbClr val="000000"/>
              </a:solidFill>
              <a:latin typeface="arial" panose="020B0604020202020204" pitchFamily="34" charset="0"/>
              <a:sym typeface="Wingdings" panose="05000000000000000000" pitchFamily="2" charset="2"/>
            </a:endParaRPr>
          </a:p>
          <a:p>
            <a:pPr marL="285750" indent="-285750" fontAlgn="t">
              <a:lnSpc>
                <a:spcPts val="1250"/>
              </a:lnSpc>
              <a:buClr>
                <a:srgbClr val="69BE28"/>
              </a:buClr>
              <a:buSzPct val="75000"/>
              <a:buFontTx/>
              <a:buAutoNum type="romanLcParenR"/>
            </a:pPr>
            <a:endParaRPr lang="en-US"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en-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sym typeface="Wingdings" panose="05000000000000000000" pitchFamily="2" charset="2"/>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a:p>
            <a:pPr fontAlgn="t">
              <a:lnSpc>
                <a:spcPts val="1250"/>
              </a:lnSpc>
              <a:buClr>
                <a:srgbClr val="69BE28"/>
              </a:buClr>
              <a:buSzPct val="75000"/>
            </a:pPr>
            <a:endParaRPr lang="nl-NL" sz="1200" dirty="0">
              <a:solidFill>
                <a:srgbClr val="000000"/>
              </a:solidFill>
              <a:latin typeface="arial" panose="020B0604020202020204" pitchFamily="34" charset="0"/>
            </a:endParaRPr>
          </a:p>
        </p:txBody>
      </p:sp>
      <p:sp>
        <p:nvSpPr>
          <p:cNvPr id="5" name="Rechthoek 4">
            <a:extLst>
              <a:ext uri="{FF2B5EF4-FFF2-40B4-BE49-F238E27FC236}">
                <a16:creationId xmlns:a16="http://schemas.microsoft.com/office/drawing/2014/main" id="{072CD0A3-4D37-43F1-6618-20CBEB7C4237}"/>
              </a:ext>
            </a:extLst>
          </p:cNvPr>
          <p:cNvSpPr/>
          <p:nvPr/>
        </p:nvSpPr>
        <p:spPr>
          <a:xfrm>
            <a:off x="7297302" y="1429282"/>
            <a:ext cx="1313298" cy="41941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b="1" dirty="0" err="1">
                <a:latin typeface="Arial" panose="020B0604020202020204" pitchFamily="34" charset="0"/>
                <a:cs typeface="Arial" panose="020B0604020202020204" pitchFamily="34" charset="0"/>
              </a:rPr>
              <a:t>Principal</a:t>
            </a:r>
            <a:r>
              <a:rPr lang="nl-NL" sz="1000" b="1" dirty="0">
                <a:latin typeface="Arial" panose="020B0604020202020204" pitchFamily="34" charset="0"/>
                <a:cs typeface="Arial" panose="020B0604020202020204" pitchFamily="34" charset="0"/>
              </a:rPr>
              <a:t> BV</a:t>
            </a:r>
            <a:r>
              <a:rPr lang="nl-NL" sz="1000" dirty="0">
                <a:latin typeface="Arial" panose="020B0604020202020204" pitchFamily="34" charset="0"/>
                <a:cs typeface="Arial" panose="020B0604020202020204" pitchFamily="34" charset="0"/>
              </a:rPr>
              <a:t> Netherlands</a:t>
            </a:r>
          </a:p>
        </p:txBody>
      </p:sp>
      <p:sp>
        <p:nvSpPr>
          <p:cNvPr id="6" name="Ovaal 5">
            <a:extLst>
              <a:ext uri="{FF2B5EF4-FFF2-40B4-BE49-F238E27FC236}">
                <a16:creationId xmlns:a16="http://schemas.microsoft.com/office/drawing/2014/main" id="{752178DF-2BCE-2F82-8A3C-092794A0A95F}"/>
              </a:ext>
            </a:extLst>
          </p:cNvPr>
          <p:cNvSpPr/>
          <p:nvPr/>
        </p:nvSpPr>
        <p:spPr>
          <a:xfrm>
            <a:off x="7439642" y="2167300"/>
            <a:ext cx="1030563" cy="42191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MX Branch</a:t>
            </a:r>
            <a:endParaRPr lang="en-NL" sz="1000" b="1" dirty="0">
              <a:solidFill>
                <a:schemeClr val="tx1"/>
              </a:solidFill>
              <a:latin typeface="Arial" panose="020B0604020202020204" pitchFamily="34" charset="0"/>
              <a:cs typeface="Arial" panose="020B0604020202020204" pitchFamily="34" charset="0"/>
            </a:endParaRPr>
          </a:p>
        </p:txBody>
      </p:sp>
      <p:cxnSp>
        <p:nvCxnSpPr>
          <p:cNvPr id="7" name="Rechte verbindingslijn 6">
            <a:extLst>
              <a:ext uri="{FF2B5EF4-FFF2-40B4-BE49-F238E27FC236}">
                <a16:creationId xmlns:a16="http://schemas.microsoft.com/office/drawing/2014/main" id="{FA035CF7-0660-6811-897D-633DC73F697D}"/>
              </a:ext>
            </a:extLst>
          </p:cNvPr>
          <p:cNvCxnSpPr>
            <a:cxnSpLocks/>
            <a:stCxn id="5" idx="2"/>
            <a:endCxn id="6" idx="0"/>
          </p:cNvCxnSpPr>
          <p:nvPr/>
        </p:nvCxnSpPr>
        <p:spPr>
          <a:xfrm>
            <a:off x="7953951" y="1848694"/>
            <a:ext cx="973" cy="318606"/>
          </a:xfrm>
          <a:prstGeom prst="line">
            <a:avLst/>
          </a:prstGeom>
        </p:spPr>
        <p:style>
          <a:lnRef idx="1">
            <a:schemeClr val="dk1"/>
          </a:lnRef>
          <a:fillRef idx="0">
            <a:schemeClr val="dk1"/>
          </a:fillRef>
          <a:effectRef idx="0">
            <a:schemeClr val="dk1"/>
          </a:effectRef>
          <a:fontRef idx="minor">
            <a:schemeClr val="tx1"/>
          </a:fontRef>
        </p:style>
      </p:cxnSp>
      <p:sp>
        <p:nvSpPr>
          <p:cNvPr id="8" name="Rechthoek 7">
            <a:extLst>
              <a:ext uri="{FF2B5EF4-FFF2-40B4-BE49-F238E27FC236}">
                <a16:creationId xmlns:a16="http://schemas.microsoft.com/office/drawing/2014/main" id="{AD4CD884-CA7F-15A5-03CC-FA65440D7A3E}"/>
              </a:ext>
            </a:extLst>
          </p:cNvPr>
          <p:cNvSpPr/>
          <p:nvPr/>
        </p:nvSpPr>
        <p:spPr>
          <a:xfrm>
            <a:off x="7344007" y="2646312"/>
            <a:ext cx="1219888" cy="3052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err="1">
                <a:solidFill>
                  <a:schemeClr val="tx2"/>
                </a:solidFill>
              </a:rPr>
              <a:t>Residual</a:t>
            </a:r>
            <a:r>
              <a:rPr lang="nl-NL" sz="1000" dirty="0">
                <a:solidFill>
                  <a:schemeClr val="tx2"/>
                </a:solidFill>
              </a:rPr>
              <a:t> </a:t>
            </a:r>
            <a:r>
              <a:rPr lang="nl-NL" sz="1000" dirty="0" err="1">
                <a:solidFill>
                  <a:schemeClr val="tx2"/>
                </a:solidFill>
              </a:rPr>
              <a:t>profit</a:t>
            </a:r>
            <a:endParaRPr lang="nl-NL" sz="1000" dirty="0">
              <a:solidFill>
                <a:schemeClr val="tx2"/>
              </a:solidFill>
              <a:effectLst/>
            </a:endParaRPr>
          </a:p>
        </p:txBody>
      </p:sp>
    </p:spTree>
    <p:extLst>
      <p:ext uri="{BB962C8B-B14F-4D97-AF65-F5344CB8AC3E}">
        <p14:creationId xmlns:p14="http://schemas.microsoft.com/office/powerpoint/2010/main" val="409711651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2411</TotalTime>
  <Words>1401</Words>
  <Application>Microsoft Office PowerPoint</Application>
  <PresentationFormat>Diavoorstelling (16:10)</PresentationFormat>
  <Paragraphs>164</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Arial</vt:lpstr>
      <vt:lpstr>Calibri</vt:lpstr>
      <vt:lpstr>Calibri Light</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Sanneke Rolloos</dc:creator>
  <cp:lastModifiedBy>Christiaan Cornet</cp:lastModifiedBy>
  <cp:revision>57</cp:revision>
  <cp:lastPrinted>2023-04-12T11:52:47Z</cp:lastPrinted>
  <dcterms:created xsi:type="dcterms:W3CDTF">2022-02-07T14:05:18Z</dcterms:created>
  <dcterms:modified xsi:type="dcterms:W3CDTF">2023-04-26T21:15:56Z</dcterms:modified>
</cp:coreProperties>
</file>