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33"/>
  </p:notesMasterIdLst>
  <p:handoutMasterIdLst>
    <p:handoutMasterId r:id="rId34"/>
  </p:handoutMasterIdLst>
  <p:sldIdLst>
    <p:sldId id="630" r:id="rId2"/>
    <p:sldId id="433" r:id="rId3"/>
    <p:sldId id="597" r:id="rId4"/>
    <p:sldId id="508" r:id="rId5"/>
    <p:sldId id="629" r:id="rId6"/>
    <p:sldId id="580" r:id="rId7"/>
    <p:sldId id="581" r:id="rId8"/>
    <p:sldId id="596" r:id="rId9"/>
    <p:sldId id="598" r:id="rId10"/>
    <p:sldId id="615" r:id="rId11"/>
    <p:sldId id="602" r:id="rId12"/>
    <p:sldId id="616" r:id="rId13"/>
    <p:sldId id="605" r:id="rId14"/>
    <p:sldId id="604" r:id="rId15"/>
    <p:sldId id="606" r:id="rId16"/>
    <p:sldId id="607" r:id="rId17"/>
    <p:sldId id="609" r:id="rId18"/>
    <p:sldId id="610" r:id="rId19"/>
    <p:sldId id="611" r:id="rId20"/>
    <p:sldId id="614" r:id="rId21"/>
    <p:sldId id="547" r:id="rId22"/>
    <p:sldId id="453" r:id="rId23"/>
    <p:sldId id="627" r:id="rId24"/>
    <p:sldId id="618" r:id="rId25"/>
    <p:sldId id="619" r:id="rId26"/>
    <p:sldId id="620" r:id="rId27"/>
    <p:sldId id="621" r:id="rId28"/>
    <p:sldId id="622" r:id="rId29"/>
    <p:sldId id="623" r:id="rId30"/>
    <p:sldId id="624" r:id="rId31"/>
    <p:sldId id="628"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non, Patrick" initials="FP" lastIdx="4" clrIdx="0">
    <p:extLst>
      <p:ext uri="{19B8F6BF-5375-455C-9EA6-DF929625EA0E}">
        <p15:presenceInfo xmlns:p15="http://schemas.microsoft.com/office/powerpoint/2012/main" userId="S-1-5-21-299502267-1965331169-725345543-12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4D"/>
    <a:srgbClr val="3C1053"/>
    <a:srgbClr val="99D700"/>
    <a:srgbClr val="E7E9EE"/>
    <a:srgbClr val="00B398"/>
    <a:srgbClr val="577A00"/>
    <a:srgbClr val="611985"/>
    <a:srgbClr val="B8003D"/>
    <a:srgbClr val="8E002F"/>
    <a:srgbClr val="922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667" autoAdjust="0"/>
  </p:normalViewPr>
  <p:slideViewPr>
    <p:cSldViewPr snapToGrid="0" showGuides="1">
      <p:cViewPr varScale="1">
        <p:scale>
          <a:sx n="80" d="100"/>
          <a:sy n="80" d="100"/>
        </p:scale>
        <p:origin x="797" y="62"/>
      </p:cViewPr>
      <p:guideLst>
        <p:guide orient="horz" pos="2160"/>
        <p:guide pos="3840"/>
      </p:guideLst>
    </p:cSldViewPr>
  </p:slideViewPr>
  <p:outlineViewPr>
    <p:cViewPr>
      <p:scale>
        <a:sx n="33" d="100"/>
        <a:sy n="33" d="100"/>
      </p:scale>
      <p:origin x="0" y="-2610"/>
    </p:cViewPr>
  </p:outlineViewPr>
  <p:notesTextViewPr>
    <p:cViewPr>
      <p:scale>
        <a:sx n="3" d="2"/>
        <a:sy n="3" d="2"/>
      </p:scale>
      <p:origin x="0" y="0"/>
    </p:cViewPr>
  </p:notesTextViewPr>
  <p:sorterViewPr>
    <p:cViewPr varScale="1">
      <p:scale>
        <a:sx n="1" d="1"/>
        <a:sy n="1" d="1"/>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6293D-97EC-49DC-A599-B230201B6CA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8042643-9878-475F-9840-013846B6D536}">
      <dgm:prSet phldrT="[Text]"/>
      <dgm:spPr/>
      <dgm:t>
        <a:bodyPr/>
        <a:lstStyle/>
        <a:p>
          <a:r>
            <a:rPr lang="en-US" dirty="0" smtClean="0"/>
            <a:t>Paying company is EU/DTA or traded on stock exchange </a:t>
          </a:r>
          <a:endParaRPr lang="en-US" dirty="0"/>
        </a:p>
      </dgm:t>
    </dgm:pt>
    <dgm:pt modelId="{C076FC3B-15A6-4CF5-AD5B-1E8E1951A447}" type="parTrans" cxnId="{F0A1B274-1349-4320-BEFE-D0972D6714FD}">
      <dgm:prSet/>
      <dgm:spPr/>
      <dgm:t>
        <a:bodyPr/>
        <a:lstStyle/>
        <a:p>
          <a:endParaRPr lang="en-US"/>
        </a:p>
      </dgm:t>
    </dgm:pt>
    <dgm:pt modelId="{35631364-780C-4484-B2C8-5AE7A13EA646}" type="sibTrans" cxnId="{F0A1B274-1349-4320-BEFE-D0972D6714FD}">
      <dgm:prSet/>
      <dgm:spPr/>
      <dgm:t>
        <a:bodyPr/>
        <a:lstStyle/>
        <a:p>
          <a:r>
            <a:rPr lang="en-US" dirty="0" smtClean="0"/>
            <a:t>Yes</a:t>
          </a:r>
          <a:endParaRPr lang="en-US" dirty="0"/>
        </a:p>
      </dgm:t>
    </dgm:pt>
    <dgm:pt modelId="{3DEDBE33-F316-4098-B448-08ED77C116DB}">
      <dgm:prSet phldrT="[Text]"/>
      <dgm:spPr/>
      <dgm:t>
        <a:bodyPr/>
        <a:lstStyle/>
        <a:p>
          <a:r>
            <a:rPr lang="en-US" dirty="0" smtClean="0"/>
            <a:t>Recipient own more than 5% of share capital?</a:t>
          </a:r>
          <a:endParaRPr lang="en-US" dirty="0"/>
        </a:p>
      </dgm:t>
    </dgm:pt>
    <dgm:pt modelId="{ABC7A194-797A-40E6-9DC2-2A37609378EE}" type="parTrans" cxnId="{353FC091-1434-4D0C-9E7F-A28B7044CD92}">
      <dgm:prSet/>
      <dgm:spPr/>
      <dgm:t>
        <a:bodyPr/>
        <a:lstStyle/>
        <a:p>
          <a:endParaRPr lang="en-US"/>
        </a:p>
      </dgm:t>
    </dgm:pt>
    <dgm:pt modelId="{2DC2E4E4-1D2B-4527-BCE9-5FFDA5DABFB2}" type="sibTrans" cxnId="{353FC091-1434-4D0C-9E7F-A28B7044CD92}">
      <dgm:prSet/>
      <dgm:spPr/>
      <dgm:t>
        <a:bodyPr/>
        <a:lstStyle/>
        <a:p>
          <a:r>
            <a:rPr lang="en-US" dirty="0" smtClean="0"/>
            <a:t>Yes</a:t>
          </a:r>
          <a:endParaRPr lang="en-US" dirty="0"/>
        </a:p>
      </dgm:t>
    </dgm:pt>
    <dgm:pt modelId="{95830CAD-F40B-4956-A31E-28C02403FAFA}">
      <dgm:prSet phldrT="[Text]"/>
      <dgm:spPr/>
      <dgm:t>
        <a:bodyPr/>
        <a:lstStyle/>
        <a:p>
          <a:r>
            <a:rPr lang="en-US" dirty="0" smtClean="0"/>
            <a:t>Trading profits account for 75% of profits of paying company?</a:t>
          </a:r>
          <a:endParaRPr lang="en-US" dirty="0"/>
        </a:p>
      </dgm:t>
    </dgm:pt>
    <dgm:pt modelId="{FF38D2A9-C40F-42E0-B186-61E9B34DBBB8}" type="parTrans" cxnId="{04D61109-DB2E-4A0E-8EDE-08B3F23B5C8C}">
      <dgm:prSet/>
      <dgm:spPr/>
      <dgm:t>
        <a:bodyPr/>
        <a:lstStyle/>
        <a:p>
          <a:endParaRPr lang="en-US"/>
        </a:p>
      </dgm:t>
    </dgm:pt>
    <dgm:pt modelId="{2B2AF6AC-565F-495A-B3A5-82DF77E70464}" type="sibTrans" cxnId="{04D61109-DB2E-4A0E-8EDE-08B3F23B5C8C}">
      <dgm:prSet/>
      <dgm:spPr/>
      <dgm:t>
        <a:bodyPr/>
        <a:lstStyle/>
        <a:p>
          <a:r>
            <a:rPr lang="en-US" dirty="0" smtClean="0"/>
            <a:t>Yes</a:t>
          </a:r>
          <a:endParaRPr lang="en-US" dirty="0"/>
        </a:p>
      </dgm:t>
    </dgm:pt>
    <dgm:pt modelId="{ECB1226E-4EF9-4933-82C4-5E9D2E11E71F}">
      <dgm:prSet/>
      <dgm:spPr/>
      <dgm:t>
        <a:bodyPr/>
        <a:lstStyle/>
        <a:p>
          <a:r>
            <a:rPr lang="en-US" dirty="0" smtClean="0"/>
            <a:t>Dividend paid wholly out of trading profits?</a:t>
          </a:r>
          <a:endParaRPr lang="en-US" dirty="0"/>
        </a:p>
      </dgm:t>
    </dgm:pt>
    <dgm:pt modelId="{EA2AA7FB-B6F0-4416-A2DE-17B547DD71DC}" type="parTrans" cxnId="{513C9254-D66D-4325-A17E-81D6798DF9AC}">
      <dgm:prSet/>
      <dgm:spPr/>
      <dgm:t>
        <a:bodyPr/>
        <a:lstStyle/>
        <a:p>
          <a:endParaRPr lang="en-US"/>
        </a:p>
      </dgm:t>
    </dgm:pt>
    <dgm:pt modelId="{660F5896-05A1-4A88-8E49-712DBC95BC4B}" type="sibTrans" cxnId="{513C9254-D66D-4325-A17E-81D6798DF9AC}">
      <dgm:prSet/>
      <dgm:spPr/>
      <dgm:t>
        <a:bodyPr/>
        <a:lstStyle/>
        <a:p>
          <a:r>
            <a:rPr lang="en-US" dirty="0" smtClean="0"/>
            <a:t>Yes</a:t>
          </a:r>
          <a:endParaRPr lang="en-US" dirty="0"/>
        </a:p>
      </dgm:t>
    </dgm:pt>
    <dgm:pt modelId="{2FC8874F-7BC7-44B3-B0CC-110A355ACAD1}">
      <dgm:prSet/>
      <dgm:spPr>
        <a:solidFill>
          <a:srgbClr val="99D700"/>
        </a:solidFill>
      </dgm:spPr>
      <dgm:t>
        <a:bodyPr/>
        <a:lstStyle/>
        <a:p>
          <a:r>
            <a:rPr lang="en-US" dirty="0" smtClean="0"/>
            <a:t>12.5%</a:t>
          </a:r>
          <a:endParaRPr lang="en-US" dirty="0"/>
        </a:p>
      </dgm:t>
    </dgm:pt>
    <dgm:pt modelId="{B29BBBEA-F8EB-4735-8244-913E2308826B}" type="parTrans" cxnId="{3280D264-60BC-4639-A6A6-8C72BE6D8E3F}">
      <dgm:prSet/>
      <dgm:spPr/>
      <dgm:t>
        <a:bodyPr/>
        <a:lstStyle/>
        <a:p>
          <a:endParaRPr lang="en-US"/>
        </a:p>
      </dgm:t>
    </dgm:pt>
    <dgm:pt modelId="{15F2AC84-889C-4C37-A0F7-729571FCDABA}" type="sibTrans" cxnId="{3280D264-60BC-4639-A6A6-8C72BE6D8E3F}">
      <dgm:prSet/>
      <dgm:spPr/>
      <dgm:t>
        <a:bodyPr/>
        <a:lstStyle/>
        <a:p>
          <a:endParaRPr lang="en-US"/>
        </a:p>
      </dgm:t>
    </dgm:pt>
    <dgm:pt modelId="{70154852-A935-4431-8F73-40052C98AC6A}" type="pres">
      <dgm:prSet presAssocID="{7076293D-97EC-49DC-A599-B230201B6CA6}" presName="Name0" presStyleCnt="0">
        <dgm:presLayoutVars>
          <dgm:dir/>
          <dgm:resizeHandles val="exact"/>
        </dgm:presLayoutVars>
      </dgm:prSet>
      <dgm:spPr/>
      <dgm:t>
        <a:bodyPr/>
        <a:lstStyle/>
        <a:p>
          <a:endParaRPr lang="en-US"/>
        </a:p>
      </dgm:t>
    </dgm:pt>
    <dgm:pt modelId="{1C828555-B276-464F-9F45-A54E7EC58253}" type="pres">
      <dgm:prSet presAssocID="{A8042643-9878-475F-9840-013846B6D536}" presName="node" presStyleLbl="node1" presStyleIdx="0" presStyleCnt="5">
        <dgm:presLayoutVars>
          <dgm:bulletEnabled val="1"/>
        </dgm:presLayoutVars>
      </dgm:prSet>
      <dgm:spPr/>
      <dgm:t>
        <a:bodyPr/>
        <a:lstStyle/>
        <a:p>
          <a:endParaRPr lang="en-US"/>
        </a:p>
      </dgm:t>
    </dgm:pt>
    <dgm:pt modelId="{73BEABF1-CC66-4628-9632-018F889C0676}" type="pres">
      <dgm:prSet presAssocID="{35631364-780C-4484-B2C8-5AE7A13EA646}" presName="sibTrans" presStyleLbl="sibTrans2D1" presStyleIdx="0" presStyleCnt="4" custScaleX="186044"/>
      <dgm:spPr/>
      <dgm:t>
        <a:bodyPr/>
        <a:lstStyle/>
        <a:p>
          <a:endParaRPr lang="en-US"/>
        </a:p>
      </dgm:t>
    </dgm:pt>
    <dgm:pt modelId="{A427777E-7993-4A2D-BCD5-844B736BC528}" type="pres">
      <dgm:prSet presAssocID="{35631364-780C-4484-B2C8-5AE7A13EA646}" presName="connectorText" presStyleLbl="sibTrans2D1" presStyleIdx="0" presStyleCnt="4"/>
      <dgm:spPr/>
      <dgm:t>
        <a:bodyPr/>
        <a:lstStyle/>
        <a:p>
          <a:endParaRPr lang="en-US"/>
        </a:p>
      </dgm:t>
    </dgm:pt>
    <dgm:pt modelId="{F1C8398D-BBB6-4874-8DA0-E42A1FFF75DB}" type="pres">
      <dgm:prSet presAssocID="{3DEDBE33-F316-4098-B448-08ED77C116DB}" presName="node" presStyleLbl="node1" presStyleIdx="1" presStyleCnt="5">
        <dgm:presLayoutVars>
          <dgm:bulletEnabled val="1"/>
        </dgm:presLayoutVars>
      </dgm:prSet>
      <dgm:spPr/>
      <dgm:t>
        <a:bodyPr/>
        <a:lstStyle/>
        <a:p>
          <a:endParaRPr lang="en-US"/>
        </a:p>
      </dgm:t>
    </dgm:pt>
    <dgm:pt modelId="{F6BF9B37-5E85-4AED-B607-AE9F8FA002E1}" type="pres">
      <dgm:prSet presAssocID="{2DC2E4E4-1D2B-4527-BCE9-5FFDA5DABFB2}" presName="sibTrans" presStyleLbl="sibTrans2D1" presStyleIdx="1" presStyleCnt="4" custScaleX="178604"/>
      <dgm:spPr/>
      <dgm:t>
        <a:bodyPr/>
        <a:lstStyle/>
        <a:p>
          <a:endParaRPr lang="en-US"/>
        </a:p>
      </dgm:t>
    </dgm:pt>
    <dgm:pt modelId="{0A32FF3D-C21E-4868-AFB8-8FFA34F8AD04}" type="pres">
      <dgm:prSet presAssocID="{2DC2E4E4-1D2B-4527-BCE9-5FFDA5DABFB2}" presName="connectorText" presStyleLbl="sibTrans2D1" presStyleIdx="1" presStyleCnt="4"/>
      <dgm:spPr/>
      <dgm:t>
        <a:bodyPr/>
        <a:lstStyle/>
        <a:p>
          <a:endParaRPr lang="en-US"/>
        </a:p>
      </dgm:t>
    </dgm:pt>
    <dgm:pt modelId="{1BBB0887-FD9B-4649-84F3-33ED19AFC8E6}" type="pres">
      <dgm:prSet presAssocID="{95830CAD-F40B-4956-A31E-28C02403FAFA}" presName="node" presStyleLbl="node1" presStyleIdx="2" presStyleCnt="5">
        <dgm:presLayoutVars>
          <dgm:bulletEnabled val="1"/>
        </dgm:presLayoutVars>
      </dgm:prSet>
      <dgm:spPr/>
      <dgm:t>
        <a:bodyPr/>
        <a:lstStyle/>
        <a:p>
          <a:endParaRPr lang="en-US"/>
        </a:p>
      </dgm:t>
    </dgm:pt>
    <dgm:pt modelId="{4B860202-AED2-4AB6-8B33-1AB0D967E146}" type="pres">
      <dgm:prSet presAssocID="{2B2AF6AC-565F-495A-B3A5-82DF77E70464}" presName="sibTrans" presStyleLbl="sibTrans2D1" presStyleIdx="2" presStyleCnt="4" custScaleX="177940"/>
      <dgm:spPr/>
      <dgm:t>
        <a:bodyPr/>
        <a:lstStyle/>
        <a:p>
          <a:endParaRPr lang="en-US"/>
        </a:p>
      </dgm:t>
    </dgm:pt>
    <dgm:pt modelId="{7216A64E-4EB4-4A30-BE0E-440B4B115CED}" type="pres">
      <dgm:prSet presAssocID="{2B2AF6AC-565F-495A-B3A5-82DF77E70464}" presName="connectorText" presStyleLbl="sibTrans2D1" presStyleIdx="2" presStyleCnt="4"/>
      <dgm:spPr/>
      <dgm:t>
        <a:bodyPr/>
        <a:lstStyle/>
        <a:p>
          <a:endParaRPr lang="en-US"/>
        </a:p>
      </dgm:t>
    </dgm:pt>
    <dgm:pt modelId="{4C818F8C-D568-414A-B47B-349A338A0F39}" type="pres">
      <dgm:prSet presAssocID="{ECB1226E-4EF9-4933-82C4-5E9D2E11E71F}" presName="node" presStyleLbl="node1" presStyleIdx="3" presStyleCnt="5">
        <dgm:presLayoutVars>
          <dgm:bulletEnabled val="1"/>
        </dgm:presLayoutVars>
      </dgm:prSet>
      <dgm:spPr/>
      <dgm:t>
        <a:bodyPr/>
        <a:lstStyle/>
        <a:p>
          <a:endParaRPr lang="en-US"/>
        </a:p>
      </dgm:t>
    </dgm:pt>
    <dgm:pt modelId="{5E91D2DF-5054-4CBF-8567-3C560EFD9DD7}" type="pres">
      <dgm:prSet presAssocID="{660F5896-05A1-4A88-8E49-712DBC95BC4B}" presName="sibTrans" presStyleLbl="sibTrans2D1" presStyleIdx="3" presStyleCnt="4" custScaleX="184053"/>
      <dgm:spPr/>
      <dgm:t>
        <a:bodyPr/>
        <a:lstStyle/>
        <a:p>
          <a:endParaRPr lang="en-US"/>
        </a:p>
      </dgm:t>
    </dgm:pt>
    <dgm:pt modelId="{C5AFFAAA-2C47-417B-9101-DE33879CC464}" type="pres">
      <dgm:prSet presAssocID="{660F5896-05A1-4A88-8E49-712DBC95BC4B}" presName="connectorText" presStyleLbl="sibTrans2D1" presStyleIdx="3" presStyleCnt="4"/>
      <dgm:spPr/>
      <dgm:t>
        <a:bodyPr/>
        <a:lstStyle/>
        <a:p>
          <a:endParaRPr lang="en-US"/>
        </a:p>
      </dgm:t>
    </dgm:pt>
    <dgm:pt modelId="{380571A8-F8E3-4017-B12B-90E861C04583}" type="pres">
      <dgm:prSet presAssocID="{2FC8874F-7BC7-44B3-B0CC-110A355ACAD1}" presName="node" presStyleLbl="node1" presStyleIdx="4" presStyleCnt="5">
        <dgm:presLayoutVars>
          <dgm:bulletEnabled val="1"/>
        </dgm:presLayoutVars>
      </dgm:prSet>
      <dgm:spPr/>
      <dgm:t>
        <a:bodyPr/>
        <a:lstStyle/>
        <a:p>
          <a:endParaRPr lang="en-US"/>
        </a:p>
      </dgm:t>
    </dgm:pt>
  </dgm:ptLst>
  <dgm:cxnLst>
    <dgm:cxn modelId="{DD987AFA-8D40-452B-9C70-FC251A3D7EE2}" type="presOf" srcId="{7076293D-97EC-49DC-A599-B230201B6CA6}" destId="{70154852-A935-4431-8F73-40052C98AC6A}" srcOrd="0" destOrd="0" presId="urn:microsoft.com/office/officeart/2005/8/layout/process1"/>
    <dgm:cxn modelId="{3280D264-60BC-4639-A6A6-8C72BE6D8E3F}" srcId="{7076293D-97EC-49DC-A599-B230201B6CA6}" destId="{2FC8874F-7BC7-44B3-B0CC-110A355ACAD1}" srcOrd="4" destOrd="0" parTransId="{B29BBBEA-F8EB-4735-8244-913E2308826B}" sibTransId="{15F2AC84-889C-4C37-A0F7-729571FCDABA}"/>
    <dgm:cxn modelId="{07CC7FBE-714D-4828-8A29-D1394D9004CD}" type="presOf" srcId="{660F5896-05A1-4A88-8E49-712DBC95BC4B}" destId="{5E91D2DF-5054-4CBF-8567-3C560EFD9DD7}" srcOrd="0" destOrd="0" presId="urn:microsoft.com/office/officeart/2005/8/layout/process1"/>
    <dgm:cxn modelId="{D6BE3625-EF71-4842-984F-CDA64FAE33EF}" type="presOf" srcId="{2B2AF6AC-565F-495A-B3A5-82DF77E70464}" destId="{7216A64E-4EB4-4A30-BE0E-440B4B115CED}" srcOrd="1" destOrd="0" presId="urn:microsoft.com/office/officeart/2005/8/layout/process1"/>
    <dgm:cxn modelId="{38A1E187-6345-4CDE-9D88-D3EC1E7A5CCD}" type="presOf" srcId="{95830CAD-F40B-4956-A31E-28C02403FAFA}" destId="{1BBB0887-FD9B-4649-84F3-33ED19AFC8E6}" srcOrd="0" destOrd="0" presId="urn:microsoft.com/office/officeart/2005/8/layout/process1"/>
    <dgm:cxn modelId="{1D5CE521-6BA7-4CD7-826C-3AB5EE67864E}" type="presOf" srcId="{2DC2E4E4-1D2B-4527-BCE9-5FFDA5DABFB2}" destId="{0A32FF3D-C21E-4868-AFB8-8FFA34F8AD04}" srcOrd="1" destOrd="0" presId="urn:microsoft.com/office/officeart/2005/8/layout/process1"/>
    <dgm:cxn modelId="{AC4D6881-C1EA-4B2F-9FB9-6D99326BB358}" type="presOf" srcId="{A8042643-9878-475F-9840-013846B6D536}" destId="{1C828555-B276-464F-9F45-A54E7EC58253}" srcOrd="0" destOrd="0" presId="urn:microsoft.com/office/officeart/2005/8/layout/process1"/>
    <dgm:cxn modelId="{AB92263B-3B7D-4A27-BCFE-7C7D7BA2F3DF}" type="presOf" srcId="{660F5896-05A1-4A88-8E49-712DBC95BC4B}" destId="{C5AFFAAA-2C47-417B-9101-DE33879CC464}" srcOrd="1" destOrd="0" presId="urn:microsoft.com/office/officeart/2005/8/layout/process1"/>
    <dgm:cxn modelId="{353FC091-1434-4D0C-9E7F-A28B7044CD92}" srcId="{7076293D-97EC-49DC-A599-B230201B6CA6}" destId="{3DEDBE33-F316-4098-B448-08ED77C116DB}" srcOrd="1" destOrd="0" parTransId="{ABC7A194-797A-40E6-9DC2-2A37609378EE}" sibTransId="{2DC2E4E4-1D2B-4527-BCE9-5FFDA5DABFB2}"/>
    <dgm:cxn modelId="{5C1A2B8B-F05E-4A6C-87F2-24126294B4B2}" type="presOf" srcId="{ECB1226E-4EF9-4933-82C4-5E9D2E11E71F}" destId="{4C818F8C-D568-414A-B47B-349A338A0F39}" srcOrd="0" destOrd="0" presId="urn:microsoft.com/office/officeart/2005/8/layout/process1"/>
    <dgm:cxn modelId="{BD9F511E-F512-47D3-B9AF-04EAA37CFF42}" type="presOf" srcId="{35631364-780C-4484-B2C8-5AE7A13EA646}" destId="{73BEABF1-CC66-4628-9632-018F889C0676}" srcOrd="0" destOrd="0" presId="urn:microsoft.com/office/officeart/2005/8/layout/process1"/>
    <dgm:cxn modelId="{04D61109-DB2E-4A0E-8EDE-08B3F23B5C8C}" srcId="{7076293D-97EC-49DC-A599-B230201B6CA6}" destId="{95830CAD-F40B-4956-A31E-28C02403FAFA}" srcOrd="2" destOrd="0" parTransId="{FF38D2A9-C40F-42E0-B186-61E9B34DBBB8}" sibTransId="{2B2AF6AC-565F-495A-B3A5-82DF77E70464}"/>
    <dgm:cxn modelId="{555C29FA-3107-44CB-B1D5-CA692C88CFFF}" type="presOf" srcId="{2B2AF6AC-565F-495A-B3A5-82DF77E70464}" destId="{4B860202-AED2-4AB6-8B33-1AB0D967E146}" srcOrd="0" destOrd="0" presId="urn:microsoft.com/office/officeart/2005/8/layout/process1"/>
    <dgm:cxn modelId="{513C9254-D66D-4325-A17E-81D6798DF9AC}" srcId="{7076293D-97EC-49DC-A599-B230201B6CA6}" destId="{ECB1226E-4EF9-4933-82C4-5E9D2E11E71F}" srcOrd="3" destOrd="0" parTransId="{EA2AA7FB-B6F0-4416-A2DE-17B547DD71DC}" sibTransId="{660F5896-05A1-4A88-8E49-712DBC95BC4B}"/>
    <dgm:cxn modelId="{F02311A8-3425-4B4D-A297-C8ED4C4C325F}" type="presOf" srcId="{3DEDBE33-F316-4098-B448-08ED77C116DB}" destId="{F1C8398D-BBB6-4874-8DA0-E42A1FFF75DB}" srcOrd="0" destOrd="0" presId="urn:microsoft.com/office/officeart/2005/8/layout/process1"/>
    <dgm:cxn modelId="{F0A1B274-1349-4320-BEFE-D0972D6714FD}" srcId="{7076293D-97EC-49DC-A599-B230201B6CA6}" destId="{A8042643-9878-475F-9840-013846B6D536}" srcOrd="0" destOrd="0" parTransId="{C076FC3B-15A6-4CF5-AD5B-1E8E1951A447}" sibTransId="{35631364-780C-4484-B2C8-5AE7A13EA646}"/>
    <dgm:cxn modelId="{1701226D-97FB-45B6-ABDD-2AD2D33DB228}" type="presOf" srcId="{2DC2E4E4-1D2B-4527-BCE9-5FFDA5DABFB2}" destId="{F6BF9B37-5E85-4AED-B607-AE9F8FA002E1}" srcOrd="0" destOrd="0" presId="urn:microsoft.com/office/officeart/2005/8/layout/process1"/>
    <dgm:cxn modelId="{14F00ACC-502F-4A7F-ACEF-3211B2DA362C}" type="presOf" srcId="{2FC8874F-7BC7-44B3-B0CC-110A355ACAD1}" destId="{380571A8-F8E3-4017-B12B-90E861C04583}" srcOrd="0" destOrd="0" presId="urn:microsoft.com/office/officeart/2005/8/layout/process1"/>
    <dgm:cxn modelId="{C3B9249D-E362-43BF-B2B2-FCB40C7E5F2A}" type="presOf" srcId="{35631364-780C-4484-B2C8-5AE7A13EA646}" destId="{A427777E-7993-4A2D-BCD5-844B736BC528}" srcOrd="1" destOrd="0" presId="urn:microsoft.com/office/officeart/2005/8/layout/process1"/>
    <dgm:cxn modelId="{34923C89-45B0-4803-A588-1E67C925222F}" type="presParOf" srcId="{70154852-A935-4431-8F73-40052C98AC6A}" destId="{1C828555-B276-464F-9F45-A54E7EC58253}" srcOrd="0" destOrd="0" presId="urn:microsoft.com/office/officeart/2005/8/layout/process1"/>
    <dgm:cxn modelId="{73249935-05E1-43C2-93CA-6ADFAFE5AB1C}" type="presParOf" srcId="{70154852-A935-4431-8F73-40052C98AC6A}" destId="{73BEABF1-CC66-4628-9632-018F889C0676}" srcOrd="1" destOrd="0" presId="urn:microsoft.com/office/officeart/2005/8/layout/process1"/>
    <dgm:cxn modelId="{E6BADA29-DE24-4C0E-9D4D-0D9503CAC5CE}" type="presParOf" srcId="{73BEABF1-CC66-4628-9632-018F889C0676}" destId="{A427777E-7993-4A2D-BCD5-844B736BC528}" srcOrd="0" destOrd="0" presId="urn:microsoft.com/office/officeart/2005/8/layout/process1"/>
    <dgm:cxn modelId="{98F4DF99-99EA-4062-A60B-BE46E67CBE48}" type="presParOf" srcId="{70154852-A935-4431-8F73-40052C98AC6A}" destId="{F1C8398D-BBB6-4874-8DA0-E42A1FFF75DB}" srcOrd="2" destOrd="0" presId="urn:microsoft.com/office/officeart/2005/8/layout/process1"/>
    <dgm:cxn modelId="{A4C14BE0-E35A-4992-9A8D-7F9D54FE9B6C}" type="presParOf" srcId="{70154852-A935-4431-8F73-40052C98AC6A}" destId="{F6BF9B37-5E85-4AED-B607-AE9F8FA002E1}" srcOrd="3" destOrd="0" presId="urn:microsoft.com/office/officeart/2005/8/layout/process1"/>
    <dgm:cxn modelId="{B0DE53E1-7CB9-407C-92F6-36B1743AA982}" type="presParOf" srcId="{F6BF9B37-5E85-4AED-B607-AE9F8FA002E1}" destId="{0A32FF3D-C21E-4868-AFB8-8FFA34F8AD04}" srcOrd="0" destOrd="0" presId="urn:microsoft.com/office/officeart/2005/8/layout/process1"/>
    <dgm:cxn modelId="{6AC2FB86-781A-4EEB-9874-45C2D24AD7DF}" type="presParOf" srcId="{70154852-A935-4431-8F73-40052C98AC6A}" destId="{1BBB0887-FD9B-4649-84F3-33ED19AFC8E6}" srcOrd="4" destOrd="0" presId="urn:microsoft.com/office/officeart/2005/8/layout/process1"/>
    <dgm:cxn modelId="{DC03BFC2-DBB2-45FA-BF50-C9B1137A2B97}" type="presParOf" srcId="{70154852-A935-4431-8F73-40052C98AC6A}" destId="{4B860202-AED2-4AB6-8B33-1AB0D967E146}" srcOrd="5" destOrd="0" presId="urn:microsoft.com/office/officeart/2005/8/layout/process1"/>
    <dgm:cxn modelId="{A9ED7B11-5A34-433A-A319-4ADCF0E9FE61}" type="presParOf" srcId="{4B860202-AED2-4AB6-8B33-1AB0D967E146}" destId="{7216A64E-4EB4-4A30-BE0E-440B4B115CED}" srcOrd="0" destOrd="0" presId="urn:microsoft.com/office/officeart/2005/8/layout/process1"/>
    <dgm:cxn modelId="{60A8857C-545C-452B-964B-1E427C87D738}" type="presParOf" srcId="{70154852-A935-4431-8F73-40052C98AC6A}" destId="{4C818F8C-D568-414A-B47B-349A338A0F39}" srcOrd="6" destOrd="0" presId="urn:microsoft.com/office/officeart/2005/8/layout/process1"/>
    <dgm:cxn modelId="{5E02B63F-373E-4C68-85C9-1896EC0B3E6A}" type="presParOf" srcId="{70154852-A935-4431-8F73-40052C98AC6A}" destId="{5E91D2DF-5054-4CBF-8567-3C560EFD9DD7}" srcOrd="7" destOrd="0" presId="urn:microsoft.com/office/officeart/2005/8/layout/process1"/>
    <dgm:cxn modelId="{1264B5FF-7ABF-4AD0-B994-29FC1AF34A5B}" type="presParOf" srcId="{5E91D2DF-5054-4CBF-8567-3C560EFD9DD7}" destId="{C5AFFAAA-2C47-417B-9101-DE33879CC464}" srcOrd="0" destOrd="0" presId="urn:microsoft.com/office/officeart/2005/8/layout/process1"/>
    <dgm:cxn modelId="{17689232-F8CE-497A-A10A-E1531C2CB7F9}" type="presParOf" srcId="{70154852-A935-4431-8F73-40052C98AC6A}" destId="{380571A8-F8E3-4017-B12B-90E861C0458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2DE66-351A-478E-984D-7B7D46C008C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8D8E16B-751B-4BB3-9A64-3F4EFFC39F75}">
      <dgm:prSet phldrT="[Text]"/>
      <dgm:spPr>
        <a:ln>
          <a:solidFill>
            <a:schemeClr val="tx1"/>
          </a:solidFill>
        </a:ln>
      </dgm:spPr>
      <dgm:t>
        <a:bodyPr/>
        <a:lstStyle/>
        <a:p>
          <a:pPr>
            <a:lnSpc>
              <a:spcPct val="114000"/>
            </a:lnSpc>
          </a:pPr>
          <a:r>
            <a:rPr lang="en-US" b="1" dirty="0" smtClean="0">
              <a:solidFill>
                <a:srgbClr val="FF0000"/>
              </a:solidFill>
            </a:rPr>
            <a:t>Inbound Dividends (receipt of income)</a:t>
          </a:r>
          <a:endParaRPr lang="en-US" b="1" dirty="0">
            <a:solidFill>
              <a:srgbClr val="FF0000"/>
            </a:solidFill>
          </a:endParaRPr>
        </a:p>
      </dgm:t>
    </dgm:pt>
    <dgm:pt modelId="{A615AF8B-FDD7-4B6C-B402-CF0851701393}" type="parTrans" cxnId="{5525F045-4452-4567-8289-A78361FE7ACB}">
      <dgm:prSet/>
      <dgm:spPr/>
      <dgm:t>
        <a:bodyPr/>
        <a:lstStyle/>
        <a:p>
          <a:endParaRPr lang="en-US"/>
        </a:p>
      </dgm:t>
    </dgm:pt>
    <dgm:pt modelId="{7D29DE72-908F-4394-9233-4F033EB2AC3A}" type="sibTrans" cxnId="{5525F045-4452-4567-8289-A78361FE7ACB}">
      <dgm:prSet/>
      <dgm:spPr/>
      <dgm:t>
        <a:bodyPr/>
        <a:lstStyle/>
        <a:p>
          <a:endParaRPr lang="en-US"/>
        </a:p>
      </dgm:t>
    </dgm:pt>
    <dgm:pt modelId="{D8DF4F25-1057-47F2-9645-5C66DB667065}">
      <dgm:prSet phldrT="[Text]" custT="1"/>
      <dgm:spPr>
        <a:solidFill>
          <a:srgbClr val="3C1053"/>
        </a:solidFill>
        <a:ln>
          <a:solidFill>
            <a:schemeClr val="tx1"/>
          </a:solidFill>
        </a:ln>
      </dgm:spPr>
      <dgm:t>
        <a:bodyPr/>
        <a:lstStyle/>
        <a:p>
          <a:pPr>
            <a:lnSpc>
              <a:spcPct val="114000"/>
            </a:lnSpc>
          </a:pPr>
          <a:r>
            <a:rPr lang="en-US" sz="1600" dirty="0" smtClean="0">
              <a:solidFill>
                <a:schemeClr val="tx1"/>
              </a:solidFill>
            </a:rPr>
            <a:t>Headline tax rates – exempt (applies to Irish source dividends only), 12.5% or 25%</a:t>
          </a:r>
          <a:r>
            <a:rPr lang="en-US" sz="1800" dirty="0" smtClean="0">
              <a:solidFill>
                <a:schemeClr val="tx1"/>
              </a:solidFill>
            </a:rPr>
            <a:t>	</a:t>
          </a:r>
          <a:endParaRPr lang="en-US" sz="1800" dirty="0">
            <a:solidFill>
              <a:schemeClr val="tx1"/>
            </a:solidFill>
          </a:endParaRPr>
        </a:p>
      </dgm:t>
    </dgm:pt>
    <dgm:pt modelId="{9D928D85-0604-494B-8C78-E6C3F5FEDA03}" type="parTrans" cxnId="{8458E4AB-6FF0-497A-81FF-EA14872ABDCD}">
      <dgm:prSet/>
      <dgm:spPr/>
      <dgm:t>
        <a:bodyPr/>
        <a:lstStyle/>
        <a:p>
          <a:endParaRPr lang="en-US"/>
        </a:p>
      </dgm:t>
    </dgm:pt>
    <dgm:pt modelId="{DC6D0107-EF3C-4905-A3B9-494E6F53B755}" type="sibTrans" cxnId="{8458E4AB-6FF0-497A-81FF-EA14872ABDCD}">
      <dgm:prSet/>
      <dgm:spPr/>
      <dgm:t>
        <a:bodyPr/>
        <a:lstStyle/>
        <a:p>
          <a:endParaRPr lang="en-US"/>
        </a:p>
      </dgm:t>
    </dgm:pt>
    <dgm:pt modelId="{95F479DC-1F74-4B2C-814B-09F5F3E7130F}">
      <dgm:prSet phldrT="[Text]" custT="1"/>
      <dgm:spPr>
        <a:solidFill>
          <a:srgbClr val="3C1053"/>
        </a:solidFill>
        <a:ln>
          <a:solidFill>
            <a:schemeClr val="tx1"/>
          </a:solidFill>
        </a:ln>
      </dgm:spPr>
      <dgm:t>
        <a:bodyPr/>
        <a:lstStyle/>
        <a:p>
          <a:pPr>
            <a:lnSpc>
              <a:spcPct val="114000"/>
            </a:lnSpc>
          </a:pPr>
          <a:r>
            <a:rPr lang="en-IE" sz="1600" dirty="0" smtClean="0">
              <a:solidFill>
                <a:schemeClr val="tx1"/>
              </a:solidFill>
            </a:rPr>
            <a:t>The impact of foreign tax credits, interest deductions and/or credit pooling can be used to mitigate to a lower effective tax rate </a:t>
          </a:r>
          <a:endParaRPr lang="en-US" sz="1600" dirty="0">
            <a:solidFill>
              <a:schemeClr val="tx1"/>
            </a:solidFill>
          </a:endParaRPr>
        </a:p>
      </dgm:t>
    </dgm:pt>
    <dgm:pt modelId="{8D3285FF-341D-4320-802C-C54ECAF7580C}" type="parTrans" cxnId="{DA4CBE12-6951-4A1E-A480-69089A4ED792}">
      <dgm:prSet/>
      <dgm:spPr/>
      <dgm:t>
        <a:bodyPr/>
        <a:lstStyle/>
        <a:p>
          <a:endParaRPr lang="en-US"/>
        </a:p>
      </dgm:t>
    </dgm:pt>
    <dgm:pt modelId="{F8E75974-B84B-4017-8CA9-61DE5CAEB0BA}" type="sibTrans" cxnId="{DA4CBE12-6951-4A1E-A480-69089A4ED792}">
      <dgm:prSet/>
      <dgm:spPr/>
      <dgm:t>
        <a:bodyPr/>
        <a:lstStyle/>
        <a:p>
          <a:endParaRPr lang="en-US"/>
        </a:p>
      </dgm:t>
    </dgm:pt>
    <dgm:pt modelId="{003163B4-C361-477D-8D31-B760B7B06FF0}">
      <dgm:prSet phldrT="[Text]"/>
      <dgm:spPr>
        <a:ln>
          <a:solidFill>
            <a:schemeClr val="tx1"/>
          </a:solidFill>
        </a:ln>
      </dgm:spPr>
      <dgm:t>
        <a:bodyPr/>
        <a:lstStyle/>
        <a:p>
          <a:pPr>
            <a:lnSpc>
              <a:spcPct val="114000"/>
            </a:lnSpc>
          </a:pPr>
          <a:r>
            <a:rPr lang="en-US" b="1" dirty="0" smtClean="0">
              <a:solidFill>
                <a:srgbClr val="99D700"/>
              </a:solidFill>
            </a:rPr>
            <a:t>Outbound Dividends (payment by a company)</a:t>
          </a:r>
          <a:endParaRPr lang="en-US" b="1" dirty="0">
            <a:solidFill>
              <a:srgbClr val="99D700"/>
            </a:solidFill>
          </a:endParaRPr>
        </a:p>
      </dgm:t>
    </dgm:pt>
    <dgm:pt modelId="{08C877EC-FDD0-4BAE-A3D1-43E76391202A}" type="parTrans" cxnId="{261D707B-6A8A-4294-9C56-82C0693B90EE}">
      <dgm:prSet/>
      <dgm:spPr/>
      <dgm:t>
        <a:bodyPr/>
        <a:lstStyle/>
        <a:p>
          <a:endParaRPr lang="en-US"/>
        </a:p>
      </dgm:t>
    </dgm:pt>
    <dgm:pt modelId="{E043B9BC-8F41-4CAC-907F-D99EB81C9D42}" type="sibTrans" cxnId="{261D707B-6A8A-4294-9C56-82C0693B90EE}">
      <dgm:prSet/>
      <dgm:spPr/>
      <dgm:t>
        <a:bodyPr/>
        <a:lstStyle/>
        <a:p>
          <a:endParaRPr lang="en-US"/>
        </a:p>
      </dgm:t>
    </dgm:pt>
    <dgm:pt modelId="{93C24C00-A9B7-4550-834C-84D8100E0593}">
      <dgm:prSet phldrT="[Text]" custT="1"/>
      <dgm:spPr>
        <a:solidFill>
          <a:srgbClr val="3C1053"/>
        </a:solidFill>
        <a:ln>
          <a:solidFill>
            <a:schemeClr val="tx1"/>
          </a:solidFill>
        </a:ln>
      </dgm:spPr>
      <dgm:t>
        <a:bodyPr/>
        <a:lstStyle/>
        <a:p>
          <a:pPr>
            <a:lnSpc>
              <a:spcPct val="114000"/>
            </a:lnSpc>
          </a:pPr>
          <a:r>
            <a:rPr lang="en-US" sz="1600" dirty="0" smtClean="0">
              <a:solidFill>
                <a:schemeClr val="tx1"/>
              </a:solidFill>
            </a:rPr>
            <a:t>Domestic provisions apply to impose a Dividend Withholding Tax (‘DWT’) regime – withholding rate is 25%</a:t>
          </a:r>
          <a:endParaRPr lang="en-US" sz="1600" dirty="0">
            <a:solidFill>
              <a:schemeClr val="tx1"/>
            </a:solidFill>
          </a:endParaRPr>
        </a:p>
      </dgm:t>
    </dgm:pt>
    <dgm:pt modelId="{0200FDE5-A1C7-4EF7-8059-4666EA43F966}" type="parTrans" cxnId="{1E26C392-42F2-4B41-A299-5B1F4803382A}">
      <dgm:prSet/>
      <dgm:spPr/>
      <dgm:t>
        <a:bodyPr/>
        <a:lstStyle/>
        <a:p>
          <a:endParaRPr lang="en-US"/>
        </a:p>
      </dgm:t>
    </dgm:pt>
    <dgm:pt modelId="{BF9F2051-AF26-4B9E-9C28-05D131092F4E}" type="sibTrans" cxnId="{1E26C392-42F2-4B41-A299-5B1F4803382A}">
      <dgm:prSet/>
      <dgm:spPr/>
      <dgm:t>
        <a:bodyPr/>
        <a:lstStyle/>
        <a:p>
          <a:endParaRPr lang="en-US"/>
        </a:p>
      </dgm:t>
    </dgm:pt>
    <dgm:pt modelId="{F883D2C3-E03C-4123-A8A0-3FA638E705B9}">
      <dgm:prSet phldrT="[Text]" custT="1"/>
      <dgm:spPr>
        <a:solidFill>
          <a:srgbClr val="3C1053"/>
        </a:solidFill>
        <a:ln>
          <a:solidFill>
            <a:schemeClr val="tx1"/>
          </a:solidFill>
        </a:ln>
      </dgm:spPr>
      <dgm:t>
        <a:bodyPr/>
        <a:lstStyle/>
        <a:p>
          <a:pPr>
            <a:lnSpc>
              <a:spcPct val="114000"/>
            </a:lnSpc>
          </a:pPr>
          <a:r>
            <a:rPr lang="en-IE" sz="1600" b="0" i="0" dirty="0" smtClean="0">
              <a:solidFill>
                <a:schemeClr val="tx1"/>
              </a:solidFill>
            </a:rPr>
            <a:t>Generous withholding tax relief, a number of exemptions from DWT obligation are available</a:t>
          </a:r>
          <a:endParaRPr lang="en-US" sz="1600" b="0" i="0" dirty="0">
            <a:solidFill>
              <a:schemeClr val="tx1"/>
            </a:solidFill>
          </a:endParaRPr>
        </a:p>
      </dgm:t>
    </dgm:pt>
    <dgm:pt modelId="{CA68A636-F250-4794-A5B4-B8622F10C8C0}" type="parTrans" cxnId="{A77C37CF-2E89-419D-8CCB-5E109070B130}">
      <dgm:prSet/>
      <dgm:spPr/>
      <dgm:t>
        <a:bodyPr/>
        <a:lstStyle/>
        <a:p>
          <a:endParaRPr lang="en-US"/>
        </a:p>
      </dgm:t>
    </dgm:pt>
    <dgm:pt modelId="{742C25F9-E381-412A-8346-DE68D9B13D62}" type="sibTrans" cxnId="{A77C37CF-2E89-419D-8CCB-5E109070B130}">
      <dgm:prSet/>
      <dgm:spPr/>
      <dgm:t>
        <a:bodyPr/>
        <a:lstStyle/>
        <a:p>
          <a:endParaRPr lang="en-US"/>
        </a:p>
      </dgm:t>
    </dgm:pt>
    <dgm:pt modelId="{5399E186-9D7E-43D9-BBCD-2BAF0F308758}">
      <dgm:prSet custT="1"/>
      <dgm:spPr>
        <a:solidFill>
          <a:srgbClr val="3C1053"/>
        </a:solidFill>
        <a:ln>
          <a:solidFill>
            <a:schemeClr val="tx1"/>
          </a:solidFill>
        </a:ln>
      </dgm:spPr>
      <dgm:t>
        <a:bodyPr/>
        <a:lstStyle/>
        <a:p>
          <a:pPr>
            <a:lnSpc>
              <a:spcPct val="114000"/>
            </a:lnSpc>
          </a:pPr>
          <a:r>
            <a:rPr lang="en-US" sz="1600" dirty="0" smtClean="0">
              <a:solidFill>
                <a:schemeClr val="tx1"/>
              </a:solidFill>
            </a:rPr>
            <a:t>Extensive Double Taxation Agreement (‘DTA’) / Multilateral Instrument (‘MLI’) network in place (74 in force), which in conjunction with credit system can ensure income only effectively subject to tax in one jurisdiction </a:t>
          </a:r>
          <a:endParaRPr lang="en-US" sz="1600" dirty="0">
            <a:solidFill>
              <a:schemeClr val="tx1"/>
            </a:solidFill>
          </a:endParaRPr>
        </a:p>
      </dgm:t>
    </dgm:pt>
    <dgm:pt modelId="{C67BEFAE-0B1B-4020-A46D-281EE92BE12E}" type="parTrans" cxnId="{85C4C345-75FD-4586-B3BC-D42F2364FE08}">
      <dgm:prSet/>
      <dgm:spPr/>
      <dgm:t>
        <a:bodyPr/>
        <a:lstStyle/>
        <a:p>
          <a:endParaRPr lang="en-US"/>
        </a:p>
      </dgm:t>
    </dgm:pt>
    <dgm:pt modelId="{8DD4DDBB-FD29-4DE9-BD3D-6DC99D09D0ED}" type="sibTrans" cxnId="{85C4C345-75FD-4586-B3BC-D42F2364FE08}">
      <dgm:prSet/>
      <dgm:spPr/>
      <dgm:t>
        <a:bodyPr/>
        <a:lstStyle/>
        <a:p>
          <a:endParaRPr lang="en-US"/>
        </a:p>
      </dgm:t>
    </dgm:pt>
    <dgm:pt modelId="{F28CEA00-FF33-4B12-93C0-68A66D24C604}">
      <dgm:prSet custT="1"/>
      <dgm:spPr>
        <a:solidFill>
          <a:srgbClr val="3C1053"/>
        </a:solidFill>
        <a:ln>
          <a:solidFill>
            <a:schemeClr val="tx1"/>
          </a:solidFill>
        </a:ln>
      </dgm:spPr>
      <dgm:t>
        <a:bodyPr/>
        <a:lstStyle/>
        <a:p>
          <a:pPr>
            <a:lnSpc>
              <a:spcPct val="114000"/>
            </a:lnSpc>
          </a:pPr>
          <a:r>
            <a:rPr lang="en-US" sz="1600" dirty="0" smtClean="0">
              <a:solidFill>
                <a:schemeClr val="tx1"/>
              </a:solidFill>
            </a:rPr>
            <a:t>Extensive DTA/MLI network in place providing for reduced rates of withholding where relevant </a:t>
          </a:r>
          <a:endParaRPr lang="en-US" sz="1600" dirty="0">
            <a:solidFill>
              <a:schemeClr val="tx1"/>
            </a:solidFill>
          </a:endParaRPr>
        </a:p>
      </dgm:t>
    </dgm:pt>
    <dgm:pt modelId="{D2BDC537-EBFC-49C4-87A8-16512BB99D4C}" type="parTrans" cxnId="{382BAB8C-2572-4FCF-8046-6FB39556A514}">
      <dgm:prSet/>
      <dgm:spPr/>
      <dgm:t>
        <a:bodyPr/>
        <a:lstStyle/>
        <a:p>
          <a:endParaRPr lang="en-US"/>
        </a:p>
      </dgm:t>
    </dgm:pt>
    <dgm:pt modelId="{45157D1A-CDC0-40D3-A7D7-462797B8FA7B}" type="sibTrans" cxnId="{382BAB8C-2572-4FCF-8046-6FB39556A514}">
      <dgm:prSet/>
      <dgm:spPr/>
      <dgm:t>
        <a:bodyPr/>
        <a:lstStyle/>
        <a:p>
          <a:endParaRPr lang="en-US"/>
        </a:p>
      </dgm:t>
    </dgm:pt>
    <dgm:pt modelId="{8C6338A2-9F24-492D-B23B-1111ECE4D8AE}" type="pres">
      <dgm:prSet presAssocID="{F032DE66-351A-478E-984D-7B7D46C008CF}" presName="list" presStyleCnt="0">
        <dgm:presLayoutVars>
          <dgm:dir/>
          <dgm:animLvl val="lvl"/>
        </dgm:presLayoutVars>
      </dgm:prSet>
      <dgm:spPr/>
      <dgm:t>
        <a:bodyPr/>
        <a:lstStyle/>
        <a:p>
          <a:endParaRPr lang="en-US"/>
        </a:p>
      </dgm:t>
    </dgm:pt>
    <dgm:pt modelId="{30DB7C6C-1B1B-4C18-9FD0-851548B8C129}" type="pres">
      <dgm:prSet presAssocID="{88D8E16B-751B-4BB3-9A64-3F4EFFC39F75}" presName="posSpace" presStyleCnt="0"/>
      <dgm:spPr/>
    </dgm:pt>
    <dgm:pt modelId="{529CB8D7-0A1E-48C5-AE8F-8705CECE6E2F}" type="pres">
      <dgm:prSet presAssocID="{88D8E16B-751B-4BB3-9A64-3F4EFFC39F75}" presName="vertFlow" presStyleCnt="0"/>
      <dgm:spPr/>
    </dgm:pt>
    <dgm:pt modelId="{A6C0248E-B08D-42F0-B961-9C7EF99C62C2}" type="pres">
      <dgm:prSet presAssocID="{88D8E16B-751B-4BB3-9A64-3F4EFFC39F75}" presName="topSpace" presStyleCnt="0"/>
      <dgm:spPr/>
    </dgm:pt>
    <dgm:pt modelId="{026950D5-7130-4143-9D95-2F9F8CF4DEE3}" type="pres">
      <dgm:prSet presAssocID="{88D8E16B-751B-4BB3-9A64-3F4EFFC39F75}" presName="firstComp" presStyleCnt="0"/>
      <dgm:spPr/>
    </dgm:pt>
    <dgm:pt modelId="{3F576FA7-039C-49A5-88E0-A2535F8EB283}" type="pres">
      <dgm:prSet presAssocID="{88D8E16B-751B-4BB3-9A64-3F4EFFC39F75}" presName="firstChild" presStyleLbl="bgAccFollowNode1" presStyleIdx="0" presStyleCnt="6" custScaleX="150375"/>
      <dgm:spPr/>
      <dgm:t>
        <a:bodyPr/>
        <a:lstStyle/>
        <a:p>
          <a:endParaRPr lang="en-US"/>
        </a:p>
      </dgm:t>
    </dgm:pt>
    <dgm:pt modelId="{8856024C-0A55-4164-9B9B-0EF24BB4BC52}" type="pres">
      <dgm:prSet presAssocID="{88D8E16B-751B-4BB3-9A64-3F4EFFC39F75}" presName="firstChildTx" presStyleLbl="bgAccFollowNode1" presStyleIdx="0" presStyleCnt="6">
        <dgm:presLayoutVars>
          <dgm:bulletEnabled val="1"/>
        </dgm:presLayoutVars>
      </dgm:prSet>
      <dgm:spPr/>
      <dgm:t>
        <a:bodyPr/>
        <a:lstStyle/>
        <a:p>
          <a:endParaRPr lang="en-US"/>
        </a:p>
      </dgm:t>
    </dgm:pt>
    <dgm:pt modelId="{D6292380-A400-4623-93F0-098121757D80}" type="pres">
      <dgm:prSet presAssocID="{95F479DC-1F74-4B2C-814B-09F5F3E7130F}" presName="comp" presStyleCnt="0"/>
      <dgm:spPr/>
    </dgm:pt>
    <dgm:pt modelId="{7A166A98-9F46-4CCC-B2F6-5A5E48B2645E}" type="pres">
      <dgm:prSet presAssocID="{95F479DC-1F74-4B2C-814B-09F5F3E7130F}" presName="child" presStyleLbl="bgAccFollowNode1" presStyleIdx="1" presStyleCnt="6" custScaleX="150375"/>
      <dgm:spPr/>
      <dgm:t>
        <a:bodyPr/>
        <a:lstStyle/>
        <a:p>
          <a:endParaRPr lang="en-US"/>
        </a:p>
      </dgm:t>
    </dgm:pt>
    <dgm:pt modelId="{45BB80CA-E300-45FC-A4B9-9FE1E3CF220F}" type="pres">
      <dgm:prSet presAssocID="{95F479DC-1F74-4B2C-814B-09F5F3E7130F}" presName="childTx" presStyleLbl="bgAccFollowNode1" presStyleIdx="1" presStyleCnt="6">
        <dgm:presLayoutVars>
          <dgm:bulletEnabled val="1"/>
        </dgm:presLayoutVars>
      </dgm:prSet>
      <dgm:spPr/>
      <dgm:t>
        <a:bodyPr/>
        <a:lstStyle/>
        <a:p>
          <a:endParaRPr lang="en-US"/>
        </a:p>
      </dgm:t>
    </dgm:pt>
    <dgm:pt modelId="{D36DFB12-74C1-4F2B-B799-E21B30558587}" type="pres">
      <dgm:prSet presAssocID="{5399E186-9D7E-43D9-BBCD-2BAF0F308758}" presName="comp" presStyleCnt="0"/>
      <dgm:spPr/>
    </dgm:pt>
    <dgm:pt modelId="{E8924292-C525-427A-8326-FA09560B260B}" type="pres">
      <dgm:prSet presAssocID="{5399E186-9D7E-43D9-BBCD-2BAF0F308758}" presName="child" presStyleLbl="bgAccFollowNode1" presStyleIdx="2" presStyleCnt="6" custScaleX="150293" custScaleY="147795"/>
      <dgm:spPr/>
      <dgm:t>
        <a:bodyPr/>
        <a:lstStyle/>
        <a:p>
          <a:endParaRPr lang="en-US"/>
        </a:p>
      </dgm:t>
    </dgm:pt>
    <dgm:pt modelId="{8600307F-57EE-4660-91DC-468CCC2A33E2}" type="pres">
      <dgm:prSet presAssocID="{5399E186-9D7E-43D9-BBCD-2BAF0F308758}" presName="childTx" presStyleLbl="bgAccFollowNode1" presStyleIdx="2" presStyleCnt="6">
        <dgm:presLayoutVars>
          <dgm:bulletEnabled val="1"/>
        </dgm:presLayoutVars>
      </dgm:prSet>
      <dgm:spPr/>
      <dgm:t>
        <a:bodyPr/>
        <a:lstStyle/>
        <a:p>
          <a:endParaRPr lang="en-US"/>
        </a:p>
      </dgm:t>
    </dgm:pt>
    <dgm:pt modelId="{1EF74209-CEEF-468B-9731-F21F94FE4BA4}" type="pres">
      <dgm:prSet presAssocID="{88D8E16B-751B-4BB3-9A64-3F4EFFC39F75}" presName="negSpace" presStyleCnt="0"/>
      <dgm:spPr/>
    </dgm:pt>
    <dgm:pt modelId="{B25CB333-782A-42D9-8935-9AD0C54801C5}" type="pres">
      <dgm:prSet presAssocID="{88D8E16B-751B-4BB3-9A64-3F4EFFC39F75}" presName="circle" presStyleLbl="node1" presStyleIdx="0" presStyleCnt="2" custLinFactX="-7483" custLinFactNeighborX="-100000" custLinFactNeighborY="6425"/>
      <dgm:spPr/>
      <dgm:t>
        <a:bodyPr/>
        <a:lstStyle/>
        <a:p>
          <a:endParaRPr lang="en-US"/>
        </a:p>
      </dgm:t>
    </dgm:pt>
    <dgm:pt modelId="{6E7AA7D0-5A93-498C-A618-6BA843A1CF83}" type="pres">
      <dgm:prSet presAssocID="{7D29DE72-908F-4394-9233-4F033EB2AC3A}" presName="transSpace" presStyleCnt="0"/>
      <dgm:spPr/>
    </dgm:pt>
    <dgm:pt modelId="{F1106303-412E-43B9-AF04-B3E412F7B56B}" type="pres">
      <dgm:prSet presAssocID="{003163B4-C361-477D-8D31-B760B7B06FF0}" presName="posSpace" presStyleCnt="0"/>
      <dgm:spPr/>
    </dgm:pt>
    <dgm:pt modelId="{9247F2C8-A931-4E5B-B4D7-18CD7FAD20CC}" type="pres">
      <dgm:prSet presAssocID="{003163B4-C361-477D-8D31-B760B7B06FF0}" presName="vertFlow" presStyleCnt="0"/>
      <dgm:spPr/>
    </dgm:pt>
    <dgm:pt modelId="{D2656BCF-435F-41A7-921B-6D5D435B12E3}" type="pres">
      <dgm:prSet presAssocID="{003163B4-C361-477D-8D31-B760B7B06FF0}" presName="topSpace" presStyleCnt="0"/>
      <dgm:spPr/>
    </dgm:pt>
    <dgm:pt modelId="{9598929A-9333-458A-86DF-C35AF6010BD6}" type="pres">
      <dgm:prSet presAssocID="{003163B4-C361-477D-8D31-B760B7B06FF0}" presName="firstComp" presStyleCnt="0"/>
      <dgm:spPr/>
    </dgm:pt>
    <dgm:pt modelId="{65FECE70-DD51-49C4-81BD-DF0400414B96}" type="pres">
      <dgm:prSet presAssocID="{003163B4-C361-477D-8D31-B760B7B06FF0}" presName="firstChild" presStyleLbl="bgAccFollowNode1" presStyleIdx="3" presStyleCnt="6" custScaleX="151669"/>
      <dgm:spPr/>
      <dgm:t>
        <a:bodyPr/>
        <a:lstStyle/>
        <a:p>
          <a:endParaRPr lang="en-US"/>
        </a:p>
      </dgm:t>
    </dgm:pt>
    <dgm:pt modelId="{C8C3695F-83DE-462B-87E3-D9F4FA56F6FA}" type="pres">
      <dgm:prSet presAssocID="{003163B4-C361-477D-8D31-B760B7B06FF0}" presName="firstChildTx" presStyleLbl="bgAccFollowNode1" presStyleIdx="3" presStyleCnt="6">
        <dgm:presLayoutVars>
          <dgm:bulletEnabled val="1"/>
        </dgm:presLayoutVars>
      </dgm:prSet>
      <dgm:spPr/>
      <dgm:t>
        <a:bodyPr/>
        <a:lstStyle/>
        <a:p>
          <a:endParaRPr lang="en-US"/>
        </a:p>
      </dgm:t>
    </dgm:pt>
    <dgm:pt modelId="{7B90E5BA-F5FD-4557-B640-008A01132EEC}" type="pres">
      <dgm:prSet presAssocID="{F883D2C3-E03C-4123-A8A0-3FA638E705B9}" presName="comp" presStyleCnt="0"/>
      <dgm:spPr/>
    </dgm:pt>
    <dgm:pt modelId="{8B5234BB-1433-490C-90D9-BF0F25156545}" type="pres">
      <dgm:prSet presAssocID="{F883D2C3-E03C-4123-A8A0-3FA638E705B9}" presName="child" presStyleLbl="bgAccFollowNode1" presStyleIdx="4" presStyleCnt="6" custScaleX="151624" custLinFactNeighborX="-93"/>
      <dgm:spPr/>
      <dgm:t>
        <a:bodyPr/>
        <a:lstStyle/>
        <a:p>
          <a:endParaRPr lang="en-US"/>
        </a:p>
      </dgm:t>
    </dgm:pt>
    <dgm:pt modelId="{CB606661-52C9-4A2A-A5A8-500EC9435758}" type="pres">
      <dgm:prSet presAssocID="{F883D2C3-E03C-4123-A8A0-3FA638E705B9}" presName="childTx" presStyleLbl="bgAccFollowNode1" presStyleIdx="4" presStyleCnt="6">
        <dgm:presLayoutVars>
          <dgm:bulletEnabled val="1"/>
        </dgm:presLayoutVars>
      </dgm:prSet>
      <dgm:spPr/>
      <dgm:t>
        <a:bodyPr/>
        <a:lstStyle/>
        <a:p>
          <a:endParaRPr lang="en-US"/>
        </a:p>
      </dgm:t>
    </dgm:pt>
    <dgm:pt modelId="{249DFC96-A180-418C-8EAD-8CB11BEA0B14}" type="pres">
      <dgm:prSet presAssocID="{F28CEA00-FF33-4B12-93C0-68A66D24C604}" presName="comp" presStyleCnt="0"/>
      <dgm:spPr/>
    </dgm:pt>
    <dgm:pt modelId="{F0352BA0-39F2-4CF8-ADEA-4C6DFD7209F0}" type="pres">
      <dgm:prSet presAssocID="{F28CEA00-FF33-4B12-93C0-68A66D24C604}" presName="child" presStyleLbl="bgAccFollowNode1" presStyleIdx="5" presStyleCnt="6" custScaleX="151438" custScaleY="96725"/>
      <dgm:spPr/>
      <dgm:t>
        <a:bodyPr/>
        <a:lstStyle/>
        <a:p>
          <a:endParaRPr lang="en-US"/>
        </a:p>
      </dgm:t>
    </dgm:pt>
    <dgm:pt modelId="{445B10F1-B00F-479D-BD05-D331718200C2}" type="pres">
      <dgm:prSet presAssocID="{F28CEA00-FF33-4B12-93C0-68A66D24C604}" presName="childTx" presStyleLbl="bgAccFollowNode1" presStyleIdx="5" presStyleCnt="6">
        <dgm:presLayoutVars>
          <dgm:bulletEnabled val="1"/>
        </dgm:presLayoutVars>
      </dgm:prSet>
      <dgm:spPr/>
      <dgm:t>
        <a:bodyPr/>
        <a:lstStyle/>
        <a:p>
          <a:endParaRPr lang="en-US"/>
        </a:p>
      </dgm:t>
    </dgm:pt>
    <dgm:pt modelId="{65216DE5-351C-4DE2-9794-DAA20EBB9225}" type="pres">
      <dgm:prSet presAssocID="{003163B4-C361-477D-8D31-B760B7B06FF0}" presName="negSpace" presStyleCnt="0"/>
      <dgm:spPr/>
    </dgm:pt>
    <dgm:pt modelId="{31CDC6C6-314C-49DF-86B8-65A2AABF3143}" type="pres">
      <dgm:prSet presAssocID="{003163B4-C361-477D-8D31-B760B7B06FF0}" presName="circle" presStyleLbl="node1" presStyleIdx="1" presStyleCnt="2" custLinFactNeighborX="-74004" custLinFactNeighborY="4563"/>
      <dgm:spPr/>
      <dgm:t>
        <a:bodyPr/>
        <a:lstStyle/>
        <a:p>
          <a:endParaRPr lang="en-US"/>
        </a:p>
      </dgm:t>
    </dgm:pt>
  </dgm:ptLst>
  <dgm:cxnLst>
    <dgm:cxn modelId="{85C4C345-75FD-4586-B3BC-D42F2364FE08}" srcId="{88D8E16B-751B-4BB3-9A64-3F4EFFC39F75}" destId="{5399E186-9D7E-43D9-BBCD-2BAF0F308758}" srcOrd="2" destOrd="0" parTransId="{C67BEFAE-0B1B-4020-A46D-281EE92BE12E}" sibTransId="{8DD4DDBB-FD29-4DE9-BD3D-6DC99D09D0ED}"/>
    <dgm:cxn modelId="{E422F6ED-2507-4BB7-B00A-44AC8C37125B}" type="presOf" srcId="{D8DF4F25-1057-47F2-9645-5C66DB667065}" destId="{3F576FA7-039C-49A5-88E0-A2535F8EB283}" srcOrd="0" destOrd="0" presId="urn:microsoft.com/office/officeart/2005/8/layout/hList9"/>
    <dgm:cxn modelId="{8458E4AB-6FF0-497A-81FF-EA14872ABDCD}" srcId="{88D8E16B-751B-4BB3-9A64-3F4EFFC39F75}" destId="{D8DF4F25-1057-47F2-9645-5C66DB667065}" srcOrd="0" destOrd="0" parTransId="{9D928D85-0604-494B-8C78-E6C3F5FEDA03}" sibTransId="{DC6D0107-EF3C-4905-A3B9-494E6F53B755}"/>
    <dgm:cxn modelId="{48B43832-D6F1-4A7D-AFFC-D87545AEC763}" type="presOf" srcId="{F28CEA00-FF33-4B12-93C0-68A66D24C604}" destId="{F0352BA0-39F2-4CF8-ADEA-4C6DFD7209F0}" srcOrd="0" destOrd="0" presId="urn:microsoft.com/office/officeart/2005/8/layout/hList9"/>
    <dgm:cxn modelId="{1BE6CB61-FE01-42D5-A393-583845420767}" type="presOf" srcId="{93C24C00-A9B7-4550-834C-84D8100E0593}" destId="{C8C3695F-83DE-462B-87E3-D9F4FA56F6FA}" srcOrd="1" destOrd="0" presId="urn:microsoft.com/office/officeart/2005/8/layout/hList9"/>
    <dgm:cxn modelId="{382BAB8C-2572-4FCF-8046-6FB39556A514}" srcId="{003163B4-C361-477D-8D31-B760B7B06FF0}" destId="{F28CEA00-FF33-4B12-93C0-68A66D24C604}" srcOrd="2" destOrd="0" parTransId="{D2BDC537-EBFC-49C4-87A8-16512BB99D4C}" sibTransId="{45157D1A-CDC0-40D3-A7D7-462797B8FA7B}"/>
    <dgm:cxn modelId="{CFD0C4B3-D6B2-42E6-A6CE-8CD8AB2420CD}" type="presOf" srcId="{5399E186-9D7E-43D9-BBCD-2BAF0F308758}" destId="{8600307F-57EE-4660-91DC-468CCC2A33E2}" srcOrd="1" destOrd="0" presId="urn:microsoft.com/office/officeart/2005/8/layout/hList9"/>
    <dgm:cxn modelId="{0C5BE9AB-F6A3-4EC0-A784-5E0662141036}" type="presOf" srcId="{95F479DC-1F74-4B2C-814B-09F5F3E7130F}" destId="{45BB80CA-E300-45FC-A4B9-9FE1E3CF220F}" srcOrd="1" destOrd="0" presId="urn:microsoft.com/office/officeart/2005/8/layout/hList9"/>
    <dgm:cxn modelId="{1B9E2A91-FD55-4651-93BD-FE9BA46703C2}" type="presOf" srcId="{F28CEA00-FF33-4B12-93C0-68A66D24C604}" destId="{445B10F1-B00F-479D-BD05-D331718200C2}" srcOrd="1" destOrd="0" presId="urn:microsoft.com/office/officeart/2005/8/layout/hList9"/>
    <dgm:cxn modelId="{1E26C392-42F2-4B41-A299-5B1F4803382A}" srcId="{003163B4-C361-477D-8D31-B760B7B06FF0}" destId="{93C24C00-A9B7-4550-834C-84D8100E0593}" srcOrd="0" destOrd="0" parTransId="{0200FDE5-A1C7-4EF7-8059-4666EA43F966}" sibTransId="{BF9F2051-AF26-4B9E-9C28-05D131092F4E}"/>
    <dgm:cxn modelId="{5CE87E48-4709-4ED7-91FF-AB9C077B3984}" type="presOf" srcId="{F883D2C3-E03C-4123-A8A0-3FA638E705B9}" destId="{8B5234BB-1433-490C-90D9-BF0F25156545}" srcOrd="0" destOrd="0" presId="urn:microsoft.com/office/officeart/2005/8/layout/hList9"/>
    <dgm:cxn modelId="{FD70FBCD-26DE-419D-B4F7-EA487F7893A1}" type="presOf" srcId="{F883D2C3-E03C-4123-A8A0-3FA638E705B9}" destId="{CB606661-52C9-4A2A-A5A8-500EC9435758}" srcOrd="1" destOrd="0" presId="urn:microsoft.com/office/officeart/2005/8/layout/hList9"/>
    <dgm:cxn modelId="{5525F045-4452-4567-8289-A78361FE7ACB}" srcId="{F032DE66-351A-478E-984D-7B7D46C008CF}" destId="{88D8E16B-751B-4BB3-9A64-3F4EFFC39F75}" srcOrd="0" destOrd="0" parTransId="{A615AF8B-FDD7-4B6C-B402-CF0851701393}" sibTransId="{7D29DE72-908F-4394-9233-4F033EB2AC3A}"/>
    <dgm:cxn modelId="{8A53F150-9256-4F30-BA49-C290E93D15D3}" type="presOf" srcId="{5399E186-9D7E-43D9-BBCD-2BAF0F308758}" destId="{E8924292-C525-427A-8326-FA09560B260B}" srcOrd="0" destOrd="0" presId="urn:microsoft.com/office/officeart/2005/8/layout/hList9"/>
    <dgm:cxn modelId="{683D893B-981F-4B62-B1AE-5757D896D8C8}" type="presOf" srcId="{003163B4-C361-477D-8D31-B760B7B06FF0}" destId="{31CDC6C6-314C-49DF-86B8-65A2AABF3143}" srcOrd="0" destOrd="0" presId="urn:microsoft.com/office/officeart/2005/8/layout/hList9"/>
    <dgm:cxn modelId="{7C844D82-E266-4B8D-95B0-70E23CF0862C}" type="presOf" srcId="{F032DE66-351A-478E-984D-7B7D46C008CF}" destId="{8C6338A2-9F24-492D-B23B-1111ECE4D8AE}" srcOrd="0" destOrd="0" presId="urn:microsoft.com/office/officeart/2005/8/layout/hList9"/>
    <dgm:cxn modelId="{120FC1A5-25DB-48C8-89D6-A8206CCA8BB6}" type="presOf" srcId="{93C24C00-A9B7-4550-834C-84D8100E0593}" destId="{65FECE70-DD51-49C4-81BD-DF0400414B96}" srcOrd="0" destOrd="0" presId="urn:microsoft.com/office/officeart/2005/8/layout/hList9"/>
    <dgm:cxn modelId="{E9CA7657-639B-45E1-BD03-712FC24B7723}" type="presOf" srcId="{D8DF4F25-1057-47F2-9645-5C66DB667065}" destId="{8856024C-0A55-4164-9B9B-0EF24BB4BC52}" srcOrd="1" destOrd="0" presId="urn:microsoft.com/office/officeart/2005/8/layout/hList9"/>
    <dgm:cxn modelId="{9DF63086-54DE-44B2-A394-A48FB5D13430}" type="presOf" srcId="{95F479DC-1F74-4B2C-814B-09F5F3E7130F}" destId="{7A166A98-9F46-4CCC-B2F6-5A5E48B2645E}" srcOrd="0" destOrd="0" presId="urn:microsoft.com/office/officeart/2005/8/layout/hList9"/>
    <dgm:cxn modelId="{DA4CBE12-6951-4A1E-A480-69089A4ED792}" srcId="{88D8E16B-751B-4BB3-9A64-3F4EFFC39F75}" destId="{95F479DC-1F74-4B2C-814B-09F5F3E7130F}" srcOrd="1" destOrd="0" parTransId="{8D3285FF-341D-4320-802C-C54ECAF7580C}" sibTransId="{F8E75974-B84B-4017-8CA9-61DE5CAEB0BA}"/>
    <dgm:cxn modelId="{49EA1447-2299-4B7A-861A-7CFBF417372A}" type="presOf" srcId="{88D8E16B-751B-4BB3-9A64-3F4EFFC39F75}" destId="{B25CB333-782A-42D9-8935-9AD0C54801C5}" srcOrd="0" destOrd="0" presId="urn:microsoft.com/office/officeart/2005/8/layout/hList9"/>
    <dgm:cxn modelId="{261D707B-6A8A-4294-9C56-82C0693B90EE}" srcId="{F032DE66-351A-478E-984D-7B7D46C008CF}" destId="{003163B4-C361-477D-8D31-B760B7B06FF0}" srcOrd="1" destOrd="0" parTransId="{08C877EC-FDD0-4BAE-A3D1-43E76391202A}" sibTransId="{E043B9BC-8F41-4CAC-907F-D99EB81C9D42}"/>
    <dgm:cxn modelId="{A77C37CF-2E89-419D-8CCB-5E109070B130}" srcId="{003163B4-C361-477D-8D31-B760B7B06FF0}" destId="{F883D2C3-E03C-4123-A8A0-3FA638E705B9}" srcOrd="1" destOrd="0" parTransId="{CA68A636-F250-4794-A5B4-B8622F10C8C0}" sibTransId="{742C25F9-E381-412A-8346-DE68D9B13D62}"/>
    <dgm:cxn modelId="{E3B47C85-1041-46AE-B337-32B0001549A6}" type="presParOf" srcId="{8C6338A2-9F24-492D-B23B-1111ECE4D8AE}" destId="{30DB7C6C-1B1B-4C18-9FD0-851548B8C129}" srcOrd="0" destOrd="0" presId="urn:microsoft.com/office/officeart/2005/8/layout/hList9"/>
    <dgm:cxn modelId="{BC7A99B8-8543-405B-85E4-03191B1FA3C7}" type="presParOf" srcId="{8C6338A2-9F24-492D-B23B-1111ECE4D8AE}" destId="{529CB8D7-0A1E-48C5-AE8F-8705CECE6E2F}" srcOrd="1" destOrd="0" presId="urn:microsoft.com/office/officeart/2005/8/layout/hList9"/>
    <dgm:cxn modelId="{31DAA2B2-571A-4F43-B118-17BFF939582B}" type="presParOf" srcId="{529CB8D7-0A1E-48C5-AE8F-8705CECE6E2F}" destId="{A6C0248E-B08D-42F0-B961-9C7EF99C62C2}" srcOrd="0" destOrd="0" presId="urn:microsoft.com/office/officeart/2005/8/layout/hList9"/>
    <dgm:cxn modelId="{E171586E-46AD-4044-86C0-2E97BCF067A5}" type="presParOf" srcId="{529CB8D7-0A1E-48C5-AE8F-8705CECE6E2F}" destId="{026950D5-7130-4143-9D95-2F9F8CF4DEE3}" srcOrd="1" destOrd="0" presId="urn:microsoft.com/office/officeart/2005/8/layout/hList9"/>
    <dgm:cxn modelId="{B9911DA3-E171-4F6A-9A94-E03BEE456453}" type="presParOf" srcId="{026950D5-7130-4143-9D95-2F9F8CF4DEE3}" destId="{3F576FA7-039C-49A5-88E0-A2535F8EB283}" srcOrd="0" destOrd="0" presId="urn:microsoft.com/office/officeart/2005/8/layout/hList9"/>
    <dgm:cxn modelId="{1588D404-6B0B-4DAE-8D4E-249654100245}" type="presParOf" srcId="{026950D5-7130-4143-9D95-2F9F8CF4DEE3}" destId="{8856024C-0A55-4164-9B9B-0EF24BB4BC52}" srcOrd="1" destOrd="0" presId="urn:microsoft.com/office/officeart/2005/8/layout/hList9"/>
    <dgm:cxn modelId="{108E9E73-EA24-4403-A52A-363919CFAC07}" type="presParOf" srcId="{529CB8D7-0A1E-48C5-AE8F-8705CECE6E2F}" destId="{D6292380-A400-4623-93F0-098121757D80}" srcOrd="2" destOrd="0" presId="urn:microsoft.com/office/officeart/2005/8/layout/hList9"/>
    <dgm:cxn modelId="{C11CB814-AD6B-48E6-91CF-A8FFA557ADFB}" type="presParOf" srcId="{D6292380-A400-4623-93F0-098121757D80}" destId="{7A166A98-9F46-4CCC-B2F6-5A5E48B2645E}" srcOrd="0" destOrd="0" presId="urn:microsoft.com/office/officeart/2005/8/layout/hList9"/>
    <dgm:cxn modelId="{3E9F2436-65A6-4612-8401-C3B871E3AA1C}" type="presParOf" srcId="{D6292380-A400-4623-93F0-098121757D80}" destId="{45BB80CA-E300-45FC-A4B9-9FE1E3CF220F}" srcOrd="1" destOrd="0" presId="urn:microsoft.com/office/officeart/2005/8/layout/hList9"/>
    <dgm:cxn modelId="{8B872298-9873-467F-85B5-848E40B50B94}" type="presParOf" srcId="{529CB8D7-0A1E-48C5-AE8F-8705CECE6E2F}" destId="{D36DFB12-74C1-4F2B-B799-E21B30558587}" srcOrd="3" destOrd="0" presId="urn:microsoft.com/office/officeart/2005/8/layout/hList9"/>
    <dgm:cxn modelId="{9429CE54-D9F0-4426-9EF8-B18C1C220C48}" type="presParOf" srcId="{D36DFB12-74C1-4F2B-B799-E21B30558587}" destId="{E8924292-C525-427A-8326-FA09560B260B}" srcOrd="0" destOrd="0" presId="urn:microsoft.com/office/officeart/2005/8/layout/hList9"/>
    <dgm:cxn modelId="{BEC0CE1D-D93F-4C8E-8302-2D5BBA3C9444}" type="presParOf" srcId="{D36DFB12-74C1-4F2B-B799-E21B30558587}" destId="{8600307F-57EE-4660-91DC-468CCC2A33E2}" srcOrd="1" destOrd="0" presId="urn:microsoft.com/office/officeart/2005/8/layout/hList9"/>
    <dgm:cxn modelId="{3CFBA1E5-9B4E-46A2-A307-685B7DE4FDC3}" type="presParOf" srcId="{8C6338A2-9F24-492D-B23B-1111ECE4D8AE}" destId="{1EF74209-CEEF-468B-9731-F21F94FE4BA4}" srcOrd="2" destOrd="0" presId="urn:microsoft.com/office/officeart/2005/8/layout/hList9"/>
    <dgm:cxn modelId="{A3DA4A29-1615-4ABC-86F2-4EFF75524E23}" type="presParOf" srcId="{8C6338A2-9F24-492D-B23B-1111ECE4D8AE}" destId="{B25CB333-782A-42D9-8935-9AD0C54801C5}" srcOrd="3" destOrd="0" presId="urn:microsoft.com/office/officeart/2005/8/layout/hList9"/>
    <dgm:cxn modelId="{3FC35692-5F43-49A4-8A8B-A22710E3D11F}" type="presParOf" srcId="{8C6338A2-9F24-492D-B23B-1111ECE4D8AE}" destId="{6E7AA7D0-5A93-498C-A618-6BA843A1CF83}" srcOrd="4" destOrd="0" presId="urn:microsoft.com/office/officeart/2005/8/layout/hList9"/>
    <dgm:cxn modelId="{B86A5936-438C-410F-B944-EE9BFFF3CA63}" type="presParOf" srcId="{8C6338A2-9F24-492D-B23B-1111ECE4D8AE}" destId="{F1106303-412E-43B9-AF04-B3E412F7B56B}" srcOrd="5" destOrd="0" presId="urn:microsoft.com/office/officeart/2005/8/layout/hList9"/>
    <dgm:cxn modelId="{0CB34C05-99C8-494B-BCA0-9D596B5BC6C5}" type="presParOf" srcId="{8C6338A2-9F24-492D-B23B-1111ECE4D8AE}" destId="{9247F2C8-A931-4E5B-B4D7-18CD7FAD20CC}" srcOrd="6" destOrd="0" presId="urn:microsoft.com/office/officeart/2005/8/layout/hList9"/>
    <dgm:cxn modelId="{96C39A5A-BBF9-4FFB-A575-8F9009CC2136}" type="presParOf" srcId="{9247F2C8-A931-4E5B-B4D7-18CD7FAD20CC}" destId="{D2656BCF-435F-41A7-921B-6D5D435B12E3}" srcOrd="0" destOrd="0" presId="urn:microsoft.com/office/officeart/2005/8/layout/hList9"/>
    <dgm:cxn modelId="{A0B32730-A8C8-4822-8936-5EE33B00214D}" type="presParOf" srcId="{9247F2C8-A931-4E5B-B4D7-18CD7FAD20CC}" destId="{9598929A-9333-458A-86DF-C35AF6010BD6}" srcOrd="1" destOrd="0" presId="urn:microsoft.com/office/officeart/2005/8/layout/hList9"/>
    <dgm:cxn modelId="{5390D612-CA2F-4BE5-ACB9-6B9392CE5D7A}" type="presParOf" srcId="{9598929A-9333-458A-86DF-C35AF6010BD6}" destId="{65FECE70-DD51-49C4-81BD-DF0400414B96}" srcOrd="0" destOrd="0" presId="urn:microsoft.com/office/officeart/2005/8/layout/hList9"/>
    <dgm:cxn modelId="{7A8FF66B-579F-49B7-A2B2-1CB593AB2C18}" type="presParOf" srcId="{9598929A-9333-458A-86DF-C35AF6010BD6}" destId="{C8C3695F-83DE-462B-87E3-D9F4FA56F6FA}" srcOrd="1" destOrd="0" presId="urn:microsoft.com/office/officeart/2005/8/layout/hList9"/>
    <dgm:cxn modelId="{6EDA0CD3-E070-47C8-8CD9-D84D6F26E9E1}" type="presParOf" srcId="{9247F2C8-A931-4E5B-B4D7-18CD7FAD20CC}" destId="{7B90E5BA-F5FD-4557-B640-008A01132EEC}" srcOrd="2" destOrd="0" presId="urn:microsoft.com/office/officeart/2005/8/layout/hList9"/>
    <dgm:cxn modelId="{BE7A7FE2-381B-4E19-AA2C-DFF8B2F28D0E}" type="presParOf" srcId="{7B90E5BA-F5FD-4557-B640-008A01132EEC}" destId="{8B5234BB-1433-490C-90D9-BF0F25156545}" srcOrd="0" destOrd="0" presId="urn:microsoft.com/office/officeart/2005/8/layout/hList9"/>
    <dgm:cxn modelId="{14BD43B3-248A-44C4-87A6-DBAEA7B9496A}" type="presParOf" srcId="{7B90E5BA-F5FD-4557-B640-008A01132EEC}" destId="{CB606661-52C9-4A2A-A5A8-500EC9435758}" srcOrd="1" destOrd="0" presId="urn:microsoft.com/office/officeart/2005/8/layout/hList9"/>
    <dgm:cxn modelId="{189A0A37-B8FD-4D50-B0BC-70278823399D}" type="presParOf" srcId="{9247F2C8-A931-4E5B-B4D7-18CD7FAD20CC}" destId="{249DFC96-A180-418C-8EAD-8CB11BEA0B14}" srcOrd="3" destOrd="0" presId="urn:microsoft.com/office/officeart/2005/8/layout/hList9"/>
    <dgm:cxn modelId="{5D3DEB40-FEEF-41FB-B943-722101D2EAF2}" type="presParOf" srcId="{249DFC96-A180-418C-8EAD-8CB11BEA0B14}" destId="{F0352BA0-39F2-4CF8-ADEA-4C6DFD7209F0}" srcOrd="0" destOrd="0" presId="urn:microsoft.com/office/officeart/2005/8/layout/hList9"/>
    <dgm:cxn modelId="{649FC7F0-9C64-4DC6-97FB-6158A193C8B2}" type="presParOf" srcId="{249DFC96-A180-418C-8EAD-8CB11BEA0B14}" destId="{445B10F1-B00F-479D-BD05-D331718200C2}" srcOrd="1" destOrd="0" presId="urn:microsoft.com/office/officeart/2005/8/layout/hList9"/>
    <dgm:cxn modelId="{75F1EACA-4423-4294-8DAB-1F000A0324A7}" type="presParOf" srcId="{8C6338A2-9F24-492D-B23B-1111ECE4D8AE}" destId="{65216DE5-351C-4DE2-9794-DAA20EBB9225}" srcOrd="7" destOrd="0" presId="urn:microsoft.com/office/officeart/2005/8/layout/hList9"/>
    <dgm:cxn modelId="{2F9CE0A2-7638-40A8-BC68-D438993FB00F}" type="presParOf" srcId="{8C6338A2-9F24-492D-B23B-1111ECE4D8AE}" destId="{31CDC6C6-314C-49DF-86B8-65A2AABF314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28555-B276-464F-9F45-A54E7EC58253}">
      <dsp:nvSpPr>
        <dsp:cNvPr id="0" name=""/>
        <dsp:cNvSpPr/>
      </dsp:nvSpPr>
      <dsp:spPr>
        <a:xfrm>
          <a:off x="5133" y="1762050"/>
          <a:ext cx="1591236" cy="18945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Paying company is EU/DTA or traded on stock exchange </a:t>
          </a:r>
          <a:endParaRPr lang="en-US" sz="1800" kern="1200" dirty="0"/>
        </a:p>
      </dsp:txBody>
      <dsp:txXfrm>
        <a:off x="51739" y="1808656"/>
        <a:ext cx="1498024" cy="1801353"/>
      </dsp:txXfrm>
    </dsp:sp>
    <dsp:sp modelId="{73BEABF1-CC66-4628-9632-018F889C0676}">
      <dsp:nvSpPr>
        <dsp:cNvPr id="0" name=""/>
        <dsp:cNvSpPr/>
      </dsp:nvSpPr>
      <dsp:spPr>
        <a:xfrm>
          <a:off x="1610361" y="2512020"/>
          <a:ext cx="627604" cy="394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Yes</a:t>
          </a:r>
          <a:endParaRPr lang="en-US" sz="1400" kern="1200" dirty="0"/>
        </a:p>
      </dsp:txBody>
      <dsp:txXfrm>
        <a:off x="1610361" y="2590945"/>
        <a:ext cx="509216" cy="236776"/>
      </dsp:txXfrm>
    </dsp:sp>
    <dsp:sp modelId="{F1C8398D-BBB6-4874-8DA0-E42A1FFF75DB}">
      <dsp:nvSpPr>
        <dsp:cNvPr id="0" name=""/>
        <dsp:cNvSpPr/>
      </dsp:nvSpPr>
      <dsp:spPr>
        <a:xfrm>
          <a:off x="2232863" y="1762050"/>
          <a:ext cx="1591236" cy="18945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Recipient own more than 5% of share capital?</a:t>
          </a:r>
          <a:endParaRPr lang="en-US" sz="1800" kern="1200" dirty="0"/>
        </a:p>
      </dsp:txBody>
      <dsp:txXfrm>
        <a:off x="2279469" y="1808656"/>
        <a:ext cx="1498024" cy="1801353"/>
      </dsp:txXfrm>
    </dsp:sp>
    <dsp:sp modelId="{F6BF9B37-5E85-4AED-B607-AE9F8FA002E1}">
      <dsp:nvSpPr>
        <dsp:cNvPr id="0" name=""/>
        <dsp:cNvSpPr/>
      </dsp:nvSpPr>
      <dsp:spPr>
        <a:xfrm>
          <a:off x="3850641" y="2512020"/>
          <a:ext cx="602506" cy="394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Yes</a:t>
          </a:r>
          <a:endParaRPr lang="en-US" sz="1400" kern="1200" dirty="0"/>
        </a:p>
      </dsp:txBody>
      <dsp:txXfrm>
        <a:off x="3850641" y="2590945"/>
        <a:ext cx="484118" cy="236776"/>
      </dsp:txXfrm>
    </dsp:sp>
    <dsp:sp modelId="{1BBB0887-FD9B-4649-84F3-33ED19AFC8E6}">
      <dsp:nvSpPr>
        <dsp:cNvPr id="0" name=""/>
        <dsp:cNvSpPr/>
      </dsp:nvSpPr>
      <dsp:spPr>
        <a:xfrm>
          <a:off x="4460594" y="1762050"/>
          <a:ext cx="1591236" cy="18945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Trading profits account for 75% of profits of paying company?</a:t>
          </a:r>
          <a:endParaRPr lang="en-US" sz="1800" kern="1200" dirty="0"/>
        </a:p>
      </dsp:txBody>
      <dsp:txXfrm>
        <a:off x="4507200" y="1808656"/>
        <a:ext cx="1498024" cy="1801353"/>
      </dsp:txXfrm>
    </dsp:sp>
    <dsp:sp modelId="{4B860202-AED2-4AB6-8B33-1AB0D967E146}">
      <dsp:nvSpPr>
        <dsp:cNvPr id="0" name=""/>
        <dsp:cNvSpPr/>
      </dsp:nvSpPr>
      <dsp:spPr>
        <a:xfrm>
          <a:off x="6079492" y="2512020"/>
          <a:ext cx="600266" cy="394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Yes</a:t>
          </a:r>
          <a:endParaRPr lang="en-US" sz="1400" kern="1200" dirty="0"/>
        </a:p>
      </dsp:txBody>
      <dsp:txXfrm>
        <a:off x="6079492" y="2590945"/>
        <a:ext cx="481878" cy="236776"/>
      </dsp:txXfrm>
    </dsp:sp>
    <dsp:sp modelId="{4C818F8C-D568-414A-B47B-349A338A0F39}">
      <dsp:nvSpPr>
        <dsp:cNvPr id="0" name=""/>
        <dsp:cNvSpPr/>
      </dsp:nvSpPr>
      <dsp:spPr>
        <a:xfrm>
          <a:off x="6688325" y="1762050"/>
          <a:ext cx="1591236" cy="18945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Dividend paid wholly out of trading profits?</a:t>
          </a:r>
          <a:endParaRPr lang="en-US" sz="1800" kern="1200" dirty="0"/>
        </a:p>
      </dsp:txBody>
      <dsp:txXfrm>
        <a:off x="6734931" y="1808656"/>
        <a:ext cx="1498024" cy="1801353"/>
      </dsp:txXfrm>
    </dsp:sp>
    <dsp:sp modelId="{5E91D2DF-5054-4CBF-8567-3C560EFD9DD7}">
      <dsp:nvSpPr>
        <dsp:cNvPr id="0" name=""/>
        <dsp:cNvSpPr/>
      </dsp:nvSpPr>
      <dsp:spPr>
        <a:xfrm>
          <a:off x="8296911" y="2512020"/>
          <a:ext cx="620888" cy="394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Yes</a:t>
          </a:r>
          <a:endParaRPr lang="en-US" sz="1400" kern="1200" dirty="0"/>
        </a:p>
      </dsp:txBody>
      <dsp:txXfrm>
        <a:off x="8296911" y="2590945"/>
        <a:ext cx="502500" cy="236776"/>
      </dsp:txXfrm>
    </dsp:sp>
    <dsp:sp modelId="{380571A8-F8E3-4017-B12B-90E861C04583}">
      <dsp:nvSpPr>
        <dsp:cNvPr id="0" name=""/>
        <dsp:cNvSpPr/>
      </dsp:nvSpPr>
      <dsp:spPr>
        <a:xfrm>
          <a:off x="8916055" y="1762050"/>
          <a:ext cx="1591236" cy="1894565"/>
        </a:xfrm>
        <a:prstGeom prst="roundRect">
          <a:avLst>
            <a:gd name="adj" fmla="val 10000"/>
          </a:avLst>
        </a:prstGeom>
        <a:solidFill>
          <a:srgbClr val="99D7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12.5%</a:t>
          </a:r>
          <a:endParaRPr lang="en-US" sz="1800" kern="1200" dirty="0"/>
        </a:p>
      </dsp:txBody>
      <dsp:txXfrm>
        <a:off x="8962661" y="1808656"/>
        <a:ext cx="1498024" cy="1801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6FA7-039C-49A5-88E0-A2535F8EB283}">
      <dsp:nvSpPr>
        <dsp:cNvPr id="0" name=""/>
        <dsp:cNvSpPr/>
      </dsp:nvSpPr>
      <dsp:spPr>
        <a:xfrm>
          <a:off x="679615" y="498558"/>
          <a:ext cx="4219495" cy="1244615"/>
        </a:xfrm>
        <a:prstGeom prst="rect">
          <a:avLst/>
        </a:prstGeom>
        <a:solidFill>
          <a:srgbClr val="3C105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114000"/>
            </a:lnSpc>
            <a:spcBef>
              <a:spcPct val="0"/>
            </a:spcBef>
            <a:spcAft>
              <a:spcPct val="35000"/>
            </a:spcAft>
          </a:pPr>
          <a:r>
            <a:rPr lang="en-US" sz="1600" kern="1200" dirty="0" smtClean="0">
              <a:solidFill>
                <a:schemeClr val="tx1"/>
              </a:solidFill>
            </a:rPr>
            <a:t>Headline tax rates – exempt (applies to Irish source dividends only), 12.5% or 25%</a:t>
          </a:r>
          <a:r>
            <a:rPr lang="en-US" sz="1800" kern="1200" dirty="0" smtClean="0">
              <a:solidFill>
                <a:schemeClr val="tx1"/>
              </a:solidFill>
            </a:rPr>
            <a:t>	</a:t>
          </a:r>
          <a:endParaRPr lang="en-US" sz="1800" kern="1200" dirty="0">
            <a:solidFill>
              <a:schemeClr val="tx1"/>
            </a:solidFill>
          </a:endParaRPr>
        </a:p>
      </dsp:txBody>
      <dsp:txXfrm>
        <a:off x="1354735" y="498558"/>
        <a:ext cx="3544376" cy="1244615"/>
      </dsp:txXfrm>
    </dsp:sp>
    <dsp:sp modelId="{7A166A98-9F46-4CCC-B2F6-5A5E48B2645E}">
      <dsp:nvSpPr>
        <dsp:cNvPr id="0" name=""/>
        <dsp:cNvSpPr/>
      </dsp:nvSpPr>
      <dsp:spPr>
        <a:xfrm>
          <a:off x="679615" y="1743174"/>
          <a:ext cx="4219495" cy="1244615"/>
        </a:xfrm>
        <a:prstGeom prst="rect">
          <a:avLst/>
        </a:prstGeom>
        <a:solidFill>
          <a:srgbClr val="3C105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114000"/>
            </a:lnSpc>
            <a:spcBef>
              <a:spcPct val="0"/>
            </a:spcBef>
            <a:spcAft>
              <a:spcPct val="35000"/>
            </a:spcAft>
          </a:pPr>
          <a:r>
            <a:rPr lang="en-IE" sz="1600" kern="1200" dirty="0" smtClean="0">
              <a:solidFill>
                <a:schemeClr val="tx1"/>
              </a:solidFill>
            </a:rPr>
            <a:t>The impact of foreign tax credits, interest deductions and/or credit pooling can be used to mitigate to a lower effective tax rate </a:t>
          </a:r>
          <a:endParaRPr lang="en-US" sz="1600" kern="1200" dirty="0">
            <a:solidFill>
              <a:schemeClr val="tx1"/>
            </a:solidFill>
          </a:endParaRPr>
        </a:p>
      </dsp:txBody>
      <dsp:txXfrm>
        <a:off x="1354735" y="1743174"/>
        <a:ext cx="3544376" cy="1244615"/>
      </dsp:txXfrm>
    </dsp:sp>
    <dsp:sp modelId="{E8924292-C525-427A-8326-FA09560B260B}">
      <dsp:nvSpPr>
        <dsp:cNvPr id="0" name=""/>
        <dsp:cNvSpPr/>
      </dsp:nvSpPr>
      <dsp:spPr>
        <a:xfrm>
          <a:off x="680766" y="2987789"/>
          <a:ext cx="4217194" cy="1839479"/>
        </a:xfrm>
        <a:prstGeom prst="rect">
          <a:avLst/>
        </a:prstGeom>
        <a:solidFill>
          <a:srgbClr val="3C105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114000"/>
            </a:lnSpc>
            <a:spcBef>
              <a:spcPct val="0"/>
            </a:spcBef>
            <a:spcAft>
              <a:spcPct val="35000"/>
            </a:spcAft>
          </a:pPr>
          <a:r>
            <a:rPr lang="en-US" sz="1600" kern="1200" dirty="0" smtClean="0">
              <a:solidFill>
                <a:schemeClr val="tx1"/>
              </a:solidFill>
            </a:rPr>
            <a:t>Extensive Double Taxation Agreement (‘DTA’) / Multilateral Instrument (‘MLI’) network in place (74 in force), which in conjunction with credit system can ensure income only effectively subject to tax in one jurisdiction </a:t>
          </a:r>
          <a:endParaRPr lang="en-US" sz="1600" kern="1200" dirty="0">
            <a:solidFill>
              <a:schemeClr val="tx1"/>
            </a:solidFill>
          </a:endParaRPr>
        </a:p>
      </dsp:txBody>
      <dsp:txXfrm>
        <a:off x="1355517" y="2987789"/>
        <a:ext cx="3542443" cy="1839479"/>
      </dsp:txXfrm>
    </dsp:sp>
    <dsp:sp modelId="{B25CB333-782A-42D9-8935-9AD0C54801C5}">
      <dsp:nvSpPr>
        <dsp:cNvPr id="0" name=""/>
        <dsp:cNvSpPr/>
      </dsp:nvSpPr>
      <dsp:spPr>
        <a:xfrm>
          <a:off x="78849" y="80888"/>
          <a:ext cx="1243993" cy="1243993"/>
        </a:xfrm>
        <a:prstGeom prst="ellipse">
          <a:avLst/>
        </a:prstGeom>
        <a:solidFill>
          <a:schemeClr val="accent1">
            <a:hueOff val="0"/>
            <a:satOff val="0"/>
            <a:lumOff val="0"/>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14000"/>
            </a:lnSpc>
            <a:spcBef>
              <a:spcPct val="0"/>
            </a:spcBef>
            <a:spcAft>
              <a:spcPct val="35000"/>
            </a:spcAft>
          </a:pPr>
          <a:r>
            <a:rPr lang="en-US" sz="1100" b="1" kern="1200" dirty="0" smtClean="0">
              <a:solidFill>
                <a:srgbClr val="FF0000"/>
              </a:solidFill>
            </a:rPr>
            <a:t>Inbound Dividends (receipt of income)</a:t>
          </a:r>
          <a:endParaRPr lang="en-US" sz="1100" b="1" kern="1200" dirty="0">
            <a:solidFill>
              <a:srgbClr val="FF0000"/>
            </a:solidFill>
          </a:endParaRPr>
        </a:p>
      </dsp:txBody>
      <dsp:txXfrm>
        <a:off x="261028" y="263067"/>
        <a:ext cx="879635" cy="879635"/>
      </dsp:txXfrm>
    </dsp:sp>
    <dsp:sp modelId="{65FECE70-DD51-49C4-81BD-DF0400414B96}">
      <dsp:nvSpPr>
        <dsp:cNvPr id="0" name=""/>
        <dsp:cNvSpPr/>
      </dsp:nvSpPr>
      <dsp:spPr>
        <a:xfrm>
          <a:off x="6143104" y="498558"/>
          <a:ext cx="4292427" cy="1244615"/>
        </a:xfrm>
        <a:prstGeom prst="rect">
          <a:avLst/>
        </a:prstGeom>
        <a:solidFill>
          <a:srgbClr val="3C105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114000"/>
            </a:lnSpc>
            <a:spcBef>
              <a:spcPct val="0"/>
            </a:spcBef>
            <a:spcAft>
              <a:spcPct val="35000"/>
            </a:spcAft>
          </a:pPr>
          <a:r>
            <a:rPr lang="en-US" sz="1600" kern="1200" dirty="0" smtClean="0">
              <a:solidFill>
                <a:schemeClr val="tx1"/>
              </a:solidFill>
            </a:rPr>
            <a:t>Domestic provisions apply to impose a Dividend Withholding Tax (‘DWT’) regime – withholding rate is 25%</a:t>
          </a:r>
          <a:endParaRPr lang="en-US" sz="1600" kern="1200" dirty="0">
            <a:solidFill>
              <a:schemeClr val="tx1"/>
            </a:solidFill>
          </a:endParaRPr>
        </a:p>
      </dsp:txBody>
      <dsp:txXfrm>
        <a:off x="6829893" y="498558"/>
        <a:ext cx="3605638" cy="1244615"/>
      </dsp:txXfrm>
    </dsp:sp>
    <dsp:sp modelId="{8B5234BB-1433-490C-90D9-BF0F25156545}">
      <dsp:nvSpPr>
        <dsp:cNvPr id="0" name=""/>
        <dsp:cNvSpPr/>
      </dsp:nvSpPr>
      <dsp:spPr>
        <a:xfrm>
          <a:off x="6141109" y="1743174"/>
          <a:ext cx="4291153" cy="1244615"/>
        </a:xfrm>
        <a:prstGeom prst="rect">
          <a:avLst/>
        </a:prstGeom>
        <a:solidFill>
          <a:srgbClr val="3C105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114000"/>
            </a:lnSpc>
            <a:spcBef>
              <a:spcPct val="0"/>
            </a:spcBef>
            <a:spcAft>
              <a:spcPct val="35000"/>
            </a:spcAft>
          </a:pPr>
          <a:r>
            <a:rPr lang="en-IE" sz="1600" b="0" i="0" kern="1200" dirty="0" smtClean="0">
              <a:solidFill>
                <a:schemeClr val="tx1"/>
              </a:solidFill>
            </a:rPr>
            <a:t>Generous withholding tax relief, a number of exemptions from DWT obligation are available</a:t>
          </a:r>
          <a:endParaRPr lang="en-US" sz="1600" b="0" i="0" kern="1200" dirty="0">
            <a:solidFill>
              <a:schemeClr val="tx1"/>
            </a:solidFill>
          </a:endParaRPr>
        </a:p>
      </dsp:txBody>
      <dsp:txXfrm>
        <a:off x="6827694" y="1743174"/>
        <a:ext cx="3604568" cy="1244615"/>
      </dsp:txXfrm>
    </dsp:sp>
    <dsp:sp modelId="{F0352BA0-39F2-4CF8-ADEA-4C6DFD7209F0}">
      <dsp:nvSpPr>
        <dsp:cNvPr id="0" name=""/>
        <dsp:cNvSpPr/>
      </dsp:nvSpPr>
      <dsp:spPr>
        <a:xfrm>
          <a:off x="6146373" y="2987789"/>
          <a:ext cx="4285889" cy="1203854"/>
        </a:xfrm>
        <a:prstGeom prst="rect">
          <a:avLst/>
        </a:prstGeom>
        <a:solidFill>
          <a:srgbClr val="3C105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114000"/>
            </a:lnSpc>
            <a:spcBef>
              <a:spcPct val="0"/>
            </a:spcBef>
            <a:spcAft>
              <a:spcPct val="35000"/>
            </a:spcAft>
          </a:pPr>
          <a:r>
            <a:rPr lang="en-US" sz="1600" kern="1200" dirty="0" smtClean="0">
              <a:solidFill>
                <a:schemeClr val="tx1"/>
              </a:solidFill>
            </a:rPr>
            <a:t>Extensive DTA/MLI network in place providing for reduced rates of withholding where relevant </a:t>
          </a:r>
          <a:endParaRPr lang="en-US" sz="1600" kern="1200" dirty="0">
            <a:solidFill>
              <a:schemeClr val="tx1"/>
            </a:solidFill>
          </a:endParaRPr>
        </a:p>
      </dsp:txBody>
      <dsp:txXfrm>
        <a:off x="6832115" y="2987789"/>
        <a:ext cx="3600147" cy="1203854"/>
      </dsp:txXfrm>
    </dsp:sp>
    <dsp:sp modelId="{31CDC6C6-314C-49DF-86B8-65A2AABF3143}">
      <dsp:nvSpPr>
        <dsp:cNvPr id="0" name=""/>
        <dsp:cNvSpPr/>
      </dsp:nvSpPr>
      <dsp:spPr>
        <a:xfrm>
          <a:off x="5456956" y="57724"/>
          <a:ext cx="1243993" cy="1243993"/>
        </a:xfrm>
        <a:prstGeom prst="ellipse">
          <a:avLst/>
        </a:prstGeom>
        <a:solidFill>
          <a:schemeClr val="accent1">
            <a:hueOff val="0"/>
            <a:satOff val="0"/>
            <a:lumOff val="0"/>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114000"/>
            </a:lnSpc>
            <a:spcBef>
              <a:spcPct val="0"/>
            </a:spcBef>
            <a:spcAft>
              <a:spcPct val="35000"/>
            </a:spcAft>
          </a:pPr>
          <a:r>
            <a:rPr lang="en-US" sz="1100" b="1" kern="1200" dirty="0" smtClean="0">
              <a:solidFill>
                <a:srgbClr val="99D700"/>
              </a:solidFill>
            </a:rPr>
            <a:t>Outbound Dividends (payment by a company)</a:t>
          </a:r>
          <a:endParaRPr lang="en-US" sz="1100" b="1" kern="1200" dirty="0">
            <a:solidFill>
              <a:srgbClr val="99D700"/>
            </a:solidFill>
          </a:endParaRPr>
        </a:p>
      </dsp:txBody>
      <dsp:txXfrm>
        <a:off x="5639135" y="239903"/>
        <a:ext cx="879635" cy="8796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3E8668D-AA10-4AFB-94FA-FCAE8B405932}" type="datetimeFigureOut">
              <a:rPr lang="en-IE" smtClean="0"/>
              <a:t>17/04/2023</a:t>
            </a:fld>
            <a:endParaRPr lang="en-IE"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9B5CA55-A6F2-4D1B-9427-EA7BE1F1D92E}" type="slidenum">
              <a:rPr lang="en-IE" smtClean="0"/>
              <a:t>‹#›</a:t>
            </a:fld>
            <a:endParaRPr lang="en-IE" dirty="0"/>
          </a:p>
        </p:txBody>
      </p:sp>
    </p:spTree>
    <p:extLst>
      <p:ext uri="{BB962C8B-B14F-4D97-AF65-F5344CB8AC3E}">
        <p14:creationId xmlns:p14="http://schemas.microsoft.com/office/powerpoint/2010/main" val="29635759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C671E9-7D85-4019-80CC-AD1D05F5D6C3}" type="datetimeFigureOut">
              <a:rPr lang="en-IE" smtClean="0"/>
              <a:pPr/>
              <a:t>17/04/2023</a:t>
            </a:fld>
            <a:endParaRPr lang="en-IE"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187AAE-4765-4B47-8A9A-BA12B52A6387}" type="slidenum">
              <a:rPr lang="en-IE" smtClean="0"/>
              <a:pPr/>
              <a:t>‹#›</a:t>
            </a:fld>
            <a:endParaRPr lang="en-IE" dirty="0"/>
          </a:p>
        </p:txBody>
      </p:sp>
    </p:spTree>
    <p:extLst>
      <p:ext uri="{BB962C8B-B14F-4D97-AF65-F5344CB8AC3E}">
        <p14:creationId xmlns:p14="http://schemas.microsoft.com/office/powerpoint/2010/main" val="116767303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dirty="0"/>
          </a:p>
        </p:txBody>
      </p:sp>
      <p:sp>
        <p:nvSpPr>
          <p:cNvPr id="5" name="Slide Number Placeholder 4"/>
          <p:cNvSpPr>
            <a:spLocks noGrp="1"/>
          </p:cNvSpPr>
          <p:nvPr>
            <p:ph type="sldNum" sz="quarter" idx="11"/>
          </p:nvPr>
        </p:nvSpPr>
        <p:spPr/>
        <p:txBody>
          <a:bodyPr/>
          <a:lstStyle/>
          <a:p>
            <a:fld id="{20187AAE-4765-4B47-8A9A-BA12B52A6387}" type="slidenum">
              <a:rPr lang="en-IE" smtClean="0"/>
              <a:pPr/>
              <a:t>2</a:t>
            </a:fld>
            <a:endParaRPr lang="en-IE" dirty="0"/>
          </a:p>
        </p:txBody>
      </p:sp>
    </p:spTree>
    <p:extLst>
      <p:ext uri="{BB962C8B-B14F-4D97-AF65-F5344CB8AC3E}">
        <p14:creationId xmlns:p14="http://schemas.microsoft.com/office/powerpoint/2010/main" val="203975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11</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59142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12</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185145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13</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87332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14</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57896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15</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99352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16</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159512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17</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1838699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18</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55052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19</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43896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20</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147295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3</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3291554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21</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99880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idx="10"/>
          </p:nvPr>
        </p:nvSpPr>
        <p:spPr/>
        <p:txBody>
          <a:bodyPr/>
          <a:lstStyle/>
          <a:p>
            <a:endParaRPr lang="en-IE" dirty="0"/>
          </a:p>
        </p:txBody>
      </p:sp>
      <p:sp>
        <p:nvSpPr>
          <p:cNvPr id="5" name="Slide Number Placeholder 4"/>
          <p:cNvSpPr>
            <a:spLocks noGrp="1"/>
          </p:cNvSpPr>
          <p:nvPr>
            <p:ph type="sldNum" sz="quarter" idx="11"/>
          </p:nvPr>
        </p:nvSpPr>
        <p:spPr/>
        <p:txBody>
          <a:bodyPr/>
          <a:lstStyle/>
          <a:p>
            <a:fld id="{20187AAE-4765-4B47-8A9A-BA12B52A6387}" type="slidenum">
              <a:rPr lang="en-IE" smtClean="0"/>
              <a:pPr/>
              <a:t>23</a:t>
            </a:fld>
            <a:endParaRPr lang="en-IE" dirty="0"/>
          </a:p>
        </p:txBody>
      </p:sp>
    </p:spTree>
    <p:extLst>
      <p:ext uri="{BB962C8B-B14F-4D97-AF65-F5344CB8AC3E}">
        <p14:creationId xmlns:p14="http://schemas.microsoft.com/office/powerpoint/2010/main" val="1606643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24</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19183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25</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3336128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26</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92368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27</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3716722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28</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3419267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29</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4096596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30</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6902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4</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170252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5</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68032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6</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124338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7</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380603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8</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1813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9</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2907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20187AAE-4765-4B47-8A9A-BA12B52A6387}" type="slidenum">
              <a:rPr lang="en-IE" smtClean="0"/>
              <a:pPr/>
              <a:t>10</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3388840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4470"/>
          <a:stretch/>
        </p:blipFill>
        <p:spPr>
          <a:xfrm>
            <a:off x="-1" y="-5684"/>
            <a:ext cx="11001376" cy="6854159"/>
          </a:xfrm>
          <a:prstGeom prst="rect">
            <a:avLst/>
          </a:prstGeom>
        </p:spPr>
      </p:pic>
      <p:sp>
        <p:nvSpPr>
          <p:cNvPr id="12" name="Rectangle 11"/>
          <p:cNvSpPr/>
          <p:nvPr userDrawn="1"/>
        </p:nvSpPr>
        <p:spPr>
          <a:xfrm>
            <a:off x="0" y="-4055"/>
            <a:ext cx="11001600" cy="6854400"/>
          </a:xfrm>
          <a:prstGeom prst="rect">
            <a:avLst/>
          </a:prstGeom>
          <a:solidFill>
            <a:schemeClr val="accent1">
              <a:alpha val="38000"/>
            </a:schemeClr>
          </a:solidFill>
          <a:ln>
            <a:noFill/>
          </a:ln>
          <a:effectLst>
            <a:outerShdw blurRad="381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E" sz="1800" dirty="0"/>
          </a:p>
        </p:txBody>
      </p:sp>
      <p:sp>
        <p:nvSpPr>
          <p:cNvPr id="14" name="Rectangle 13"/>
          <p:cNvSpPr/>
          <p:nvPr userDrawn="1"/>
        </p:nvSpPr>
        <p:spPr>
          <a:xfrm>
            <a:off x="10591800" y="-268"/>
            <a:ext cx="1600201" cy="6858000"/>
          </a:xfrm>
          <a:prstGeom prst="rect">
            <a:avLst/>
          </a:prstGeom>
          <a:solidFill>
            <a:srgbClr val="3C1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E" sz="1800" dirty="0"/>
          </a:p>
        </p:txBody>
      </p:sp>
      <p:sp>
        <p:nvSpPr>
          <p:cNvPr id="2" name="Title 1"/>
          <p:cNvSpPr>
            <a:spLocks noGrp="1"/>
          </p:cNvSpPr>
          <p:nvPr>
            <p:ph type="ctrTitle"/>
          </p:nvPr>
        </p:nvSpPr>
        <p:spPr>
          <a:xfrm>
            <a:off x="841378" y="1472259"/>
            <a:ext cx="5489573" cy="1961507"/>
          </a:xfrm>
        </p:spPr>
        <p:txBody>
          <a:bodyPr anchor="b">
            <a:normAutofit/>
          </a:bodyPr>
          <a:lstStyle>
            <a:lvl1pPr algn="l">
              <a:lnSpc>
                <a:spcPct val="83000"/>
              </a:lnSpc>
              <a:defRPr sz="3600" spc="6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41378" y="3879056"/>
            <a:ext cx="5489573" cy="1378744"/>
          </a:xfrm>
        </p:spPr>
        <p:txBody>
          <a:bodyPr>
            <a:normAutofit/>
          </a:bodyPr>
          <a:lstStyle>
            <a:lvl1pPr marL="0" indent="0" algn="l">
              <a:buNone/>
              <a:defRPr sz="1060" cap="all"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41375" y="3448277"/>
            <a:ext cx="2743200" cy="365125"/>
          </a:xfrm>
          <a:prstGeom prst="rect">
            <a:avLst/>
          </a:prstGeom>
        </p:spPr>
        <p:txBody>
          <a:bodyPr lIns="0"/>
          <a:lstStyle>
            <a:lvl1pPr>
              <a:defRPr sz="1750" b="1">
                <a:solidFill>
                  <a:schemeClr val="tx2"/>
                </a:solidFill>
              </a:defRPr>
            </a:lvl1pPr>
          </a:lstStyle>
          <a:p>
            <a:pPr algn="l"/>
            <a:endParaRPr lang="en-US" dirty="0"/>
          </a:p>
        </p:txBody>
      </p:sp>
      <p:sp>
        <p:nvSpPr>
          <p:cNvPr id="5" name="Footer Placeholder 4"/>
          <p:cNvSpPr>
            <a:spLocks noGrp="1"/>
          </p:cNvSpPr>
          <p:nvPr>
            <p:ph type="ftr" sz="quarter" idx="11"/>
          </p:nvPr>
        </p:nvSpPr>
        <p:spPr>
          <a:xfrm>
            <a:off x="841377" y="5883279"/>
            <a:ext cx="5489575" cy="365125"/>
          </a:xfrm>
          <a:prstGeom prst="rect">
            <a:avLst/>
          </a:prstGeom>
        </p:spPr>
        <p:txBody>
          <a:bodyPr/>
          <a:lstStyle/>
          <a:p>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375" y="425217"/>
            <a:ext cx="2091126" cy="813033"/>
          </a:xfrm>
          <a:prstGeom prst="rect">
            <a:avLst/>
          </a:prstGeom>
        </p:spPr>
      </p:pic>
      <p:sp>
        <p:nvSpPr>
          <p:cNvPr id="6" name="Rectangle 5"/>
          <p:cNvSpPr/>
          <p:nvPr userDrawn="1"/>
        </p:nvSpPr>
        <p:spPr>
          <a:xfrm>
            <a:off x="10314461" y="0"/>
            <a:ext cx="288000" cy="6848475"/>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955263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642062" y="6323843"/>
            <a:ext cx="2625497" cy="365125"/>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70418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42062" y="6323843"/>
            <a:ext cx="2625497" cy="365125"/>
          </a:xfrm>
          <a:prstGeom prst="rect">
            <a:avLst/>
          </a:prstGeom>
        </p:spPr>
        <p:txBody>
          <a:bodyPr/>
          <a:lstStyle/>
          <a:p>
            <a:endParaRPr lang="en-US" dirty="0"/>
          </a:p>
        </p:txBody>
      </p:sp>
      <p:sp>
        <p:nvSpPr>
          <p:cNvPr id="3" name="Footer Placeholder 2"/>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80268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6" name="Rectangle 15"/>
          <p:cNvSpPr/>
          <p:nvPr userDrawn="1"/>
        </p:nvSpPr>
        <p:spPr>
          <a:xfrm>
            <a:off x="2879637" y="1635922"/>
            <a:ext cx="396791" cy="1350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20" name="Rectangle 19"/>
          <p:cNvSpPr/>
          <p:nvPr userDrawn="1"/>
        </p:nvSpPr>
        <p:spPr>
          <a:xfrm>
            <a:off x="5704117" y="1635922"/>
            <a:ext cx="396791" cy="13501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23" name="Rectangle 22"/>
          <p:cNvSpPr/>
          <p:nvPr userDrawn="1"/>
        </p:nvSpPr>
        <p:spPr>
          <a:xfrm>
            <a:off x="8528595" y="1635922"/>
            <a:ext cx="396791" cy="1350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26" name="Rectangle 25"/>
          <p:cNvSpPr/>
          <p:nvPr userDrawn="1"/>
        </p:nvSpPr>
        <p:spPr>
          <a:xfrm>
            <a:off x="11353073" y="1635922"/>
            <a:ext cx="396791" cy="13501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29" name="Rectangle 28"/>
          <p:cNvSpPr/>
          <p:nvPr userDrawn="1"/>
        </p:nvSpPr>
        <p:spPr>
          <a:xfrm>
            <a:off x="2879637" y="3822862"/>
            <a:ext cx="396791" cy="13501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32" name="Rectangle 31"/>
          <p:cNvSpPr/>
          <p:nvPr userDrawn="1"/>
        </p:nvSpPr>
        <p:spPr>
          <a:xfrm>
            <a:off x="5704117" y="3822862"/>
            <a:ext cx="396791" cy="1350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35" name="Rectangle 34"/>
          <p:cNvSpPr/>
          <p:nvPr userDrawn="1"/>
        </p:nvSpPr>
        <p:spPr>
          <a:xfrm>
            <a:off x="8528595" y="3822862"/>
            <a:ext cx="396791" cy="13501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38" name="Rectangle 37"/>
          <p:cNvSpPr/>
          <p:nvPr userDrawn="1"/>
        </p:nvSpPr>
        <p:spPr>
          <a:xfrm>
            <a:off x="11353073" y="3822862"/>
            <a:ext cx="396791" cy="1350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3" name="Date Placeholder 2"/>
          <p:cNvSpPr>
            <a:spLocks noGrp="1"/>
          </p:cNvSpPr>
          <p:nvPr>
            <p:ph type="dt" sz="half" idx="10"/>
          </p:nvPr>
        </p:nvSpPr>
        <p:spPr>
          <a:xfrm>
            <a:off x="8642062" y="6323843"/>
            <a:ext cx="2625497" cy="365125"/>
          </a:xfrm>
          <a:prstGeom prst="rect">
            <a:avLst/>
          </a:prstGeom>
        </p:spPr>
        <p:txBody>
          <a:bodyPr/>
          <a:lstStyle/>
          <a:p>
            <a:endParaRPr lang="en-US" dirty="0"/>
          </a:p>
        </p:txBody>
      </p:sp>
      <p:sp>
        <p:nvSpPr>
          <p:cNvPr id="4" name="Footer Placeholder 3"/>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IE"/>
          </a:p>
        </p:txBody>
      </p:sp>
      <p:sp>
        <p:nvSpPr>
          <p:cNvPr id="14" name="Picture Placeholder 13"/>
          <p:cNvSpPr>
            <a:spLocks noGrp="1"/>
          </p:cNvSpPr>
          <p:nvPr>
            <p:ph type="pic" sz="quarter" idx="13"/>
          </p:nvPr>
        </p:nvSpPr>
        <p:spPr>
          <a:xfrm>
            <a:off x="594786" y="1635922"/>
            <a:ext cx="2297641" cy="1350169"/>
          </a:xfrm>
        </p:spPr>
        <p:txBody>
          <a:bodyPr/>
          <a:lstStyle/>
          <a:p>
            <a:r>
              <a:rPr lang="en-US" dirty="0" smtClean="0"/>
              <a:t>Click icon to add picture</a:t>
            </a:r>
            <a:endParaRPr lang="en-IE" dirty="0"/>
          </a:p>
        </p:txBody>
      </p:sp>
      <p:sp>
        <p:nvSpPr>
          <p:cNvPr id="18" name="Text Placeholder 17"/>
          <p:cNvSpPr>
            <a:spLocks noGrp="1"/>
          </p:cNvSpPr>
          <p:nvPr>
            <p:ph type="body" sz="quarter" idx="14"/>
          </p:nvPr>
        </p:nvSpPr>
        <p:spPr>
          <a:xfrm>
            <a:off x="594785" y="305990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
        <p:nvSpPr>
          <p:cNvPr id="19" name="Picture Placeholder 13"/>
          <p:cNvSpPr>
            <a:spLocks noGrp="1"/>
          </p:cNvSpPr>
          <p:nvPr>
            <p:ph type="pic" sz="quarter" idx="15"/>
          </p:nvPr>
        </p:nvSpPr>
        <p:spPr>
          <a:xfrm>
            <a:off x="3419266" y="1635922"/>
            <a:ext cx="2297641" cy="1350169"/>
          </a:xfrm>
        </p:spPr>
        <p:txBody>
          <a:bodyPr/>
          <a:lstStyle/>
          <a:p>
            <a:r>
              <a:rPr lang="en-US" dirty="0" smtClean="0"/>
              <a:t>Click icon to add picture</a:t>
            </a:r>
            <a:endParaRPr lang="en-IE" dirty="0"/>
          </a:p>
        </p:txBody>
      </p:sp>
      <p:sp>
        <p:nvSpPr>
          <p:cNvPr id="21" name="Text Placeholder 17"/>
          <p:cNvSpPr>
            <a:spLocks noGrp="1"/>
          </p:cNvSpPr>
          <p:nvPr>
            <p:ph type="body" sz="quarter" idx="16"/>
          </p:nvPr>
        </p:nvSpPr>
        <p:spPr>
          <a:xfrm>
            <a:off x="3419265" y="305990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
        <p:nvSpPr>
          <p:cNvPr id="22" name="Picture Placeholder 13"/>
          <p:cNvSpPr>
            <a:spLocks noGrp="1"/>
          </p:cNvSpPr>
          <p:nvPr>
            <p:ph type="pic" sz="quarter" idx="17"/>
          </p:nvPr>
        </p:nvSpPr>
        <p:spPr>
          <a:xfrm>
            <a:off x="6243745" y="1635922"/>
            <a:ext cx="2297641" cy="1350169"/>
          </a:xfrm>
        </p:spPr>
        <p:txBody>
          <a:bodyPr/>
          <a:lstStyle/>
          <a:p>
            <a:r>
              <a:rPr lang="en-US" dirty="0" smtClean="0"/>
              <a:t>Click icon to add picture</a:t>
            </a:r>
            <a:endParaRPr lang="en-IE" dirty="0"/>
          </a:p>
        </p:txBody>
      </p:sp>
      <p:sp>
        <p:nvSpPr>
          <p:cNvPr id="24" name="Text Placeholder 17"/>
          <p:cNvSpPr>
            <a:spLocks noGrp="1"/>
          </p:cNvSpPr>
          <p:nvPr>
            <p:ph type="body" sz="quarter" idx="18"/>
          </p:nvPr>
        </p:nvSpPr>
        <p:spPr>
          <a:xfrm>
            <a:off x="6243744" y="305990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
        <p:nvSpPr>
          <p:cNvPr id="25" name="Picture Placeholder 13"/>
          <p:cNvSpPr>
            <a:spLocks noGrp="1"/>
          </p:cNvSpPr>
          <p:nvPr>
            <p:ph type="pic" sz="quarter" idx="19"/>
          </p:nvPr>
        </p:nvSpPr>
        <p:spPr>
          <a:xfrm>
            <a:off x="9068222" y="1635922"/>
            <a:ext cx="2297641" cy="1350169"/>
          </a:xfrm>
        </p:spPr>
        <p:txBody>
          <a:bodyPr/>
          <a:lstStyle/>
          <a:p>
            <a:r>
              <a:rPr lang="en-US" dirty="0" smtClean="0"/>
              <a:t>Click icon to add picture</a:t>
            </a:r>
            <a:endParaRPr lang="en-IE" dirty="0"/>
          </a:p>
        </p:txBody>
      </p:sp>
      <p:sp>
        <p:nvSpPr>
          <p:cNvPr id="27" name="Text Placeholder 17"/>
          <p:cNvSpPr>
            <a:spLocks noGrp="1"/>
          </p:cNvSpPr>
          <p:nvPr>
            <p:ph type="body" sz="quarter" idx="20"/>
          </p:nvPr>
        </p:nvSpPr>
        <p:spPr>
          <a:xfrm>
            <a:off x="9068221" y="305990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
        <p:nvSpPr>
          <p:cNvPr id="28" name="Picture Placeholder 13"/>
          <p:cNvSpPr>
            <a:spLocks noGrp="1"/>
          </p:cNvSpPr>
          <p:nvPr>
            <p:ph type="pic" sz="quarter" idx="21"/>
          </p:nvPr>
        </p:nvSpPr>
        <p:spPr>
          <a:xfrm>
            <a:off x="594786" y="3822862"/>
            <a:ext cx="2297641" cy="1350169"/>
          </a:xfrm>
        </p:spPr>
        <p:txBody>
          <a:bodyPr/>
          <a:lstStyle/>
          <a:p>
            <a:r>
              <a:rPr lang="en-US" dirty="0" smtClean="0"/>
              <a:t>Click icon to add picture</a:t>
            </a:r>
            <a:endParaRPr lang="en-IE" dirty="0"/>
          </a:p>
        </p:txBody>
      </p:sp>
      <p:sp>
        <p:nvSpPr>
          <p:cNvPr id="30" name="Text Placeholder 17"/>
          <p:cNvSpPr>
            <a:spLocks noGrp="1"/>
          </p:cNvSpPr>
          <p:nvPr>
            <p:ph type="body" sz="quarter" idx="22"/>
          </p:nvPr>
        </p:nvSpPr>
        <p:spPr>
          <a:xfrm>
            <a:off x="594785" y="524684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
        <p:nvSpPr>
          <p:cNvPr id="31" name="Picture Placeholder 13"/>
          <p:cNvSpPr>
            <a:spLocks noGrp="1"/>
          </p:cNvSpPr>
          <p:nvPr>
            <p:ph type="pic" sz="quarter" idx="23"/>
          </p:nvPr>
        </p:nvSpPr>
        <p:spPr>
          <a:xfrm>
            <a:off x="3419266" y="3822862"/>
            <a:ext cx="2297641" cy="1350169"/>
          </a:xfrm>
        </p:spPr>
        <p:txBody>
          <a:bodyPr/>
          <a:lstStyle/>
          <a:p>
            <a:r>
              <a:rPr lang="en-US" dirty="0" smtClean="0"/>
              <a:t>Click icon to add picture</a:t>
            </a:r>
            <a:endParaRPr lang="en-IE" dirty="0"/>
          </a:p>
        </p:txBody>
      </p:sp>
      <p:sp>
        <p:nvSpPr>
          <p:cNvPr id="33" name="Text Placeholder 17"/>
          <p:cNvSpPr>
            <a:spLocks noGrp="1"/>
          </p:cNvSpPr>
          <p:nvPr>
            <p:ph type="body" sz="quarter" idx="24"/>
          </p:nvPr>
        </p:nvSpPr>
        <p:spPr>
          <a:xfrm>
            <a:off x="3419265" y="524684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
        <p:nvSpPr>
          <p:cNvPr id="34" name="Picture Placeholder 13"/>
          <p:cNvSpPr>
            <a:spLocks noGrp="1"/>
          </p:cNvSpPr>
          <p:nvPr>
            <p:ph type="pic" sz="quarter" idx="25"/>
          </p:nvPr>
        </p:nvSpPr>
        <p:spPr>
          <a:xfrm>
            <a:off x="6243745" y="3822862"/>
            <a:ext cx="2297641" cy="1350169"/>
          </a:xfrm>
        </p:spPr>
        <p:txBody>
          <a:bodyPr/>
          <a:lstStyle/>
          <a:p>
            <a:r>
              <a:rPr lang="en-US" dirty="0" smtClean="0"/>
              <a:t>Click icon to add picture</a:t>
            </a:r>
            <a:endParaRPr lang="en-IE" dirty="0"/>
          </a:p>
        </p:txBody>
      </p:sp>
      <p:sp>
        <p:nvSpPr>
          <p:cNvPr id="36" name="Text Placeholder 17"/>
          <p:cNvSpPr>
            <a:spLocks noGrp="1"/>
          </p:cNvSpPr>
          <p:nvPr>
            <p:ph type="body" sz="quarter" idx="26"/>
          </p:nvPr>
        </p:nvSpPr>
        <p:spPr>
          <a:xfrm>
            <a:off x="6243744" y="524684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
        <p:nvSpPr>
          <p:cNvPr id="37" name="Picture Placeholder 13"/>
          <p:cNvSpPr>
            <a:spLocks noGrp="1"/>
          </p:cNvSpPr>
          <p:nvPr>
            <p:ph type="pic" sz="quarter" idx="27"/>
          </p:nvPr>
        </p:nvSpPr>
        <p:spPr>
          <a:xfrm>
            <a:off x="9068222" y="3822862"/>
            <a:ext cx="2297641" cy="1350169"/>
          </a:xfrm>
        </p:spPr>
        <p:txBody>
          <a:bodyPr/>
          <a:lstStyle/>
          <a:p>
            <a:r>
              <a:rPr lang="en-US" dirty="0" smtClean="0"/>
              <a:t>Click icon to add picture</a:t>
            </a:r>
            <a:endParaRPr lang="en-IE" dirty="0"/>
          </a:p>
        </p:txBody>
      </p:sp>
      <p:sp>
        <p:nvSpPr>
          <p:cNvPr id="39" name="Text Placeholder 17"/>
          <p:cNvSpPr>
            <a:spLocks noGrp="1"/>
          </p:cNvSpPr>
          <p:nvPr>
            <p:ph type="body" sz="quarter" idx="28"/>
          </p:nvPr>
        </p:nvSpPr>
        <p:spPr>
          <a:xfrm>
            <a:off x="9068221" y="5246847"/>
            <a:ext cx="2681641" cy="662780"/>
          </a:xfrm>
        </p:spPr>
        <p:txBody>
          <a:bodyPr>
            <a:noAutofit/>
          </a:bodyPr>
          <a:lstStyle>
            <a:lvl1pPr marL="0" indent="0">
              <a:lnSpc>
                <a:spcPct val="98000"/>
              </a:lnSpc>
              <a:spcBef>
                <a:spcPts val="0"/>
              </a:spcBef>
              <a:buNone/>
              <a:defRPr sz="1000" b="0">
                <a:solidFill>
                  <a:schemeClr val="accent1"/>
                </a:solidFill>
              </a:defRPr>
            </a:lvl1pPr>
            <a:lvl2pPr marL="0" indent="0">
              <a:lnSpc>
                <a:spcPct val="98000"/>
              </a:lnSpc>
              <a:spcBef>
                <a:spcPts val="0"/>
              </a:spcBef>
              <a:buNone/>
              <a:defRPr sz="1000">
                <a:solidFill>
                  <a:schemeClr val="accent3"/>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5685429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2" name="Rectangle 11"/>
          <p:cNvSpPr/>
          <p:nvPr userDrawn="1"/>
        </p:nvSpPr>
        <p:spPr>
          <a:xfrm>
            <a:off x="0" y="-268"/>
            <a:ext cx="10687221" cy="6858268"/>
          </a:xfrm>
          <a:prstGeom prst="rect">
            <a:avLst/>
          </a:prstGeom>
          <a:solidFill>
            <a:schemeClr val="accent1"/>
          </a:solidFill>
          <a:ln>
            <a:noFill/>
          </a:ln>
          <a:effectLst>
            <a:outerShdw blurRad="381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E" sz="1800" dirty="0"/>
          </a:p>
        </p:txBody>
      </p:sp>
      <p:sp>
        <p:nvSpPr>
          <p:cNvPr id="2" name="Title 1"/>
          <p:cNvSpPr>
            <a:spLocks noGrp="1"/>
          </p:cNvSpPr>
          <p:nvPr>
            <p:ph type="ctrTitle"/>
          </p:nvPr>
        </p:nvSpPr>
        <p:spPr>
          <a:xfrm>
            <a:off x="593728" y="1472259"/>
            <a:ext cx="5489573" cy="1961507"/>
          </a:xfrm>
        </p:spPr>
        <p:txBody>
          <a:bodyPr anchor="b">
            <a:normAutofit/>
          </a:bodyPr>
          <a:lstStyle>
            <a:lvl1pPr algn="l">
              <a:lnSpc>
                <a:spcPct val="83000"/>
              </a:lnSpc>
              <a:defRPr sz="3600" spc="6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3728" y="3879056"/>
            <a:ext cx="5489573" cy="1378744"/>
          </a:xfrm>
        </p:spPr>
        <p:txBody>
          <a:bodyPr>
            <a:normAutofit/>
          </a:bodyPr>
          <a:lstStyle>
            <a:lvl1pPr marL="0" indent="0" algn="l">
              <a:buNone/>
              <a:defRPr sz="1060" cap="all"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725" y="3448277"/>
            <a:ext cx="2743200" cy="365125"/>
          </a:xfrm>
          <a:prstGeom prst="rect">
            <a:avLst/>
          </a:prstGeom>
        </p:spPr>
        <p:txBody>
          <a:bodyPr lIns="0"/>
          <a:lstStyle>
            <a:lvl1pPr>
              <a:defRPr sz="1750" b="1">
                <a:solidFill>
                  <a:schemeClr val="tx2"/>
                </a:solidFill>
              </a:defRPr>
            </a:lvl1pPr>
          </a:lstStyle>
          <a:p>
            <a:pPr algn="l"/>
            <a:endParaRPr lang="en-US" dirty="0"/>
          </a:p>
        </p:txBody>
      </p:sp>
      <p:sp>
        <p:nvSpPr>
          <p:cNvPr id="5" name="Footer Placeholder 4"/>
          <p:cNvSpPr>
            <a:spLocks noGrp="1"/>
          </p:cNvSpPr>
          <p:nvPr>
            <p:ph type="ftr" sz="quarter" idx="11"/>
          </p:nvPr>
        </p:nvSpPr>
        <p:spPr>
          <a:xfrm>
            <a:off x="593727" y="5883279"/>
            <a:ext cx="5489575" cy="365125"/>
          </a:xfrm>
          <a:prstGeom prst="rect">
            <a:avLst/>
          </a:prstGeom>
        </p:spPr>
        <p:txBody>
          <a:bodyPr/>
          <a:lstStyle/>
          <a:p>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727" y="261567"/>
            <a:ext cx="1849124" cy="58521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727" y="6414894"/>
            <a:ext cx="2125476" cy="152400"/>
          </a:xfrm>
          <a:prstGeom prst="rect">
            <a:avLst/>
          </a:prstGeom>
        </p:spPr>
      </p:pic>
      <p:sp>
        <p:nvSpPr>
          <p:cNvPr id="7" name="Rectangle 6"/>
          <p:cNvSpPr/>
          <p:nvPr userDrawn="1"/>
        </p:nvSpPr>
        <p:spPr>
          <a:xfrm>
            <a:off x="10500496" y="0"/>
            <a:ext cx="845752" cy="6858000"/>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
        <p:nvSpPr>
          <p:cNvPr id="15" name="Rectangle 14"/>
          <p:cNvSpPr/>
          <p:nvPr userDrawn="1"/>
        </p:nvSpPr>
        <p:spPr>
          <a:xfrm>
            <a:off x="11346248" y="0"/>
            <a:ext cx="845752" cy="6858000"/>
          </a:xfrm>
          <a:prstGeom prst="rect">
            <a:avLst/>
          </a:prstGeom>
          <a:solidFill>
            <a:srgbClr val="99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p>
        </p:txBody>
      </p:sp>
    </p:spTree>
    <p:extLst>
      <p:ext uri="{BB962C8B-B14F-4D97-AF65-F5344CB8AC3E}">
        <p14:creationId xmlns:p14="http://schemas.microsoft.com/office/powerpoint/2010/main" val="1573701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D0F55F-2901-502E-4F83-1FD61F8815DB}"/>
              </a:ext>
            </a:extLst>
          </p:cNvPr>
          <p:cNvSpPr>
            <a:spLocks noGrp="1"/>
          </p:cNvSpPr>
          <p:nvPr>
            <p:ph type="pic" sz="quarter" idx="15"/>
          </p:nvPr>
        </p:nvSpPr>
        <p:spPr>
          <a:xfrm>
            <a:off x="0" y="0"/>
            <a:ext cx="12191400" cy="6858000"/>
          </a:xfrm>
          <a:solidFill>
            <a:schemeClr val="bg1">
              <a:lumMod val="95000"/>
            </a:schemeClr>
          </a:solidFill>
        </p:spPr>
        <p:txBody>
          <a:bodyPr/>
          <a:lstStyle>
            <a:lvl1pPr>
              <a:defRPr sz="2850"/>
            </a:lvl1pPr>
          </a:lstStyle>
          <a:p>
            <a:r>
              <a:rPr lang="en-US"/>
              <a:t>Click icon to add picture</a:t>
            </a:r>
            <a:endParaRPr lang="en-GB"/>
          </a:p>
        </p:txBody>
      </p:sp>
      <p:sp>
        <p:nvSpPr>
          <p:cNvPr id="8" name="Picture Placeholder 7">
            <a:extLst>
              <a:ext uri="{FF2B5EF4-FFF2-40B4-BE49-F238E27FC236}">
                <a16:creationId xmlns:a16="http://schemas.microsoft.com/office/drawing/2014/main" id="{B781D14B-FD63-9377-9E99-02AFA360C540}"/>
              </a:ext>
            </a:extLst>
          </p:cNvPr>
          <p:cNvSpPr>
            <a:spLocks noGrp="1"/>
          </p:cNvSpPr>
          <p:nvPr>
            <p:ph type="pic" sz="quarter" idx="13"/>
          </p:nvPr>
        </p:nvSpPr>
        <p:spPr>
          <a:xfrm>
            <a:off x="10384200" y="523800"/>
            <a:ext cx="1290600" cy="959400"/>
          </a:xfrm>
        </p:spPr>
        <p:txBody>
          <a:bodyPr/>
          <a:lstStyle>
            <a:lvl1pPr>
              <a:defRPr sz="1200"/>
            </a:lvl1pPr>
          </a:lstStyle>
          <a:p>
            <a:r>
              <a:rPr lang="en-US"/>
              <a:t>Click icon to add picture</a:t>
            </a:r>
            <a:endParaRPr lang="en-GB"/>
          </a:p>
        </p:txBody>
      </p:sp>
      <p:sp>
        <p:nvSpPr>
          <p:cNvPr id="10" name="Picture Placeholder 9">
            <a:extLst>
              <a:ext uri="{FF2B5EF4-FFF2-40B4-BE49-F238E27FC236}">
                <a16:creationId xmlns:a16="http://schemas.microsoft.com/office/drawing/2014/main" id="{A9E5FEEF-69B2-2E06-66CD-29F66CDCB721}"/>
              </a:ext>
            </a:extLst>
          </p:cNvPr>
          <p:cNvSpPr>
            <a:spLocks noGrp="1"/>
          </p:cNvSpPr>
          <p:nvPr>
            <p:ph type="pic" sz="quarter" idx="14"/>
          </p:nvPr>
        </p:nvSpPr>
        <p:spPr>
          <a:xfrm>
            <a:off x="10449000" y="1665000"/>
            <a:ext cx="1159200" cy="1159200"/>
          </a:xfrm>
        </p:spPr>
        <p:txBody>
          <a:bodyPr/>
          <a:lstStyle>
            <a:lvl1pPr>
              <a:defRPr sz="1200"/>
            </a:lvl1pPr>
          </a:lstStyle>
          <a:p>
            <a:r>
              <a:rPr lang="en-US"/>
              <a:t>Click icon to add picture</a:t>
            </a:r>
            <a:endParaRPr lang="en-GB"/>
          </a:p>
        </p:txBody>
      </p:sp>
      <p:sp>
        <p:nvSpPr>
          <p:cNvPr id="11" name="Title 10">
            <a:extLst>
              <a:ext uri="{FF2B5EF4-FFF2-40B4-BE49-F238E27FC236}">
                <a16:creationId xmlns:a16="http://schemas.microsoft.com/office/drawing/2014/main" id="{918C77CA-8027-A06C-5345-3F91531BF066}"/>
              </a:ext>
            </a:extLst>
          </p:cNvPr>
          <p:cNvSpPr>
            <a:spLocks noGrp="1"/>
          </p:cNvSpPr>
          <p:nvPr>
            <p:ph type="title"/>
          </p:nvPr>
        </p:nvSpPr>
        <p:spPr>
          <a:xfrm>
            <a:off x="1476000" y="837000"/>
            <a:ext cx="8100000" cy="315000"/>
          </a:xfrm>
        </p:spPr>
        <p:txBody>
          <a:bodyPr/>
          <a:lstStyle>
            <a:lvl1pPr>
              <a:defRPr sz="1800"/>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681093B-4565-19E5-41E5-66F3CABB014B}"/>
              </a:ext>
            </a:extLst>
          </p:cNvPr>
          <p:cNvSpPr>
            <a:spLocks noGrp="1"/>
          </p:cNvSpPr>
          <p:nvPr>
            <p:ph type="body" sz="quarter" idx="16" hasCustomPrompt="1"/>
          </p:nvPr>
        </p:nvSpPr>
        <p:spPr>
          <a:xfrm>
            <a:off x="1476000" y="1305000"/>
            <a:ext cx="8100000" cy="1620000"/>
          </a:xfrm>
        </p:spPr>
        <p:txBody>
          <a:bodyPr/>
          <a:lstStyle>
            <a:lvl1pPr>
              <a:lnSpc>
                <a:spcPct val="80000"/>
              </a:lnSpc>
              <a:spcAft>
                <a:spcPts val="1350"/>
              </a:spcAft>
              <a:defRPr sz="4300">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1450">
                <a:latin typeface="+mj-lt"/>
              </a:defRPr>
            </a:lvl2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362570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535783" y="2598420"/>
            <a:ext cx="9731775" cy="3192778"/>
          </a:xfrm>
        </p:spPr>
        <p:txBody>
          <a:bodyPr/>
          <a:lstStyle>
            <a:lvl1pPr marL="179388" indent="-179388">
              <a:lnSpc>
                <a:spcPct val="105000"/>
              </a:lnSpc>
              <a:spcBef>
                <a:spcPts val="900"/>
              </a:spcBef>
              <a:defRPr sz="2200" b="1">
                <a:solidFill>
                  <a:schemeClr val="bg2"/>
                </a:solidFill>
              </a:defRPr>
            </a:lvl1pPr>
            <a:lvl2pPr marL="449263" indent="-228600">
              <a:lnSpc>
                <a:spcPct val="105000"/>
              </a:lnSpc>
              <a:spcBef>
                <a:spcPts val="600"/>
              </a:spcBef>
              <a:buFont typeface="Arial" panose="020B0604020202020204" pitchFamily="34" charset="0"/>
              <a:buChar char="–"/>
              <a:defRPr>
                <a:solidFill>
                  <a:schemeClr val="accent4"/>
                </a:solidFill>
              </a:defRPr>
            </a:lvl2pPr>
            <a:lvl3pPr marL="808038" indent="-228600">
              <a:lnSpc>
                <a:spcPct val="105000"/>
              </a:lnSpc>
              <a:spcBef>
                <a:spcPts val="300"/>
              </a:spcBef>
              <a:defRPr>
                <a:solidFill>
                  <a:schemeClr val="tx2"/>
                </a:solidFill>
              </a:defRPr>
            </a:lvl3pPr>
            <a:lvl4pPr>
              <a:lnSpc>
                <a:spcPct val="105000"/>
              </a:lnSpc>
              <a:spcBef>
                <a:spcPts val="900"/>
              </a:spcBef>
              <a:defRPr>
                <a:solidFill>
                  <a:schemeClr val="bg2"/>
                </a:solidFill>
              </a:defRPr>
            </a:lvl4pPr>
            <a:lvl5pPr>
              <a:lnSpc>
                <a:spcPct val="105000"/>
              </a:lnSpc>
              <a:spcBef>
                <a:spcPts val="900"/>
              </a:spcBef>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8" name="Text Placeholder 7"/>
          <p:cNvSpPr>
            <a:spLocks noGrp="1"/>
          </p:cNvSpPr>
          <p:nvPr>
            <p:ph type="body" sz="quarter" idx="13"/>
          </p:nvPr>
        </p:nvSpPr>
        <p:spPr>
          <a:xfrm>
            <a:off x="1536700" y="1399814"/>
            <a:ext cx="9730317" cy="795337"/>
          </a:xfrm>
        </p:spPr>
        <p:txBody>
          <a:bodyPr anchor="b" anchorCtr="0">
            <a:normAutofit/>
          </a:bodyPr>
          <a:lstStyle>
            <a:lvl1pPr marL="0" indent="0">
              <a:buNone/>
              <a:defRPr sz="3600" b="1" spc="60" baseline="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879592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cations">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6"/>
            <a:ext cx="12190992" cy="6857433"/>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93728" y="1571627"/>
            <a:ext cx="6609715" cy="3827689"/>
          </a:xfrm>
        </p:spPr>
        <p:txBody>
          <a:bodyPr>
            <a:noAutofit/>
          </a:bodyPr>
          <a:lstStyle>
            <a:lvl1pPr marL="179388" indent="-179388">
              <a:lnSpc>
                <a:spcPct val="92000"/>
              </a:lnSpc>
              <a:spcBef>
                <a:spcPts val="800"/>
              </a:spcBef>
              <a:defRPr sz="1450" b="0">
                <a:solidFill>
                  <a:schemeClr val="tx1"/>
                </a:solidFill>
              </a:defRPr>
            </a:lvl1pPr>
            <a:lvl2pPr marL="449263" indent="-228600">
              <a:lnSpc>
                <a:spcPct val="105000"/>
              </a:lnSpc>
              <a:spcBef>
                <a:spcPts val="600"/>
              </a:spcBef>
              <a:buFont typeface="Arial" panose="020B0604020202020204" pitchFamily="34" charset="0"/>
              <a:buChar char="–"/>
              <a:defRPr sz="1400">
                <a:solidFill>
                  <a:schemeClr val="accent4"/>
                </a:solidFill>
              </a:defRPr>
            </a:lvl2pPr>
            <a:lvl3pPr marL="808038" indent="-228600">
              <a:lnSpc>
                <a:spcPct val="105000"/>
              </a:lnSpc>
              <a:spcBef>
                <a:spcPts val="300"/>
              </a:spcBef>
              <a:defRPr sz="1200">
                <a:solidFill>
                  <a:schemeClr val="tx2"/>
                </a:solidFill>
              </a:defRPr>
            </a:lvl3pPr>
            <a:lvl4pPr>
              <a:lnSpc>
                <a:spcPct val="105000"/>
              </a:lnSpc>
              <a:spcBef>
                <a:spcPts val="900"/>
              </a:spcBef>
              <a:defRPr sz="1100">
                <a:solidFill>
                  <a:schemeClr val="bg2"/>
                </a:solidFill>
              </a:defRPr>
            </a:lvl4pPr>
            <a:lvl5pPr>
              <a:lnSpc>
                <a:spcPct val="105000"/>
              </a:lnSpc>
              <a:spcBef>
                <a:spcPts val="900"/>
              </a:spcBef>
              <a:defRPr sz="1050">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642062" y="6323843"/>
            <a:ext cx="2625497" cy="365125"/>
          </a:xfrm>
          <a:prstGeom prst="rect">
            <a:avLst/>
          </a:prstGeom>
        </p:spPr>
        <p:txBody>
          <a:bodyPr/>
          <a:lstStyle/>
          <a:p>
            <a:endParaRPr lang="en-US" dirty="0"/>
          </a:p>
        </p:txBody>
      </p:sp>
      <p:sp>
        <p:nvSpPr>
          <p:cNvPr id="5" name="Footer Placeholder 4"/>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71691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2" name="Rectangle 11"/>
          <p:cNvSpPr/>
          <p:nvPr userDrawn="1"/>
        </p:nvSpPr>
        <p:spPr>
          <a:xfrm>
            <a:off x="-1" y="-268"/>
            <a:ext cx="7616825" cy="6858000"/>
          </a:xfrm>
          <a:prstGeom prst="rect">
            <a:avLst/>
          </a:prstGeom>
          <a:solidFill>
            <a:schemeClr val="bg2"/>
          </a:solidFill>
          <a:ln>
            <a:noFill/>
          </a:ln>
          <a:effectLst>
            <a:outerShdw blurRad="381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E" sz="1800" dirty="0"/>
          </a:p>
        </p:txBody>
      </p:sp>
      <p:sp>
        <p:nvSpPr>
          <p:cNvPr id="2" name="Title 1"/>
          <p:cNvSpPr>
            <a:spLocks noGrp="1"/>
          </p:cNvSpPr>
          <p:nvPr>
            <p:ph type="ctrTitle"/>
          </p:nvPr>
        </p:nvSpPr>
        <p:spPr>
          <a:xfrm>
            <a:off x="593728" y="1472259"/>
            <a:ext cx="5489573" cy="1506075"/>
          </a:xfrm>
        </p:spPr>
        <p:txBody>
          <a:bodyPr anchor="b">
            <a:normAutofit/>
          </a:bodyPr>
          <a:lstStyle>
            <a:lvl1pPr algn="l">
              <a:lnSpc>
                <a:spcPct val="83000"/>
              </a:lnSpc>
              <a:defRPr sz="3600" spc="60" baseline="0">
                <a:solidFill>
                  <a:schemeClr val="tx1"/>
                </a:solidFill>
              </a:defRPr>
            </a:lvl1pPr>
          </a:lstStyle>
          <a:p>
            <a:r>
              <a:rPr lang="en-US" smtClean="0"/>
              <a:t>Click to edit Master title style</a:t>
            </a:r>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727" y="6296025"/>
            <a:ext cx="2125476" cy="271269"/>
          </a:xfrm>
          <a:prstGeom prst="rect">
            <a:avLst/>
          </a:prstGeom>
        </p:spPr>
      </p:pic>
      <p:sp>
        <p:nvSpPr>
          <p:cNvPr id="20" name="Freeform 5"/>
          <p:cNvSpPr>
            <a:spLocks noEditPoints="1"/>
          </p:cNvSpPr>
          <p:nvPr userDrawn="1"/>
        </p:nvSpPr>
        <p:spPr bwMode="auto">
          <a:xfrm>
            <a:off x="593725" y="4958662"/>
            <a:ext cx="235547" cy="176660"/>
          </a:xfrm>
          <a:custGeom>
            <a:avLst/>
            <a:gdLst>
              <a:gd name="T0" fmla="*/ 1792 w 2048"/>
              <a:gd name="T1" fmla="*/ 0 h 2048"/>
              <a:gd name="T2" fmla="*/ 256 w 2048"/>
              <a:gd name="T3" fmla="*/ 0 h 2048"/>
              <a:gd name="T4" fmla="*/ 0 w 2048"/>
              <a:gd name="T5" fmla="*/ 256 h 2048"/>
              <a:gd name="T6" fmla="*/ 0 w 2048"/>
              <a:gd name="T7" fmla="*/ 1792 h 2048"/>
              <a:gd name="T8" fmla="*/ 256 w 2048"/>
              <a:gd name="T9" fmla="*/ 2048 h 2048"/>
              <a:gd name="T10" fmla="*/ 1792 w 2048"/>
              <a:gd name="T11" fmla="*/ 2048 h 2048"/>
              <a:gd name="T12" fmla="*/ 2048 w 2048"/>
              <a:gd name="T13" fmla="*/ 1792 h 2048"/>
              <a:gd name="T14" fmla="*/ 2048 w 2048"/>
              <a:gd name="T15" fmla="*/ 256 h 2048"/>
              <a:gd name="T16" fmla="*/ 1792 w 2048"/>
              <a:gd name="T17" fmla="*/ 0 h 2048"/>
              <a:gd name="T18" fmla="*/ 1660 w 2048"/>
              <a:gd name="T19" fmla="*/ 698 h 2048"/>
              <a:gd name="T20" fmla="*/ 1661 w 2048"/>
              <a:gd name="T21" fmla="*/ 740 h 2048"/>
              <a:gd name="T22" fmla="*/ 727 w 2048"/>
              <a:gd name="T23" fmla="*/ 1674 h 2048"/>
              <a:gd name="T24" fmla="*/ 224 w 2048"/>
              <a:gd name="T25" fmla="*/ 1527 h 2048"/>
              <a:gd name="T26" fmla="*/ 302 w 2048"/>
              <a:gd name="T27" fmla="*/ 1531 h 2048"/>
              <a:gd name="T28" fmla="*/ 710 w 2048"/>
              <a:gd name="T29" fmla="*/ 1391 h 2048"/>
              <a:gd name="T30" fmla="*/ 403 w 2048"/>
              <a:gd name="T31" fmla="*/ 1163 h 2048"/>
              <a:gd name="T32" fmla="*/ 465 w 2048"/>
              <a:gd name="T33" fmla="*/ 1169 h 2048"/>
              <a:gd name="T34" fmla="*/ 552 w 2048"/>
              <a:gd name="T35" fmla="*/ 1157 h 2048"/>
              <a:gd name="T36" fmla="*/ 288 w 2048"/>
              <a:gd name="T37" fmla="*/ 835 h 2048"/>
              <a:gd name="T38" fmla="*/ 288 w 2048"/>
              <a:gd name="T39" fmla="*/ 831 h 2048"/>
              <a:gd name="T40" fmla="*/ 437 w 2048"/>
              <a:gd name="T41" fmla="*/ 872 h 2048"/>
              <a:gd name="T42" fmla="*/ 291 w 2048"/>
              <a:gd name="T43" fmla="*/ 599 h 2048"/>
              <a:gd name="T44" fmla="*/ 335 w 2048"/>
              <a:gd name="T45" fmla="*/ 434 h 2048"/>
              <a:gd name="T46" fmla="*/ 1012 w 2048"/>
              <a:gd name="T47" fmla="*/ 777 h 2048"/>
              <a:gd name="T48" fmla="*/ 1003 w 2048"/>
              <a:gd name="T49" fmla="*/ 702 h 2048"/>
              <a:gd name="T50" fmla="*/ 1332 w 2048"/>
              <a:gd name="T51" fmla="*/ 374 h 2048"/>
              <a:gd name="T52" fmla="*/ 1571 w 2048"/>
              <a:gd name="T53" fmla="*/ 478 h 2048"/>
              <a:gd name="T54" fmla="*/ 1780 w 2048"/>
              <a:gd name="T55" fmla="*/ 398 h 2048"/>
              <a:gd name="T56" fmla="*/ 1635 w 2048"/>
              <a:gd name="T57" fmla="*/ 579 h 2048"/>
              <a:gd name="T58" fmla="*/ 1824 w 2048"/>
              <a:gd name="T59" fmla="*/ 528 h 2048"/>
              <a:gd name="T60" fmla="*/ 1660 w 2048"/>
              <a:gd name="T61" fmla="*/ 69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8" h="2048">
                <a:moveTo>
                  <a:pt x="1792" y="0"/>
                </a:move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933" y="2048"/>
                  <a:pt x="2048" y="1933"/>
                  <a:pt x="2048" y="1792"/>
                </a:cubicBezTo>
                <a:cubicBezTo>
                  <a:pt x="2048" y="256"/>
                  <a:pt x="2048" y="256"/>
                  <a:pt x="2048" y="256"/>
                </a:cubicBezTo>
                <a:cubicBezTo>
                  <a:pt x="2048" y="115"/>
                  <a:pt x="1933" y="0"/>
                  <a:pt x="1792" y="0"/>
                </a:cubicBezTo>
                <a:close/>
                <a:moveTo>
                  <a:pt x="1660" y="698"/>
                </a:moveTo>
                <a:cubicBezTo>
                  <a:pt x="1661" y="712"/>
                  <a:pt x="1661" y="726"/>
                  <a:pt x="1661" y="740"/>
                </a:cubicBezTo>
                <a:cubicBezTo>
                  <a:pt x="1661" y="1174"/>
                  <a:pt x="1331" y="1674"/>
                  <a:pt x="727" y="1674"/>
                </a:cubicBezTo>
                <a:cubicBezTo>
                  <a:pt x="542" y="1674"/>
                  <a:pt x="369" y="1620"/>
                  <a:pt x="224" y="1527"/>
                </a:cubicBezTo>
                <a:cubicBezTo>
                  <a:pt x="250" y="1530"/>
                  <a:pt x="276" y="1531"/>
                  <a:pt x="302" y="1531"/>
                </a:cubicBezTo>
                <a:cubicBezTo>
                  <a:pt x="456" y="1531"/>
                  <a:pt x="598" y="1479"/>
                  <a:pt x="710" y="1391"/>
                </a:cubicBezTo>
                <a:cubicBezTo>
                  <a:pt x="566" y="1388"/>
                  <a:pt x="445" y="1293"/>
                  <a:pt x="403" y="1163"/>
                </a:cubicBezTo>
                <a:cubicBezTo>
                  <a:pt x="423" y="1167"/>
                  <a:pt x="444" y="1169"/>
                  <a:pt x="465" y="1169"/>
                </a:cubicBezTo>
                <a:cubicBezTo>
                  <a:pt x="495" y="1169"/>
                  <a:pt x="524" y="1165"/>
                  <a:pt x="552" y="1157"/>
                </a:cubicBezTo>
                <a:cubicBezTo>
                  <a:pt x="401" y="1127"/>
                  <a:pt x="288" y="994"/>
                  <a:pt x="288" y="835"/>
                </a:cubicBezTo>
                <a:cubicBezTo>
                  <a:pt x="288" y="834"/>
                  <a:pt x="288" y="832"/>
                  <a:pt x="288" y="831"/>
                </a:cubicBezTo>
                <a:cubicBezTo>
                  <a:pt x="333" y="856"/>
                  <a:pt x="383" y="870"/>
                  <a:pt x="437" y="872"/>
                </a:cubicBezTo>
                <a:cubicBezTo>
                  <a:pt x="349" y="813"/>
                  <a:pt x="291" y="713"/>
                  <a:pt x="291" y="599"/>
                </a:cubicBezTo>
                <a:cubicBezTo>
                  <a:pt x="291" y="539"/>
                  <a:pt x="307" y="482"/>
                  <a:pt x="335" y="434"/>
                </a:cubicBezTo>
                <a:cubicBezTo>
                  <a:pt x="497" y="633"/>
                  <a:pt x="739" y="763"/>
                  <a:pt x="1012" y="777"/>
                </a:cubicBezTo>
                <a:cubicBezTo>
                  <a:pt x="1006" y="753"/>
                  <a:pt x="1003" y="728"/>
                  <a:pt x="1003" y="702"/>
                </a:cubicBezTo>
                <a:cubicBezTo>
                  <a:pt x="1003" y="521"/>
                  <a:pt x="1150" y="374"/>
                  <a:pt x="1332" y="374"/>
                </a:cubicBezTo>
                <a:cubicBezTo>
                  <a:pt x="1426" y="374"/>
                  <a:pt x="1511" y="414"/>
                  <a:pt x="1571" y="478"/>
                </a:cubicBezTo>
                <a:cubicBezTo>
                  <a:pt x="1646" y="463"/>
                  <a:pt x="1716" y="435"/>
                  <a:pt x="1780" y="398"/>
                </a:cubicBezTo>
                <a:cubicBezTo>
                  <a:pt x="1755" y="474"/>
                  <a:pt x="1703" y="539"/>
                  <a:pt x="1635" y="579"/>
                </a:cubicBezTo>
                <a:cubicBezTo>
                  <a:pt x="1702" y="572"/>
                  <a:pt x="1765" y="554"/>
                  <a:pt x="1824" y="528"/>
                </a:cubicBezTo>
                <a:cubicBezTo>
                  <a:pt x="1780" y="594"/>
                  <a:pt x="1724" y="651"/>
                  <a:pt x="1660" y="69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E" sz="1800" dirty="0"/>
          </a:p>
        </p:txBody>
      </p:sp>
      <p:sp>
        <p:nvSpPr>
          <p:cNvPr id="23" name="Freeform 9"/>
          <p:cNvSpPr>
            <a:spLocks noEditPoints="1"/>
          </p:cNvSpPr>
          <p:nvPr userDrawn="1"/>
        </p:nvSpPr>
        <p:spPr bwMode="auto">
          <a:xfrm>
            <a:off x="593725" y="5181253"/>
            <a:ext cx="235547" cy="176660"/>
          </a:xfrm>
          <a:custGeom>
            <a:avLst/>
            <a:gdLst>
              <a:gd name="T0" fmla="*/ 1792 w 2048"/>
              <a:gd name="T1" fmla="*/ 0 h 2048"/>
              <a:gd name="T2" fmla="*/ 256 w 2048"/>
              <a:gd name="T3" fmla="*/ 0 h 2048"/>
              <a:gd name="T4" fmla="*/ 0 w 2048"/>
              <a:gd name="T5" fmla="*/ 256 h 2048"/>
              <a:gd name="T6" fmla="*/ 0 w 2048"/>
              <a:gd name="T7" fmla="*/ 1792 h 2048"/>
              <a:gd name="T8" fmla="*/ 256 w 2048"/>
              <a:gd name="T9" fmla="*/ 2048 h 2048"/>
              <a:gd name="T10" fmla="*/ 1792 w 2048"/>
              <a:gd name="T11" fmla="*/ 2048 h 2048"/>
              <a:gd name="T12" fmla="*/ 2048 w 2048"/>
              <a:gd name="T13" fmla="*/ 1792 h 2048"/>
              <a:gd name="T14" fmla="*/ 2048 w 2048"/>
              <a:gd name="T15" fmla="*/ 256 h 2048"/>
              <a:gd name="T16" fmla="*/ 1792 w 2048"/>
              <a:gd name="T17" fmla="*/ 0 h 2048"/>
              <a:gd name="T18" fmla="*/ 587 w 2048"/>
              <a:gd name="T19" fmla="*/ 1747 h 2048"/>
              <a:gd name="T20" fmla="*/ 244 w 2048"/>
              <a:gd name="T21" fmla="*/ 1747 h 2048"/>
              <a:gd name="T22" fmla="*/ 244 w 2048"/>
              <a:gd name="T23" fmla="*/ 715 h 2048"/>
              <a:gd name="T24" fmla="*/ 587 w 2048"/>
              <a:gd name="T25" fmla="*/ 715 h 2048"/>
              <a:gd name="T26" fmla="*/ 587 w 2048"/>
              <a:gd name="T27" fmla="*/ 1747 h 2048"/>
              <a:gd name="T28" fmla="*/ 416 w 2048"/>
              <a:gd name="T29" fmla="*/ 574 h 2048"/>
              <a:gd name="T30" fmla="*/ 414 w 2048"/>
              <a:gd name="T31" fmla="*/ 574 h 2048"/>
              <a:gd name="T32" fmla="*/ 224 w 2048"/>
              <a:gd name="T33" fmla="*/ 395 h 2048"/>
              <a:gd name="T34" fmla="*/ 418 w 2048"/>
              <a:gd name="T35" fmla="*/ 217 h 2048"/>
              <a:gd name="T36" fmla="*/ 610 w 2048"/>
              <a:gd name="T37" fmla="*/ 395 h 2048"/>
              <a:gd name="T38" fmla="*/ 416 w 2048"/>
              <a:gd name="T39" fmla="*/ 574 h 2048"/>
              <a:gd name="T40" fmla="*/ 1824 w 2048"/>
              <a:gd name="T41" fmla="*/ 1747 h 2048"/>
              <a:gd name="T42" fmla="*/ 1481 w 2048"/>
              <a:gd name="T43" fmla="*/ 1747 h 2048"/>
              <a:gd name="T44" fmla="*/ 1481 w 2048"/>
              <a:gd name="T45" fmla="*/ 1194 h 2048"/>
              <a:gd name="T46" fmla="*/ 1307 w 2048"/>
              <a:gd name="T47" fmla="*/ 961 h 2048"/>
              <a:gd name="T48" fmla="*/ 1131 w 2048"/>
              <a:gd name="T49" fmla="*/ 1087 h 2048"/>
              <a:gd name="T50" fmla="*/ 1120 w 2048"/>
              <a:gd name="T51" fmla="*/ 1170 h 2048"/>
              <a:gd name="T52" fmla="*/ 1120 w 2048"/>
              <a:gd name="T53" fmla="*/ 1747 h 2048"/>
              <a:gd name="T54" fmla="*/ 777 w 2048"/>
              <a:gd name="T55" fmla="*/ 1747 h 2048"/>
              <a:gd name="T56" fmla="*/ 777 w 2048"/>
              <a:gd name="T57" fmla="*/ 715 h 2048"/>
              <a:gd name="T58" fmla="*/ 1120 w 2048"/>
              <a:gd name="T59" fmla="*/ 715 h 2048"/>
              <a:gd name="T60" fmla="*/ 1120 w 2048"/>
              <a:gd name="T61" fmla="*/ 861 h 2048"/>
              <a:gd name="T62" fmla="*/ 1429 w 2048"/>
              <a:gd name="T63" fmla="*/ 690 h 2048"/>
              <a:gd name="T64" fmla="*/ 1824 w 2048"/>
              <a:gd name="T65" fmla="*/ 1155 h 2048"/>
              <a:gd name="T66" fmla="*/ 1824 w 2048"/>
              <a:gd name="T67" fmla="*/ 174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8" h="2048">
                <a:moveTo>
                  <a:pt x="1792" y="0"/>
                </a:move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933" y="2048"/>
                  <a:pt x="2048" y="1933"/>
                  <a:pt x="2048" y="1792"/>
                </a:cubicBezTo>
                <a:cubicBezTo>
                  <a:pt x="2048" y="256"/>
                  <a:pt x="2048" y="256"/>
                  <a:pt x="2048" y="256"/>
                </a:cubicBezTo>
                <a:cubicBezTo>
                  <a:pt x="2048" y="115"/>
                  <a:pt x="1933" y="0"/>
                  <a:pt x="1792" y="0"/>
                </a:cubicBezTo>
                <a:close/>
                <a:moveTo>
                  <a:pt x="587" y="1747"/>
                </a:moveTo>
                <a:cubicBezTo>
                  <a:pt x="244" y="1747"/>
                  <a:pt x="244" y="1747"/>
                  <a:pt x="244" y="1747"/>
                </a:cubicBezTo>
                <a:cubicBezTo>
                  <a:pt x="244" y="715"/>
                  <a:pt x="244" y="715"/>
                  <a:pt x="244" y="715"/>
                </a:cubicBezTo>
                <a:cubicBezTo>
                  <a:pt x="587" y="715"/>
                  <a:pt x="587" y="715"/>
                  <a:pt x="587" y="715"/>
                </a:cubicBezTo>
                <a:lnTo>
                  <a:pt x="587" y="1747"/>
                </a:lnTo>
                <a:close/>
                <a:moveTo>
                  <a:pt x="416" y="574"/>
                </a:moveTo>
                <a:cubicBezTo>
                  <a:pt x="414" y="574"/>
                  <a:pt x="414" y="574"/>
                  <a:pt x="414" y="574"/>
                </a:cubicBezTo>
                <a:cubicBezTo>
                  <a:pt x="298" y="574"/>
                  <a:pt x="224" y="494"/>
                  <a:pt x="224" y="395"/>
                </a:cubicBezTo>
                <a:cubicBezTo>
                  <a:pt x="224" y="294"/>
                  <a:pt x="301" y="217"/>
                  <a:pt x="418" y="217"/>
                </a:cubicBezTo>
                <a:cubicBezTo>
                  <a:pt x="535" y="217"/>
                  <a:pt x="608" y="294"/>
                  <a:pt x="610" y="395"/>
                </a:cubicBezTo>
                <a:cubicBezTo>
                  <a:pt x="610" y="494"/>
                  <a:pt x="535" y="574"/>
                  <a:pt x="416" y="574"/>
                </a:cubicBezTo>
                <a:close/>
                <a:moveTo>
                  <a:pt x="1824" y="1747"/>
                </a:moveTo>
                <a:cubicBezTo>
                  <a:pt x="1481" y="1747"/>
                  <a:pt x="1481" y="1747"/>
                  <a:pt x="1481" y="1747"/>
                </a:cubicBezTo>
                <a:cubicBezTo>
                  <a:pt x="1481" y="1194"/>
                  <a:pt x="1481" y="1194"/>
                  <a:pt x="1481" y="1194"/>
                </a:cubicBezTo>
                <a:cubicBezTo>
                  <a:pt x="1481" y="1056"/>
                  <a:pt x="1431" y="961"/>
                  <a:pt x="1307" y="961"/>
                </a:cubicBezTo>
                <a:cubicBezTo>
                  <a:pt x="1213" y="961"/>
                  <a:pt x="1156" y="1025"/>
                  <a:pt x="1131" y="1087"/>
                </a:cubicBezTo>
                <a:cubicBezTo>
                  <a:pt x="1122" y="1109"/>
                  <a:pt x="1120" y="1139"/>
                  <a:pt x="1120" y="1170"/>
                </a:cubicBezTo>
                <a:cubicBezTo>
                  <a:pt x="1120" y="1747"/>
                  <a:pt x="1120" y="1747"/>
                  <a:pt x="1120" y="1747"/>
                </a:cubicBezTo>
                <a:cubicBezTo>
                  <a:pt x="777" y="1747"/>
                  <a:pt x="777" y="1747"/>
                  <a:pt x="777" y="1747"/>
                </a:cubicBezTo>
                <a:cubicBezTo>
                  <a:pt x="777" y="1747"/>
                  <a:pt x="782" y="811"/>
                  <a:pt x="777" y="715"/>
                </a:cubicBezTo>
                <a:cubicBezTo>
                  <a:pt x="1120" y="715"/>
                  <a:pt x="1120" y="715"/>
                  <a:pt x="1120" y="715"/>
                </a:cubicBezTo>
                <a:cubicBezTo>
                  <a:pt x="1120" y="861"/>
                  <a:pt x="1120" y="861"/>
                  <a:pt x="1120" y="861"/>
                </a:cubicBezTo>
                <a:cubicBezTo>
                  <a:pt x="1166" y="790"/>
                  <a:pt x="1247" y="690"/>
                  <a:pt x="1429" y="690"/>
                </a:cubicBezTo>
                <a:cubicBezTo>
                  <a:pt x="1655" y="690"/>
                  <a:pt x="1824" y="838"/>
                  <a:pt x="1824" y="1155"/>
                </a:cubicBezTo>
                <a:lnTo>
                  <a:pt x="1824" y="17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E" sz="1800" dirty="0"/>
          </a:p>
        </p:txBody>
      </p:sp>
      <p:sp>
        <p:nvSpPr>
          <p:cNvPr id="26" name="Freeform 13"/>
          <p:cNvSpPr>
            <a:spLocks noEditPoints="1"/>
          </p:cNvSpPr>
          <p:nvPr userDrawn="1"/>
        </p:nvSpPr>
        <p:spPr bwMode="auto">
          <a:xfrm>
            <a:off x="593725" y="4738452"/>
            <a:ext cx="235547" cy="176660"/>
          </a:xfrm>
          <a:custGeom>
            <a:avLst/>
            <a:gdLst>
              <a:gd name="T0" fmla="*/ 1792 w 2048"/>
              <a:gd name="T1" fmla="*/ 0 h 2048"/>
              <a:gd name="T2" fmla="*/ 256 w 2048"/>
              <a:gd name="T3" fmla="*/ 0 h 2048"/>
              <a:gd name="T4" fmla="*/ 0 w 2048"/>
              <a:gd name="T5" fmla="*/ 256 h 2048"/>
              <a:gd name="T6" fmla="*/ 0 w 2048"/>
              <a:gd name="T7" fmla="*/ 1792 h 2048"/>
              <a:gd name="T8" fmla="*/ 256 w 2048"/>
              <a:gd name="T9" fmla="*/ 2048 h 2048"/>
              <a:gd name="T10" fmla="*/ 1792 w 2048"/>
              <a:gd name="T11" fmla="*/ 2048 h 2048"/>
              <a:gd name="T12" fmla="*/ 2048 w 2048"/>
              <a:gd name="T13" fmla="*/ 1792 h 2048"/>
              <a:gd name="T14" fmla="*/ 2048 w 2048"/>
              <a:gd name="T15" fmla="*/ 256 h 2048"/>
              <a:gd name="T16" fmla="*/ 1792 w 2048"/>
              <a:gd name="T17" fmla="*/ 0 h 2048"/>
              <a:gd name="T18" fmla="*/ 1439 w 2048"/>
              <a:gd name="T19" fmla="*/ 490 h 2048"/>
              <a:gd name="T20" fmla="*/ 1289 w 2048"/>
              <a:gd name="T21" fmla="*/ 490 h 2048"/>
              <a:gd name="T22" fmla="*/ 1148 w 2048"/>
              <a:gd name="T23" fmla="*/ 628 h 2048"/>
              <a:gd name="T24" fmla="*/ 1148 w 2048"/>
              <a:gd name="T25" fmla="*/ 810 h 2048"/>
              <a:gd name="T26" fmla="*/ 1430 w 2048"/>
              <a:gd name="T27" fmla="*/ 810 h 2048"/>
              <a:gd name="T28" fmla="*/ 1393 w 2048"/>
              <a:gd name="T29" fmla="*/ 1094 h 2048"/>
              <a:gd name="T30" fmla="*/ 1148 w 2048"/>
              <a:gd name="T31" fmla="*/ 1094 h 2048"/>
              <a:gd name="T32" fmla="*/ 1148 w 2048"/>
              <a:gd name="T33" fmla="*/ 1824 h 2048"/>
              <a:gd name="T34" fmla="*/ 1148 w 2048"/>
              <a:gd name="T35" fmla="*/ 1824 h 2048"/>
              <a:gd name="T36" fmla="*/ 854 w 2048"/>
              <a:gd name="T37" fmla="*/ 1824 h 2048"/>
              <a:gd name="T38" fmla="*/ 854 w 2048"/>
              <a:gd name="T39" fmla="*/ 1094 h 2048"/>
              <a:gd name="T40" fmla="*/ 609 w 2048"/>
              <a:gd name="T41" fmla="*/ 1094 h 2048"/>
              <a:gd name="T42" fmla="*/ 609 w 2048"/>
              <a:gd name="T43" fmla="*/ 810 h 2048"/>
              <a:gd name="T44" fmla="*/ 854 w 2048"/>
              <a:gd name="T45" fmla="*/ 810 h 2048"/>
              <a:gd name="T46" fmla="*/ 854 w 2048"/>
              <a:gd name="T47" fmla="*/ 600 h 2048"/>
              <a:gd name="T48" fmla="*/ 1220 w 2048"/>
              <a:gd name="T49" fmla="*/ 224 h 2048"/>
              <a:gd name="T50" fmla="*/ 1439 w 2048"/>
              <a:gd name="T51" fmla="*/ 235 h 2048"/>
              <a:gd name="T52" fmla="*/ 1439 w 2048"/>
              <a:gd name="T53" fmla="*/ 49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8" h="2048">
                <a:moveTo>
                  <a:pt x="1792" y="0"/>
                </a:move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933" y="2048"/>
                  <a:pt x="2048" y="1933"/>
                  <a:pt x="2048" y="1792"/>
                </a:cubicBezTo>
                <a:cubicBezTo>
                  <a:pt x="2048" y="256"/>
                  <a:pt x="2048" y="256"/>
                  <a:pt x="2048" y="256"/>
                </a:cubicBezTo>
                <a:cubicBezTo>
                  <a:pt x="2048" y="115"/>
                  <a:pt x="1933" y="0"/>
                  <a:pt x="1792" y="0"/>
                </a:cubicBezTo>
                <a:close/>
                <a:moveTo>
                  <a:pt x="1439" y="490"/>
                </a:moveTo>
                <a:cubicBezTo>
                  <a:pt x="1289" y="490"/>
                  <a:pt x="1289" y="490"/>
                  <a:pt x="1289" y="490"/>
                </a:cubicBezTo>
                <a:cubicBezTo>
                  <a:pt x="1171" y="490"/>
                  <a:pt x="1148" y="546"/>
                  <a:pt x="1148" y="628"/>
                </a:cubicBezTo>
                <a:cubicBezTo>
                  <a:pt x="1148" y="810"/>
                  <a:pt x="1148" y="810"/>
                  <a:pt x="1148" y="810"/>
                </a:cubicBezTo>
                <a:cubicBezTo>
                  <a:pt x="1430" y="810"/>
                  <a:pt x="1430" y="810"/>
                  <a:pt x="1430" y="810"/>
                </a:cubicBezTo>
                <a:cubicBezTo>
                  <a:pt x="1393" y="1094"/>
                  <a:pt x="1393" y="1094"/>
                  <a:pt x="1393" y="1094"/>
                </a:cubicBezTo>
                <a:cubicBezTo>
                  <a:pt x="1148" y="1094"/>
                  <a:pt x="1148" y="1094"/>
                  <a:pt x="1148" y="1094"/>
                </a:cubicBezTo>
                <a:cubicBezTo>
                  <a:pt x="1148" y="1824"/>
                  <a:pt x="1148" y="1824"/>
                  <a:pt x="1148" y="1824"/>
                </a:cubicBezTo>
                <a:cubicBezTo>
                  <a:pt x="1148" y="1824"/>
                  <a:pt x="1148" y="1824"/>
                  <a:pt x="1148" y="1824"/>
                </a:cubicBezTo>
                <a:cubicBezTo>
                  <a:pt x="854" y="1824"/>
                  <a:pt x="854" y="1824"/>
                  <a:pt x="854" y="1824"/>
                </a:cubicBezTo>
                <a:cubicBezTo>
                  <a:pt x="854" y="1094"/>
                  <a:pt x="854" y="1094"/>
                  <a:pt x="854" y="1094"/>
                </a:cubicBezTo>
                <a:cubicBezTo>
                  <a:pt x="609" y="1094"/>
                  <a:pt x="609" y="1094"/>
                  <a:pt x="609" y="1094"/>
                </a:cubicBezTo>
                <a:cubicBezTo>
                  <a:pt x="609" y="810"/>
                  <a:pt x="609" y="810"/>
                  <a:pt x="609" y="810"/>
                </a:cubicBezTo>
                <a:cubicBezTo>
                  <a:pt x="854" y="810"/>
                  <a:pt x="854" y="810"/>
                  <a:pt x="854" y="810"/>
                </a:cubicBezTo>
                <a:cubicBezTo>
                  <a:pt x="854" y="600"/>
                  <a:pt x="854" y="600"/>
                  <a:pt x="854" y="600"/>
                </a:cubicBezTo>
                <a:cubicBezTo>
                  <a:pt x="854" y="357"/>
                  <a:pt x="1003" y="224"/>
                  <a:pt x="1220" y="224"/>
                </a:cubicBezTo>
                <a:cubicBezTo>
                  <a:pt x="1324" y="224"/>
                  <a:pt x="1413" y="232"/>
                  <a:pt x="1439" y="235"/>
                </a:cubicBezTo>
                <a:lnTo>
                  <a:pt x="1439" y="4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E" sz="1800" dirty="0"/>
          </a:p>
        </p:txBody>
      </p:sp>
      <p:grpSp>
        <p:nvGrpSpPr>
          <p:cNvPr id="27" name="Group 16"/>
          <p:cNvGrpSpPr>
            <a:grpSpLocks noChangeAspect="1"/>
          </p:cNvGrpSpPr>
          <p:nvPr userDrawn="1"/>
        </p:nvGrpSpPr>
        <p:grpSpPr bwMode="auto">
          <a:xfrm>
            <a:off x="593725" y="5403847"/>
            <a:ext cx="235547" cy="149293"/>
            <a:chOff x="701" y="548"/>
            <a:chExt cx="4543" cy="3409"/>
          </a:xfrm>
          <a:solidFill>
            <a:schemeClr val="tx1"/>
          </a:solidFill>
        </p:grpSpPr>
        <p:sp>
          <p:nvSpPr>
            <p:cNvPr id="29" name="Rectangle 17"/>
            <p:cNvSpPr>
              <a:spLocks noChangeArrowheads="1"/>
            </p:cNvSpPr>
            <p:nvPr userDrawn="1"/>
          </p:nvSpPr>
          <p:spPr bwMode="auto">
            <a:xfrm>
              <a:off x="1004" y="851"/>
              <a:ext cx="3937" cy="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sz="1800" dirty="0"/>
            </a:p>
          </p:txBody>
        </p:sp>
        <p:sp>
          <p:nvSpPr>
            <p:cNvPr id="30" name="Freeform 18"/>
            <p:cNvSpPr>
              <a:spLocks noEditPoints="1"/>
            </p:cNvSpPr>
            <p:nvPr userDrawn="1"/>
          </p:nvSpPr>
          <p:spPr bwMode="auto">
            <a:xfrm>
              <a:off x="701" y="548"/>
              <a:ext cx="4543" cy="3409"/>
            </a:xfrm>
            <a:custGeom>
              <a:avLst/>
              <a:gdLst>
                <a:gd name="T0" fmla="*/ 1920 w 1920"/>
                <a:gd name="T1" fmla="*/ 1255 h 1440"/>
                <a:gd name="T2" fmla="*/ 1920 w 1920"/>
                <a:gd name="T3" fmla="*/ 57 h 1440"/>
                <a:gd name="T4" fmla="*/ 1863 w 1920"/>
                <a:gd name="T5" fmla="*/ 0 h 1440"/>
                <a:gd name="T6" fmla="*/ 57 w 1920"/>
                <a:gd name="T7" fmla="*/ 0 h 1440"/>
                <a:gd name="T8" fmla="*/ 0 w 1920"/>
                <a:gd name="T9" fmla="*/ 57 h 1440"/>
                <a:gd name="T10" fmla="*/ 0 w 1920"/>
                <a:gd name="T11" fmla="*/ 1255 h 1440"/>
                <a:gd name="T12" fmla="*/ 57 w 1920"/>
                <a:gd name="T13" fmla="*/ 1312 h 1440"/>
                <a:gd name="T14" fmla="*/ 700 w 1920"/>
                <a:gd name="T15" fmla="*/ 1312 h 1440"/>
                <a:gd name="T16" fmla="*/ 620 w 1920"/>
                <a:gd name="T17" fmla="*/ 1376 h 1440"/>
                <a:gd name="T18" fmla="*/ 484 w 1920"/>
                <a:gd name="T19" fmla="*/ 1376 h 1440"/>
                <a:gd name="T20" fmla="*/ 444 w 1920"/>
                <a:gd name="T21" fmla="*/ 1440 h 1440"/>
                <a:gd name="T22" fmla="*/ 1472 w 1920"/>
                <a:gd name="T23" fmla="*/ 1440 h 1440"/>
                <a:gd name="T24" fmla="*/ 1432 w 1920"/>
                <a:gd name="T25" fmla="*/ 1376 h 1440"/>
                <a:gd name="T26" fmla="*/ 1296 w 1920"/>
                <a:gd name="T27" fmla="*/ 1376 h 1440"/>
                <a:gd name="T28" fmla="*/ 1216 w 1920"/>
                <a:gd name="T29" fmla="*/ 1312 h 1440"/>
                <a:gd name="T30" fmla="*/ 1863 w 1920"/>
                <a:gd name="T31" fmla="*/ 1312 h 1440"/>
                <a:gd name="T32" fmla="*/ 1920 w 1920"/>
                <a:gd name="T33" fmla="*/ 1255 h 1440"/>
                <a:gd name="T34" fmla="*/ 1856 w 1920"/>
                <a:gd name="T35" fmla="*/ 1248 h 1440"/>
                <a:gd name="T36" fmla="*/ 64 w 1920"/>
                <a:gd name="T37" fmla="*/ 1248 h 1440"/>
                <a:gd name="T38" fmla="*/ 64 w 1920"/>
                <a:gd name="T39" fmla="*/ 64 h 1440"/>
                <a:gd name="T40" fmla="*/ 1856 w 1920"/>
                <a:gd name="T41" fmla="*/ 64 h 1440"/>
                <a:gd name="T42" fmla="*/ 1856 w 1920"/>
                <a:gd name="T43" fmla="*/ 1248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0" h="1440">
                  <a:moveTo>
                    <a:pt x="1920" y="1255"/>
                  </a:moveTo>
                  <a:cubicBezTo>
                    <a:pt x="1920" y="57"/>
                    <a:pt x="1920" y="57"/>
                    <a:pt x="1920" y="57"/>
                  </a:cubicBezTo>
                  <a:cubicBezTo>
                    <a:pt x="1920" y="25"/>
                    <a:pt x="1895" y="0"/>
                    <a:pt x="1863" y="0"/>
                  </a:cubicBezTo>
                  <a:cubicBezTo>
                    <a:pt x="57" y="0"/>
                    <a:pt x="57" y="0"/>
                    <a:pt x="57" y="0"/>
                  </a:cubicBezTo>
                  <a:cubicBezTo>
                    <a:pt x="25" y="0"/>
                    <a:pt x="0" y="25"/>
                    <a:pt x="0" y="57"/>
                  </a:cubicBezTo>
                  <a:cubicBezTo>
                    <a:pt x="0" y="1255"/>
                    <a:pt x="0" y="1255"/>
                    <a:pt x="0" y="1255"/>
                  </a:cubicBezTo>
                  <a:cubicBezTo>
                    <a:pt x="0" y="1287"/>
                    <a:pt x="25" y="1312"/>
                    <a:pt x="57" y="1312"/>
                  </a:cubicBezTo>
                  <a:cubicBezTo>
                    <a:pt x="700" y="1312"/>
                    <a:pt x="700" y="1312"/>
                    <a:pt x="700" y="1312"/>
                  </a:cubicBezTo>
                  <a:cubicBezTo>
                    <a:pt x="700" y="1312"/>
                    <a:pt x="691" y="1376"/>
                    <a:pt x="620" y="1376"/>
                  </a:cubicBezTo>
                  <a:cubicBezTo>
                    <a:pt x="549" y="1376"/>
                    <a:pt x="519" y="1376"/>
                    <a:pt x="484" y="1376"/>
                  </a:cubicBezTo>
                  <a:cubicBezTo>
                    <a:pt x="449" y="1376"/>
                    <a:pt x="444" y="1440"/>
                    <a:pt x="444" y="1440"/>
                  </a:cubicBezTo>
                  <a:cubicBezTo>
                    <a:pt x="1472" y="1440"/>
                    <a:pt x="1472" y="1440"/>
                    <a:pt x="1472" y="1440"/>
                  </a:cubicBezTo>
                  <a:cubicBezTo>
                    <a:pt x="1472" y="1440"/>
                    <a:pt x="1474" y="1376"/>
                    <a:pt x="1432" y="1376"/>
                  </a:cubicBezTo>
                  <a:cubicBezTo>
                    <a:pt x="1390" y="1376"/>
                    <a:pt x="1371" y="1376"/>
                    <a:pt x="1296" y="1376"/>
                  </a:cubicBezTo>
                  <a:cubicBezTo>
                    <a:pt x="1221" y="1376"/>
                    <a:pt x="1216" y="1312"/>
                    <a:pt x="1216" y="1312"/>
                  </a:cubicBezTo>
                  <a:cubicBezTo>
                    <a:pt x="1863" y="1312"/>
                    <a:pt x="1863" y="1312"/>
                    <a:pt x="1863" y="1312"/>
                  </a:cubicBezTo>
                  <a:cubicBezTo>
                    <a:pt x="1895" y="1312"/>
                    <a:pt x="1920" y="1287"/>
                    <a:pt x="1920" y="1255"/>
                  </a:cubicBezTo>
                  <a:close/>
                  <a:moveTo>
                    <a:pt x="1856" y="1248"/>
                  </a:moveTo>
                  <a:cubicBezTo>
                    <a:pt x="64" y="1248"/>
                    <a:pt x="64" y="1248"/>
                    <a:pt x="64" y="1248"/>
                  </a:cubicBezTo>
                  <a:cubicBezTo>
                    <a:pt x="64" y="64"/>
                    <a:pt x="64" y="64"/>
                    <a:pt x="64" y="64"/>
                  </a:cubicBezTo>
                  <a:cubicBezTo>
                    <a:pt x="1856" y="64"/>
                    <a:pt x="1856" y="64"/>
                    <a:pt x="1856" y="64"/>
                  </a:cubicBezTo>
                  <a:lnTo>
                    <a:pt x="1856" y="1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dirty="0"/>
            </a:p>
          </p:txBody>
        </p:sp>
      </p:grpSp>
      <p:sp>
        <p:nvSpPr>
          <p:cNvPr id="32" name="TextBox 31"/>
          <p:cNvSpPr txBox="1"/>
          <p:nvPr userDrawn="1"/>
        </p:nvSpPr>
        <p:spPr>
          <a:xfrm>
            <a:off x="793753" y="4710115"/>
            <a:ext cx="559769" cy="238527"/>
          </a:xfrm>
          <a:prstGeom prst="rect">
            <a:avLst/>
          </a:prstGeom>
          <a:noFill/>
        </p:spPr>
        <p:txBody>
          <a:bodyPr wrap="none" rtlCol="0">
            <a:spAutoFit/>
          </a:bodyPr>
          <a:lstStyle/>
          <a:p>
            <a:r>
              <a:rPr lang="en-GB" sz="950" dirty="0" smtClean="0">
                <a:solidFill>
                  <a:schemeClr val="tx2"/>
                </a:solidFill>
              </a:rPr>
              <a:t>@RBK</a:t>
            </a:r>
            <a:endParaRPr lang="en-IE" sz="950" dirty="0">
              <a:solidFill>
                <a:schemeClr val="tx2"/>
              </a:solidFill>
            </a:endParaRPr>
          </a:p>
        </p:txBody>
      </p:sp>
      <p:sp>
        <p:nvSpPr>
          <p:cNvPr id="34" name="TextBox 33"/>
          <p:cNvSpPr txBox="1"/>
          <p:nvPr userDrawn="1"/>
        </p:nvSpPr>
        <p:spPr>
          <a:xfrm>
            <a:off x="793754" y="4931572"/>
            <a:ext cx="729687" cy="238527"/>
          </a:xfrm>
          <a:prstGeom prst="rect">
            <a:avLst/>
          </a:prstGeom>
          <a:noFill/>
        </p:spPr>
        <p:txBody>
          <a:bodyPr wrap="none" rtlCol="0">
            <a:spAutoFit/>
          </a:bodyPr>
          <a:lstStyle/>
          <a:p>
            <a:r>
              <a:rPr lang="en-GB" sz="950" dirty="0" smtClean="0">
                <a:solidFill>
                  <a:schemeClr val="tx2"/>
                </a:solidFill>
              </a:rPr>
              <a:t>@RBKCA</a:t>
            </a:r>
            <a:endParaRPr lang="en-IE" sz="950" dirty="0">
              <a:solidFill>
                <a:schemeClr val="tx2"/>
              </a:solidFill>
            </a:endParaRPr>
          </a:p>
        </p:txBody>
      </p:sp>
      <p:sp>
        <p:nvSpPr>
          <p:cNvPr id="35" name="TextBox 34"/>
          <p:cNvSpPr txBox="1"/>
          <p:nvPr userDrawn="1"/>
        </p:nvSpPr>
        <p:spPr>
          <a:xfrm>
            <a:off x="793753" y="5155409"/>
            <a:ext cx="559769" cy="238527"/>
          </a:xfrm>
          <a:prstGeom prst="rect">
            <a:avLst/>
          </a:prstGeom>
          <a:noFill/>
        </p:spPr>
        <p:txBody>
          <a:bodyPr wrap="none" rtlCol="0">
            <a:spAutoFit/>
          </a:bodyPr>
          <a:lstStyle/>
          <a:p>
            <a:r>
              <a:rPr lang="en-GB" sz="950" dirty="0" smtClean="0">
                <a:solidFill>
                  <a:schemeClr val="tx2"/>
                </a:solidFill>
              </a:rPr>
              <a:t>@RBK</a:t>
            </a:r>
            <a:endParaRPr lang="en-IE" sz="950" dirty="0">
              <a:solidFill>
                <a:schemeClr val="tx2"/>
              </a:solidFill>
            </a:endParaRPr>
          </a:p>
        </p:txBody>
      </p:sp>
      <p:sp>
        <p:nvSpPr>
          <p:cNvPr id="36" name="TextBox 35"/>
          <p:cNvSpPr txBox="1"/>
          <p:nvPr userDrawn="1"/>
        </p:nvSpPr>
        <p:spPr>
          <a:xfrm>
            <a:off x="793753" y="5367340"/>
            <a:ext cx="779381" cy="238527"/>
          </a:xfrm>
          <a:prstGeom prst="rect">
            <a:avLst/>
          </a:prstGeom>
          <a:noFill/>
        </p:spPr>
        <p:txBody>
          <a:bodyPr wrap="none" rtlCol="0">
            <a:spAutoFit/>
          </a:bodyPr>
          <a:lstStyle/>
          <a:p>
            <a:r>
              <a:rPr lang="en-GB" sz="950" dirty="0" smtClean="0">
                <a:solidFill>
                  <a:schemeClr val="tx2"/>
                </a:solidFill>
              </a:rPr>
              <a:t>www.rbk.ie</a:t>
            </a:r>
            <a:endParaRPr lang="en-IE" sz="950" dirty="0">
              <a:solidFill>
                <a:schemeClr val="tx2"/>
              </a:solidFill>
            </a:endParaRPr>
          </a:p>
        </p:txBody>
      </p:sp>
      <p:sp>
        <p:nvSpPr>
          <p:cNvPr id="37" name="Text Placeholder 17"/>
          <p:cNvSpPr>
            <a:spLocks noGrp="1"/>
          </p:cNvSpPr>
          <p:nvPr>
            <p:ph type="body" sz="quarter" idx="14"/>
          </p:nvPr>
        </p:nvSpPr>
        <p:spPr>
          <a:xfrm>
            <a:off x="8734395" y="2452688"/>
            <a:ext cx="3122327" cy="1302544"/>
          </a:xfrm>
        </p:spPr>
        <p:txBody>
          <a:bodyPr>
            <a:noAutofit/>
          </a:bodyPr>
          <a:lstStyle>
            <a:lvl1pPr marL="0" indent="0">
              <a:lnSpc>
                <a:spcPct val="108000"/>
              </a:lnSpc>
              <a:spcBef>
                <a:spcPts val="0"/>
              </a:spcBef>
              <a:buNone/>
              <a:defRPr sz="1700" b="0" spc="-50" baseline="0">
                <a:solidFill>
                  <a:schemeClr val="accent1"/>
                </a:solidFill>
              </a:defRPr>
            </a:lvl1pPr>
            <a:lvl2pPr marL="0" indent="0">
              <a:lnSpc>
                <a:spcPct val="108000"/>
              </a:lnSpc>
              <a:spcBef>
                <a:spcPts val="0"/>
              </a:spcBef>
              <a:buNone/>
              <a:defRPr sz="1700" spc="-50" baseline="0">
                <a:solidFill>
                  <a:schemeClr val="accent3"/>
                </a:solidFill>
              </a:defRPr>
            </a:lvl2pPr>
          </a:lstStyle>
          <a:p>
            <a:pPr lvl="0"/>
            <a:r>
              <a:rPr lang="en-US" smtClean="0"/>
              <a:t>Edit Master text styles</a:t>
            </a:r>
          </a:p>
          <a:p>
            <a:pPr lvl="1"/>
            <a:r>
              <a:rPr lang="en-US" smtClean="0"/>
              <a:t>Second level</a:t>
            </a:r>
          </a:p>
        </p:txBody>
      </p:sp>
      <p:sp>
        <p:nvSpPr>
          <p:cNvPr id="38" name="Text Placeholder 17"/>
          <p:cNvSpPr>
            <a:spLocks noGrp="1"/>
          </p:cNvSpPr>
          <p:nvPr>
            <p:ph type="body" sz="quarter" idx="15"/>
          </p:nvPr>
        </p:nvSpPr>
        <p:spPr>
          <a:xfrm>
            <a:off x="8734392" y="5886451"/>
            <a:ext cx="3120000" cy="888818"/>
          </a:xfrm>
        </p:spPr>
        <p:txBody>
          <a:bodyPr>
            <a:noAutofit/>
          </a:bodyPr>
          <a:lstStyle>
            <a:lvl1pPr marL="0" indent="0">
              <a:lnSpc>
                <a:spcPct val="77000"/>
              </a:lnSpc>
              <a:spcBef>
                <a:spcPts val="400"/>
              </a:spcBef>
              <a:buNone/>
              <a:defRPr sz="600" b="0" spc="0" baseline="0">
                <a:solidFill>
                  <a:schemeClr val="accent1"/>
                </a:solidFill>
              </a:defRPr>
            </a:lvl1pPr>
            <a:lvl2pPr marL="0" indent="0">
              <a:lnSpc>
                <a:spcPct val="77000"/>
              </a:lnSpc>
              <a:spcBef>
                <a:spcPts val="400"/>
              </a:spcBef>
              <a:buNone/>
              <a:defRPr sz="600" spc="0" baseline="0">
                <a:solidFill>
                  <a:schemeClr val="accent3"/>
                </a:solidFill>
              </a:defRPr>
            </a:lvl2pPr>
          </a:lstStyle>
          <a:p>
            <a:pPr lvl="0"/>
            <a:r>
              <a:rPr lang="en-US" smtClean="0"/>
              <a:t>Edit Master text styles</a:t>
            </a:r>
          </a:p>
          <a:p>
            <a:pPr lvl="1"/>
            <a:r>
              <a:rPr lang="en-US" smtClean="0"/>
              <a:t>Second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724" y="387997"/>
            <a:ext cx="1843879" cy="716903"/>
          </a:xfrm>
          <a:prstGeom prst="rect">
            <a:avLst/>
          </a:prstGeom>
        </p:spPr>
      </p:pic>
    </p:spTree>
    <p:extLst>
      <p:ext uri="{BB962C8B-B14F-4D97-AF65-F5344CB8AC3E}">
        <p14:creationId xmlns:p14="http://schemas.microsoft.com/office/powerpoint/2010/main" val="3036494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9"/>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42"/>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642062" y="6323843"/>
            <a:ext cx="2625497" cy="365125"/>
          </a:xfrm>
          <a:prstGeom prst="rect">
            <a:avLst/>
          </a:prstGeom>
        </p:spPr>
        <p:txBody>
          <a:bodyPr/>
          <a:lstStyle/>
          <a:p>
            <a:endParaRPr lang="en-US" dirty="0"/>
          </a:p>
        </p:txBody>
      </p:sp>
      <p:sp>
        <p:nvSpPr>
          <p:cNvPr id="5" name="Footer Placeholder 4"/>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17459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3727" y="1571625"/>
            <a:ext cx="5497228" cy="3783588"/>
          </a:xfrm>
        </p:spPr>
        <p:txBody>
          <a:bodyPr tIns="0" bIns="0"/>
          <a:lstStyle>
            <a:lvl1pPr>
              <a:defRPr sz="1750" b="1">
                <a:solidFill>
                  <a:schemeClr val="bg2"/>
                </a:solidFill>
              </a:defRPr>
            </a:lvl1pPr>
            <a:lvl2pPr marL="539750" indent="-228600">
              <a:buFont typeface="Arial" panose="020B0604020202020204" pitchFamily="34" charset="0"/>
              <a:buChar char="–"/>
              <a:defRPr sz="1600">
                <a:solidFill>
                  <a:schemeClr val="accent4"/>
                </a:solidFill>
              </a:defRPr>
            </a:lvl2pPr>
            <a:lvl3pPr marL="806450" indent="-177800">
              <a:defRPr>
                <a:solidFill>
                  <a:schemeClr val="tx2"/>
                </a:solidFill>
              </a:defRPr>
            </a:lvl3pPr>
            <a:lvl4pPr marL="1079500" indent="-184150">
              <a:defRPr>
                <a:solidFill>
                  <a:schemeClr val="bg2"/>
                </a:solidFill>
              </a:defRPr>
            </a:lvl4pPr>
            <a:lvl5pPr marL="1346200" indent="-146050">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295" y="1571625"/>
            <a:ext cx="5484471" cy="3783588"/>
          </a:xfrm>
        </p:spPr>
        <p:txBody>
          <a:bodyPr/>
          <a:lstStyle>
            <a:lvl1pPr>
              <a:defRPr lang="en-US" sz="1750" b="1" kern="1200" dirty="0" smtClean="0">
                <a:solidFill>
                  <a:schemeClr val="bg2"/>
                </a:solidFill>
                <a:effectLst/>
                <a:latin typeface="+mn-lt"/>
                <a:ea typeface="+mn-ea"/>
                <a:cs typeface="+mn-cs"/>
              </a:defRPr>
            </a:lvl1pPr>
            <a:lvl2pPr>
              <a:defRPr sz="1600"/>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642062" y="6323843"/>
            <a:ext cx="2625497" cy="365125"/>
          </a:xfrm>
          <a:prstGeom prst="rect">
            <a:avLst/>
          </a:prstGeom>
        </p:spPr>
        <p:txBody>
          <a:bodyPr/>
          <a:lstStyle/>
          <a:p>
            <a:endParaRPr lang="en-US" dirty="0"/>
          </a:p>
        </p:txBody>
      </p:sp>
      <p:sp>
        <p:nvSpPr>
          <p:cNvPr id="6" name="Footer Placeholder 5"/>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
        <p:nvSpPr>
          <p:cNvPr id="9" name="Title 8"/>
          <p:cNvSpPr>
            <a:spLocks noGrp="1"/>
          </p:cNvSpPr>
          <p:nvPr>
            <p:ph type="title"/>
          </p:nvPr>
        </p:nvSpPr>
        <p:spPr>
          <a:xfrm>
            <a:off x="593729" y="258163"/>
            <a:ext cx="10673831" cy="1041685"/>
          </a:xfrm>
        </p:spPr>
        <p:txBody>
          <a:bodyPr/>
          <a:lstStyle/>
          <a:p>
            <a:r>
              <a:rPr lang="en-US" smtClean="0"/>
              <a:t>Click to edit Master title style</a:t>
            </a:r>
            <a:endParaRPr lang="en-IE"/>
          </a:p>
        </p:txBody>
      </p:sp>
    </p:spTree>
    <p:extLst>
      <p:ext uri="{BB962C8B-B14F-4D97-AF65-F5344CB8AC3E}">
        <p14:creationId xmlns:p14="http://schemas.microsoft.com/office/powerpoint/2010/main" val="3723012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lumMod val="95000"/>
          </a:schemeClr>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642062" y="6323843"/>
            <a:ext cx="2625497" cy="365125"/>
          </a:xfrm>
          <a:prstGeom prst="rect">
            <a:avLst/>
          </a:prstGeom>
        </p:spPr>
        <p:txBody>
          <a:bodyPr/>
          <a:lstStyle/>
          <a:p>
            <a:endParaRPr lang="en-US" dirty="0"/>
          </a:p>
        </p:txBody>
      </p:sp>
      <p:sp>
        <p:nvSpPr>
          <p:cNvPr id="6" name="Footer Placeholder 5"/>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
        <p:nvSpPr>
          <p:cNvPr id="9" name="Title 8"/>
          <p:cNvSpPr>
            <a:spLocks noGrp="1"/>
          </p:cNvSpPr>
          <p:nvPr>
            <p:ph type="title"/>
          </p:nvPr>
        </p:nvSpPr>
        <p:spPr>
          <a:xfrm>
            <a:off x="593729" y="258163"/>
            <a:ext cx="10673831" cy="1041685"/>
          </a:xfrm>
        </p:spPr>
        <p:txBody>
          <a:bodyPr/>
          <a:lstStyle/>
          <a:p>
            <a:r>
              <a:rPr lang="en-US" smtClean="0"/>
              <a:t>Click to edit Master title style</a:t>
            </a:r>
            <a:endParaRPr lang="en-IE"/>
          </a:p>
        </p:txBody>
      </p:sp>
    </p:spTree>
    <p:extLst>
      <p:ext uri="{BB962C8B-B14F-4D97-AF65-F5344CB8AC3E}">
        <p14:creationId xmlns:p14="http://schemas.microsoft.com/office/powerpoint/2010/main" val="2367494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3727" y="1571625"/>
            <a:ext cx="5497228" cy="3783588"/>
          </a:xfrm>
        </p:spPr>
        <p:txBody>
          <a:bodyPr tIns="0" bIns="0"/>
          <a:lstStyle>
            <a:lvl1pPr>
              <a:defRPr sz="1750" b="1">
                <a:solidFill>
                  <a:schemeClr val="bg2"/>
                </a:solidFill>
              </a:defRPr>
            </a:lvl1pPr>
            <a:lvl2pPr marL="539750" indent="-228600">
              <a:buFont typeface="Arial" panose="020B0604020202020204" pitchFamily="34" charset="0"/>
              <a:buChar char="–"/>
              <a:defRPr sz="1600">
                <a:solidFill>
                  <a:schemeClr val="accent4"/>
                </a:solidFill>
              </a:defRPr>
            </a:lvl2pPr>
            <a:lvl3pPr marL="806450" indent="-177800">
              <a:defRPr>
                <a:solidFill>
                  <a:schemeClr val="tx2"/>
                </a:solidFill>
              </a:defRPr>
            </a:lvl3pPr>
            <a:lvl4pPr marL="1079500" indent="-184150">
              <a:defRPr>
                <a:solidFill>
                  <a:schemeClr val="bg2"/>
                </a:solidFill>
              </a:defRPr>
            </a:lvl4pPr>
            <a:lvl5pPr marL="1346200" indent="-146050">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642062" y="6323843"/>
            <a:ext cx="2625497" cy="365125"/>
          </a:xfrm>
          <a:prstGeom prst="rect">
            <a:avLst/>
          </a:prstGeom>
        </p:spPr>
        <p:txBody>
          <a:bodyPr/>
          <a:lstStyle/>
          <a:p>
            <a:endParaRPr lang="en-US" dirty="0"/>
          </a:p>
        </p:txBody>
      </p:sp>
      <p:sp>
        <p:nvSpPr>
          <p:cNvPr id="6" name="Footer Placeholder 5"/>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
        <p:nvSpPr>
          <p:cNvPr id="9" name="Title 8"/>
          <p:cNvSpPr>
            <a:spLocks noGrp="1"/>
          </p:cNvSpPr>
          <p:nvPr>
            <p:ph type="title"/>
          </p:nvPr>
        </p:nvSpPr>
        <p:spPr>
          <a:xfrm>
            <a:off x="593727" y="258163"/>
            <a:ext cx="11157036" cy="1041685"/>
          </a:xfrm>
        </p:spPr>
        <p:txBody>
          <a:bodyPr/>
          <a:lstStyle/>
          <a:p>
            <a:r>
              <a:rPr lang="en-US" smtClean="0"/>
              <a:t>Click to edit Master title style</a:t>
            </a:r>
            <a:endParaRPr lang="en-IE" dirty="0"/>
          </a:p>
        </p:txBody>
      </p:sp>
      <p:sp>
        <p:nvSpPr>
          <p:cNvPr id="10" name="Picture Placeholder 9"/>
          <p:cNvSpPr>
            <a:spLocks noGrp="1"/>
          </p:cNvSpPr>
          <p:nvPr>
            <p:ph type="pic" sz="quarter" idx="13"/>
          </p:nvPr>
        </p:nvSpPr>
        <p:spPr>
          <a:xfrm>
            <a:off x="6258983" y="1652894"/>
            <a:ext cx="5491780" cy="3621053"/>
          </a:xfrm>
        </p:spPr>
        <p:txBody>
          <a:bodyPr/>
          <a:lstStyle/>
          <a:p>
            <a:r>
              <a:rPr lang="en-US" dirty="0" smtClean="0"/>
              <a:t>Click icon to add picture</a:t>
            </a:r>
            <a:endParaRPr lang="en-IE" dirty="0"/>
          </a:p>
        </p:txBody>
      </p:sp>
    </p:spTree>
    <p:extLst>
      <p:ext uri="{BB962C8B-B14F-4D97-AF65-F5344CB8AC3E}">
        <p14:creationId xmlns:p14="http://schemas.microsoft.com/office/powerpoint/2010/main" val="29090485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3728" y="1328164"/>
            <a:ext cx="5107209" cy="823912"/>
          </a:xfrm>
        </p:spPr>
        <p:txBody>
          <a:bodyPr anchor="b"/>
          <a:lstStyle>
            <a:lvl1pPr marL="0" indent="0">
              <a:lnSpc>
                <a:spcPct val="100000"/>
              </a:lnSpc>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3725" y="2152079"/>
            <a:ext cx="5107208" cy="3351741"/>
          </a:xfrm>
        </p:spPr>
        <p:txBody>
          <a:bodyPr>
            <a:normAutofit/>
          </a:bodyPr>
          <a:lstStyle>
            <a:lvl1pPr>
              <a:defRPr sz="1800"/>
            </a:lvl1pPr>
            <a:lvl2pPr>
              <a:defRPr sz="1400"/>
            </a:lvl2pPr>
            <a:lvl3pPr>
              <a:defRPr sz="1200"/>
            </a:lvl3pPr>
            <a:lvl4pPr>
              <a:defRPr sz="110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957" y="1328164"/>
            <a:ext cx="5094600" cy="823912"/>
          </a:xfrm>
        </p:spPr>
        <p:txBody>
          <a:bodyPr anchor="b"/>
          <a:lstStyle>
            <a:lvl1pPr marL="0" indent="0">
              <a:lnSpc>
                <a:spcPct val="100000"/>
              </a:lnSpc>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152079"/>
            <a:ext cx="5095357" cy="3351741"/>
          </a:xfrm>
        </p:spPr>
        <p:txBody>
          <a:bodyPr>
            <a:normAutofit/>
          </a:bodyPr>
          <a:lstStyle>
            <a:lvl1pPr>
              <a:defRPr sz="1800"/>
            </a:lvl1pPr>
            <a:lvl2pPr>
              <a:defRPr sz="1400"/>
            </a:lvl2pPr>
            <a:lvl3pPr>
              <a:defRPr sz="1200"/>
            </a:lvl3pPr>
            <a:lvl4pPr>
              <a:defRPr sz="110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642062" y="6323843"/>
            <a:ext cx="2625497" cy="365125"/>
          </a:xfrm>
          <a:prstGeom prst="rect">
            <a:avLst/>
          </a:prstGeom>
        </p:spPr>
        <p:txBody>
          <a:bodyPr/>
          <a:lstStyle/>
          <a:p>
            <a:endParaRPr lang="en-US" dirty="0"/>
          </a:p>
        </p:txBody>
      </p:sp>
      <p:sp>
        <p:nvSpPr>
          <p:cNvPr id="8" name="Footer Placeholder 7"/>
          <p:cNvSpPr>
            <a:spLocks noGrp="1"/>
          </p:cNvSpPr>
          <p:nvPr>
            <p:ph type="ftr" sz="quarter" idx="11"/>
          </p:nvPr>
        </p:nvSpPr>
        <p:spPr>
          <a:xfrm>
            <a:off x="2641600" y="6323843"/>
            <a:ext cx="590838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1267559" y="6323843"/>
            <a:ext cx="909031" cy="365125"/>
          </a:xfrm>
          <a:prstGeom prst="rect">
            <a:avLst/>
          </a:prstGeom>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17617227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48000" y="6156000"/>
            <a:ext cx="12288000" cy="70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E" sz="1800" dirty="0"/>
          </a:p>
        </p:txBody>
      </p:sp>
      <p:sp>
        <p:nvSpPr>
          <p:cNvPr id="2" name="Title Placeholder 1"/>
          <p:cNvSpPr>
            <a:spLocks noGrp="1"/>
          </p:cNvSpPr>
          <p:nvPr>
            <p:ph type="title"/>
          </p:nvPr>
        </p:nvSpPr>
        <p:spPr>
          <a:xfrm>
            <a:off x="593729" y="258163"/>
            <a:ext cx="10673831" cy="1041685"/>
          </a:xfrm>
          <a:prstGeom prst="rect">
            <a:avLst/>
          </a:prstGeom>
          <a:effectLst/>
        </p:spPr>
        <p:txBody>
          <a:bodyPr vert="horz" lIns="0" tIns="45720" rIns="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3725" y="2096064"/>
            <a:ext cx="10673832" cy="3695136"/>
          </a:xfrm>
          <a:prstGeom prst="rect">
            <a:avLst/>
          </a:prstGeom>
          <a:effectLst/>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3726" y="6335718"/>
            <a:ext cx="878024" cy="341377"/>
          </a:xfrm>
          <a:prstGeom prst="rect">
            <a:avLst/>
          </a:prstGeom>
        </p:spPr>
      </p:pic>
      <p:cxnSp>
        <p:nvCxnSpPr>
          <p:cNvPr id="10" name="Straight Connector 9"/>
          <p:cNvCxnSpPr/>
          <p:nvPr userDrawn="1"/>
        </p:nvCxnSpPr>
        <p:spPr>
          <a:xfrm>
            <a:off x="0" y="913575"/>
            <a:ext cx="12192000" cy="0"/>
          </a:xfrm>
          <a:prstGeom prst="line">
            <a:avLst/>
          </a:prstGeom>
          <a:ln w="50800">
            <a:solidFill>
              <a:srgbClr val="E0004D"/>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2451" y="1369489"/>
            <a:ext cx="10180969" cy="4361926"/>
          </a:xfrm>
          <a:prstGeom prst="rect">
            <a:avLst/>
          </a:prstGeom>
          <a:solidFill>
            <a:srgbClr val="3C10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solidFill>
                <a:srgbClr val="3C10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66454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59" r:id="rId3"/>
    <p:sldLayoutId id="2147483761" r:id="rId4"/>
    <p:sldLayoutId id="2147483744" r:id="rId5"/>
    <p:sldLayoutId id="2147483745" r:id="rId6"/>
    <p:sldLayoutId id="2147483763" r:id="rId7"/>
    <p:sldLayoutId id="2147483760" r:id="rId8"/>
    <p:sldLayoutId id="2147483746" r:id="rId9"/>
    <p:sldLayoutId id="2147483747" r:id="rId10"/>
    <p:sldLayoutId id="2147483748" r:id="rId11"/>
    <p:sldLayoutId id="2147483755" r:id="rId12"/>
    <p:sldLayoutId id="2147483762" r:id="rId13"/>
    <p:sldLayoutId id="2147483764" r:id="rId14"/>
  </p:sldLayoutIdLst>
  <p:timing>
    <p:tnLst>
      <p:par>
        <p:cTn id="1" dur="indefinite" restart="never" nodeType="tmRoot"/>
      </p:par>
    </p:tnLst>
  </p:timing>
  <p:hf hdr="0" ftr="0" dt="0"/>
  <p:txStyles>
    <p:title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p:titleStyle>
    <p:bodyStyle>
      <a:lvl1pPr marL="228600" indent="-228600" algn="l" defTabSz="914400" rtl="0" eaLnBrk="1" latinLnBrk="0" hangingPunct="1">
        <a:lnSpc>
          <a:spcPct val="105000"/>
        </a:lnSpc>
        <a:spcBef>
          <a:spcPts val="900"/>
        </a:spcBef>
        <a:buFont typeface="Arial" panose="020B0604020202020204" pitchFamily="34" charset="0"/>
        <a:buChar char="•"/>
        <a:defRPr lang="en-US" sz="2200" b="1" kern="1200" dirty="0" smtClean="0">
          <a:solidFill>
            <a:schemeClr val="bg2"/>
          </a:solidFill>
          <a:effectLst/>
          <a:latin typeface="+mn-lt"/>
          <a:ea typeface="+mn-ea"/>
          <a:cs typeface="+mn-cs"/>
        </a:defRPr>
      </a:lvl1pPr>
      <a:lvl2pPr marL="539750" indent="-228600" algn="l" defTabSz="914400" rtl="0" eaLnBrk="1" latinLnBrk="0" hangingPunct="1">
        <a:lnSpc>
          <a:spcPct val="105000"/>
        </a:lnSpc>
        <a:spcBef>
          <a:spcPts val="600"/>
        </a:spcBef>
        <a:buFont typeface="Arial" panose="020B0604020202020204" pitchFamily="34" charset="0"/>
        <a:buChar char="–"/>
        <a:defRPr lang="en-US" sz="1800" kern="1200" dirty="0" smtClean="0">
          <a:solidFill>
            <a:schemeClr val="accent4"/>
          </a:solidFill>
          <a:effectLst/>
          <a:latin typeface="+mn-lt"/>
          <a:ea typeface="+mn-ea"/>
          <a:cs typeface="+mn-cs"/>
        </a:defRPr>
      </a:lvl2pPr>
      <a:lvl3pPr marL="809625" indent="-182563" algn="l" defTabSz="914400" rtl="0" eaLnBrk="1" latinLnBrk="0" hangingPunct="1">
        <a:lnSpc>
          <a:spcPct val="105000"/>
        </a:lnSpc>
        <a:spcBef>
          <a:spcPts val="600"/>
        </a:spcBef>
        <a:buFont typeface="Arial" panose="020B0604020202020204" pitchFamily="34" charset="0"/>
        <a:buChar char="•"/>
        <a:defRPr lang="en-US" sz="1600" kern="1200" dirty="0" smtClean="0">
          <a:solidFill>
            <a:schemeClr val="tx2"/>
          </a:solidFill>
          <a:effectLst/>
          <a:latin typeface="+mn-lt"/>
          <a:ea typeface="+mn-ea"/>
          <a:cs typeface="+mn-cs"/>
        </a:defRPr>
      </a:lvl3pPr>
      <a:lvl4pPr marL="1166813" indent="-228600" algn="l" defTabSz="914400" rtl="0" eaLnBrk="1" latinLnBrk="0" hangingPunct="1">
        <a:lnSpc>
          <a:spcPct val="105000"/>
        </a:lnSpc>
        <a:spcBef>
          <a:spcPts val="600"/>
        </a:spcBef>
        <a:buFont typeface="Arial" panose="020B0604020202020204" pitchFamily="34" charset="0"/>
        <a:buChar char="•"/>
        <a:defRPr sz="1400" kern="1200">
          <a:solidFill>
            <a:schemeClr val="bg2"/>
          </a:solidFill>
          <a:effectLst/>
          <a:latin typeface="+mn-lt"/>
          <a:ea typeface="+mn-ea"/>
          <a:cs typeface="+mn-cs"/>
        </a:defRPr>
      </a:lvl4pPr>
      <a:lvl5pPr marL="1524000" indent="-228600" algn="l" defTabSz="914400" rtl="0" eaLnBrk="1" latinLnBrk="0" hangingPunct="1">
        <a:lnSpc>
          <a:spcPct val="105000"/>
        </a:lnSpc>
        <a:spcBef>
          <a:spcPts val="600"/>
        </a:spcBef>
        <a:buFont typeface="Arial" panose="020B0604020202020204" pitchFamily="34" charset="0"/>
        <a:buChar char="•"/>
        <a:defRPr sz="1200" kern="1200">
          <a:solidFill>
            <a:schemeClr val="bg2"/>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629D62EF-927A-D376-D910-B37633CA2D06}"/>
              </a:ext>
            </a:extLst>
          </p:cNvPr>
          <p:cNvPicPr>
            <a:picLocks noGrp="1" noChangeAspect="1"/>
          </p:cNvPicPr>
          <p:nvPr>
            <p:ph type="pic" sz="quarter" idx="15"/>
          </p:nvPr>
        </p:nvPicPr>
        <p:blipFill>
          <a:blip r:embed="rId2"/>
          <a:srcRect t="13" b="13"/>
          <a:stretch>
            <a:fillRect/>
          </a:stretch>
        </p:blipFill>
        <p:spPr/>
      </p:pic>
      <p:pic>
        <p:nvPicPr>
          <p:cNvPr id="10" name="Picture Placeholder 9">
            <a:extLst>
              <a:ext uri="{FF2B5EF4-FFF2-40B4-BE49-F238E27FC236}">
                <a16:creationId xmlns:a16="http://schemas.microsoft.com/office/drawing/2014/main" id="{B6FC644F-6239-BDC4-DF7A-9355C501C44C}"/>
              </a:ext>
            </a:extLst>
          </p:cNvPr>
          <p:cNvPicPr>
            <a:picLocks noGrp="1" noChangeAspect="1"/>
          </p:cNvPicPr>
          <p:nvPr>
            <p:ph type="pic" sz="quarter" idx="13"/>
          </p:nvPr>
        </p:nvPicPr>
        <p:blipFill>
          <a:blip r:embed="rId3">
            <a:extLst>
              <a:ext uri="{96DAC541-7B7A-43D3-8B79-37D633B846F1}">
                <asvg:svgBlip xmlns:asvg="http://schemas.microsoft.com/office/drawing/2016/SVG/main" xmlns="" r:embed="rId4"/>
              </a:ext>
            </a:extLst>
          </a:blip>
          <a:srcRect l="247" r="247"/>
          <a:stretch>
            <a:fillRect/>
          </a:stretch>
        </p:blipFill>
        <p:spPr/>
      </p:pic>
      <p:pic>
        <p:nvPicPr>
          <p:cNvPr id="12" name="Picture Placeholder 11" descr="Logo&#10;&#10;Description automatically generated">
            <a:extLst>
              <a:ext uri="{FF2B5EF4-FFF2-40B4-BE49-F238E27FC236}">
                <a16:creationId xmlns:a16="http://schemas.microsoft.com/office/drawing/2014/main" id="{9077D972-71F4-CD40-36F7-68B4B9497AE5}"/>
              </a:ext>
            </a:extLst>
          </p:cNvPr>
          <p:cNvPicPr>
            <a:picLocks noGrp="1" noChangeAspect="1"/>
          </p:cNvPicPr>
          <p:nvPr>
            <p:ph type="pic" sz="quarter" idx="14"/>
          </p:nvPr>
        </p:nvPicPr>
        <p:blipFill>
          <a:blip r:embed="rId5"/>
          <a:srcRect t="34" b="34"/>
          <a:stretch>
            <a:fillRect/>
          </a:stretch>
        </p:blipFill>
        <p:spPr/>
      </p:pic>
      <p:sp>
        <p:nvSpPr>
          <p:cNvPr id="6" name="Title 5">
            <a:extLst>
              <a:ext uri="{FF2B5EF4-FFF2-40B4-BE49-F238E27FC236}">
                <a16:creationId xmlns:a16="http://schemas.microsoft.com/office/drawing/2014/main" id="{9FED7520-59C7-4751-51B1-DE1BD5D6DF9C}"/>
              </a:ext>
            </a:extLst>
          </p:cNvPr>
          <p:cNvSpPr>
            <a:spLocks noGrp="1"/>
          </p:cNvSpPr>
          <p:nvPr>
            <p:ph type="title"/>
          </p:nvPr>
        </p:nvSpPr>
        <p:spPr/>
        <p:txBody>
          <a:bodyPr>
            <a:normAutofit fontScale="90000"/>
          </a:bodyPr>
          <a:lstStyle/>
          <a:p>
            <a:r>
              <a:rPr lang="en-GB" dirty="0"/>
              <a:t>LEA Global</a:t>
            </a:r>
          </a:p>
        </p:txBody>
      </p:sp>
      <p:sp>
        <p:nvSpPr>
          <p:cNvPr id="18" name="Text Placeholder 17">
            <a:extLst>
              <a:ext uri="{FF2B5EF4-FFF2-40B4-BE49-F238E27FC236}">
                <a16:creationId xmlns:a16="http://schemas.microsoft.com/office/drawing/2014/main" id="{35DE9C84-6108-D1E6-395D-3D1D3E9484C3}"/>
              </a:ext>
            </a:extLst>
          </p:cNvPr>
          <p:cNvSpPr>
            <a:spLocks noGrp="1"/>
          </p:cNvSpPr>
          <p:nvPr>
            <p:ph type="body" sz="quarter" idx="16"/>
          </p:nvPr>
        </p:nvSpPr>
        <p:spPr/>
        <p:txBody>
          <a:bodyPr>
            <a:normAutofit fontScale="92500" lnSpcReduction="20000"/>
          </a:bodyPr>
          <a:lstStyle/>
          <a:p>
            <a:pPr marL="0" indent="0">
              <a:buNone/>
            </a:pPr>
            <a:r>
              <a:rPr lang="en-GB" dirty="0" smtClean="0">
                <a:latin typeface="Red Hat Display SemiBold"/>
              </a:rPr>
              <a:t>LEA Conference – Rome</a:t>
            </a:r>
          </a:p>
          <a:p>
            <a:pPr marL="0" indent="0">
              <a:buNone/>
            </a:pPr>
            <a:endParaRPr lang="en-GB" dirty="0"/>
          </a:p>
          <a:p>
            <a:pPr lvl="1"/>
            <a:r>
              <a:rPr lang="en-GB" dirty="0" smtClean="0"/>
              <a:t>Friday 28 April 2023</a:t>
            </a:r>
            <a:endParaRPr lang="en-GB" dirty="0"/>
          </a:p>
        </p:txBody>
      </p:sp>
    </p:spTree>
    <p:extLst>
      <p:ext uri="{BB962C8B-B14F-4D97-AF65-F5344CB8AC3E}">
        <p14:creationId xmlns:p14="http://schemas.microsoft.com/office/powerpoint/2010/main" val="266612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544286" y="394534"/>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a:t>Relief for Foreign Tax on Foreign Dividends – US LLC’s</a:t>
            </a:r>
          </a:p>
        </p:txBody>
      </p:sp>
      <p:sp>
        <p:nvSpPr>
          <p:cNvPr id="2" name="Rectangle 1"/>
          <p:cNvSpPr/>
          <p:nvPr/>
        </p:nvSpPr>
        <p:spPr>
          <a:xfrm>
            <a:off x="827314" y="1456530"/>
            <a:ext cx="9159966" cy="5727209"/>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300" dirty="0" smtClean="0">
                <a:solidFill>
                  <a:srgbClr val="3C1053"/>
                </a:solidFill>
              </a:rPr>
              <a:t>Irish Revenue Commissioners have viewed a US LLC as akin to a ‘body corporate’ (i.e. not look through) despite the fact that it is considered a transparent entity for US tax purposes. This view was supported in a ruling made by the Irish Tax Appeals Commission.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300" dirty="0" smtClean="0">
                <a:solidFill>
                  <a:srgbClr val="3C1053"/>
                </a:solidFill>
              </a:rPr>
              <a:t>Revenue have stated they can allow for ‘look through’ in the case of certain interest payments, but there is currently no such published view/commentary in the context of double taxation relief.</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300" dirty="0" smtClean="0">
                <a:solidFill>
                  <a:srgbClr val="3C1053"/>
                </a:solidFill>
              </a:rPr>
              <a:t>As a result, a question can arise regarding potential relief for foreign tax given the hybrid nature of the US LLC</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300" dirty="0" smtClean="0">
                <a:solidFill>
                  <a:srgbClr val="3C1053"/>
                </a:solidFill>
              </a:rPr>
              <a:t>UK Supreme Court case </a:t>
            </a:r>
            <a:r>
              <a:rPr lang="en-US" sz="1300" i="1" dirty="0" smtClean="0">
                <a:solidFill>
                  <a:srgbClr val="3C1053"/>
                </a:solidFill>
              </a:rPr>
              <a:t>Anson v HMRC</a:t>
            </a:r>
            <a:r>
              <a:rPr lang="en-US" sz="1300" dirty="0" smtClean="0">
                <a:solidFill>
                  <a:srgbClr val="3C1053"/>
                </a:solidFill>
              </a:rPr>
              <a:t>:</a:t>
            </a:r>
          </a:p>
          <a:p>
            <a:pPr marL="1200150" lvl="4" indent="-285750">
              <a:lnSpc>
                <a:spcPct val="150000"/>
              </a:lnSpc>
              <a:spcBef>
                <a:spcPts val="115"/>
              </a:spcBef>
              <a:spcAft>
                <a:spcPts val="115"/>
              </a:spcAft>
              <a:buClr>
                <a:srgbClr val="E0004D"/>
              </a:buClr>
              <a:buSzPct val="100000"/>
              <a:buFont typeface="Wingdings" panose="05000000000000000000" pitchFamily="2" charset="2"/>
              <a:buChar char="q"/>
              <a:defRPr/>
            </a:pPr>
            <a:r>
              <a:rPr lang="en-US" sz="1300" dirty="0" smtClean="0">
                <a:solidFill>
                  <a:srgbClr val="3C1053"/>
                </a:solidFill>
              </a:rPr>
              <a:t>Ruled UK shareholder share of profits in a LLC can be assessed by reference to same income taxed in the US, hence double taxation relief could apply. </a:t>
            </a:r>
          </a:p>
          <a:p>
            <a:pPr marL="1200150" lvl="4" indent="-285750">
              <a:lnSpc>
                <a:spcPct val="150000"/>
              </a:lnSpc>
              <a:spcBef>
                <a:spcPts val="115"/>
              </a:spcBef>
              <a:spcAft>
                <a:spcPts val="115"/>
              </a:spcAft>
              <a:buClr>
                <a:srgbClr val="E0004D"/>
              </a:buClr>
              <a:buSzPct val="100000"/>
              <a:buFont typeface="Wingdings" panose="05000000000000000000" pitchFamily="2" charset="2"/>
              <a:buChar char="q"/>
              <a:defRPr/>
            </a:pPr>
            <a:r>
              <a:rPr lang="en-US" sz="1300" dirty="0">
                <a:solidFill>
                  <a:srgbClr val="3C1053"/>
                </a:solidFill>
              </a:rPr>
              <a:t>K</a:t>
            </a:r>
            <a:r>
              <a:rPr lang="en-US" sz="1300" dirty="0" smtClean="0">
                <a:solidFill>
                  <a:srgbClr val="3C1053"/>
                </a:solidFill>
              </a:rPr>
              <a:t>ey factor in the ruling was that </a:t>
            </a:r>
            <a:r>
              <a:rPr lang="en-US" sz="1300" dirty="0">
                <a:solidFill>
                  <a:srgbClr val="3C1053"/>
                </a:solidFill>
              </a:rPr>
              <a:t>the LLC agreement provided that profits of the LLC are allocated to the members as they </a:t>
            </a:r>
            <a:r>
              <a:rPr lang="en-US" sz="1300" dirty="0" smtClean="0">
                <a:solidFill>
                  <a:srgbClr val="3C1053"/>
                </a:solidFill>
              </a:rPr>
              <a:t>arose.</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300" b="1" i="1" dirty="0" smtClean="0">
                <a:solidFill>
                  <a:srgbClr val="3C1053"/>
                </a:solidFill>
              </a:rPr>
              <a:t>Key takeaway </a:t>
            </a:r>
            <a:r>
              <a:rPr lang="en-US" sz="1300" dirty="0" smtClean="0">
                <a:solidFill>
                  <a:srgbClr val="3C1053"/>
                </a:solidFill>
              </a:rPr>
              <a:t>– the </a:t>
            </a:r>
            <a:r>
              <a:rPr lang="en-US" sz="1300" dirty="0">
                <a:solidFill>
                  <a:srgbClr val="3C1053"/>
                </a:solidFill>
              </a:rPr>
              <a:t>entity classification </a:t>
            </a:r>
            <a:r>
              <a:rPr lang="en-US" sz="1300" dirty="0" smtClean="0">
                <a:solidFill>
                  <a:srgbClr val="3C1053"/>
                </a:solidFill>
              </a:rPr>
              <a:t>should be examined </a:t>
            </a:r>
            <a:r>
              <a:rPr lang="en-US" sz="1300" dirty="0">
                <a:solidFill>
                  <a:srgbClr val="3C1053"/>
                </a:solidFill>
              </a:rPr>
              <a:t>in each </a:t>
            </a:r>
            <a:r>
              <a:rPr lang="en-US" sz="1300" dirty="0" smtClean="0">
                <a:solidFill>
                  <a:srgbClr val="3C1053"/>
                </a:solidFill>
              </a:rPr>
              <a:t>case – subject to the LLC </a:t>
            </a:r>
            <a:r>
              <a:rPr lang="en-US" sz="1300" dirty="0">
                <a:solidFill>
                  <a:srgbClr val="3C1053"/>
                </a:solidFill>
              </a:rPr>
              <a:t>agreement, members may be entitled to </a:t>
            </a:r>
            <a:r>
              <a:rPr lang="en-US" sz="1300" dirty="0" smtClean="0">
                <a:solidFill>
                  <a:srgbClr val="3C1053"/>
                </a:solidFill>
              </a:rPr>
              <a:t>a foreign tax </a:t>
            </a:r>
            <a:r>
              <a:rPr lang="en-US" sz="1300" dirty="0">
                <a:solidFill>
                  <a:srgbClr val="3C1053"/>
                </a:solidFill>
              </a:rPr>
              <a:t>credit for US tax </a:t>
            </a:r>
            <a:r>
              <a:rPr lang="en-US" sz="1300" dirty="0" smtClean="0">
                <a:solidFill>
                  <a:srgbClr val="3C1053"/>
                </a:solidFill>
              </a:rPr>
              <a:t>paid.</a:t>
            </a:r>
            <a:endParaRPr lang="en-US" sz="13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a:solidFill>
                <a:srgbClr val="3C1053"/>
              </a:solidFill>
            </a:endParaRP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00B398"/>
          </a:solidFill>
          <a:ln>
            <a:solidFill>
              <a:srgbClr val="00B39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25817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Underlying Tax on Foreign Profits </a:t>
            </a:r>
            <a:endParaRPr lang="en-IE" dirty="0"/>
          </a:p>
        </p:txBody>
      </p:sp>
      <p:sp>
        <p:nvSpPr>
          <p:cNvPr id="2" name="Rectangle 1"/>
          <p:cNvSpPr/>
          <p:nvPr/>
        </p:nvSpPr>
        <p:spPr>
          <a:xfrm>
            <a:off x="827314" y="1456530"/>
            <a:ext cx="9159966" cy="5468164"/>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Most DTA’s may also </a:t>
            </a:r>
            <a:r>
              <a:rPr lang="en-US" sz="1600" dirty="0">
                <a:solidFill>
                  <a:srgbClr val="3C1053"/>
                </a:solidFill>
              </a:rPr>
              <a:t>allow a </a:t>
            </a:r>
            <a:r>
              <a:rPr lang="en-US" sz="1600" dirty="0" smtClean="0">
                <a:solidFill>
                  <a:srgbClr val="3C1053"/>
                </a:solidFill>
              </a:rPr>
              <a:t>credit for </a:t>
            </a:r>
            <a:r>
              <a:rPr lang="en-US" sz="1600" dirty="0">
                <a:solidFill>
                  <a:srgbClr val="3C1053"/>
                </a:solidFill>
              </a:rPr>
              <a:t>underlying tax in relation to the profits out of which the dividend was paid i.e. the foreign corporation tax of the company paying the dividend. </a:t>
            </a:r>
            <a:endParaRPr lang="en-US" sz="1600" dirty="0" smtClean="0">
              <a:solidFill>
                <a:srgbClr val="3C1053"/>
              </a:solidFill>
            </a:endParaRP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The implication of this is that Ireland may </a:t>
            </a:r>
            <a:r>
              <a:rPr lang="en-US" sz="1600" dirty="0">
                <a:solidFill>
                  <a:srgbClr val="3C1053"/>
                </a:solidFill>
              </a:rPr>
              <a:t>still grant a credit for the dividend in relation to the underlying corporation tax paid by the company </a:t>
            </a:r>
            <a:r>
              <a:rPr lang="en-US" sz="1600" dirty="0" smtClean="0">
                <a:solidFill>
                  <a:srgbClr val="3C1053"/>
                </a:solidFill>
              </a:rPr>
              <a:t>in </a:t>
            </a:r>
            <a:r>
              <a:rPr lang="en-US" sz="1600" dirty="0">
                <a:solidFill>
                  <a:srgbClr val="3C1053"/>
                </a:solidFill>
              </a:rPr>
              <a:t>its </a:t>
            </a:r>
            <a:r>
              <a:rPr lang="en-US" sz="1600" dirty="0" smtClean="0">
                <a:solidFill>
                  <a:srgbClr val="3C1053"/>
                </a:solidFill>
              </a:rPr>
              <a:t>jurisdiction</a:t>
            </a:r>
            <a:r>
              <a:rPr lang="en-US" sz="1600" dirty="0">
                <a:solidFill>
                  <a:srgbClr val="3C1053"/>
                </a:solidFill>
              </a:rPr>
              <a:t> </a:t>
            </a:r>
            <a:r>
              <a:rPr lang="en-US" sz="1600" dirty="0" smtClean="0">
                <a:solidFill>
                  <a:srgbClr val="3C1053"/>
                </a:solidFill>
              </a:rPr>
              <a:t>even if there is no DWT applied. </a:t>
            </a: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The terms of the </a:t>
            </a:r>
            <a:r>
              <a:rPr lang="en-US" sz="1600" dirty="0">
                <a:solidFill>
                  <a:srgbClr val="3C1053"/>
                </a:solidFill>
              </a:rPr>
              <a:t>DTA will </a:t>
            </a:r>
            <a:r>
              <a:rPr lang="en-US" sz="1600" dirty="0" smtClean="0">
                <a:solidFill>
                  <a:srgbClr val="3C1053"/>
                </a:solidFill>
              </a:rPr>
              <a:t>likely stipulate </a:t>
            </a:r>
            <a:r>
              <a:rPr lang="en-US" sz="1600" dirty="0">
                <a:solidFill>
                  <a:srgbClr val="3C1053"/>
                </a:solidFill>
              </a:rPr>
              <a:t>a requirement that there is a minimum holding in the company paying the </a:t>
            </a:r>
            <a:r>
              <a:rPr lang="en-US" sz="1600" dirty="0" smtClean="0">
                <a:solidFill>
                  <a:srgbClr val="3C1053"/>
                </a:solidFill>
              </a:rPr>
              <a:t>dividend e.g. under the Ireland / UK DTA there is a requirement to control </a:t>
            </a:r>
            <a:r>
              <a:rPr lang="en-US" sz="1600" dirty="0">
                <a:solidFill>
                  <a:srgbClr val="3C1053"/>
                </a:solidFill>
              </a:rPr>
              <a:t>10% of the voting power of the paying </a:t>
            </a:r>
            <a:r>
              <a:rPr lang="en-US" sz="1600" dirty="0" smtClean="0">
                <a:solidFill>
                  <a:srgbClr val="3C1053"/>
                </a:solidFill>
              </a:rPr>
              <a:t>company.</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a:solidFill>
                <a:srgbClr val="3C1053"/>
              </a:solidFill>
            </a:endParaRP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457200" lvl="3">
              <a:lnSpc>
                <a:spcPct val="150000"/>
              </a:lnSpc>
              <a:spcBef>
                <a:spcPts val="115"/>
              </a:spcBef>
              <a:spcAft>
                <a:spcPts val="115"/>
              </a:spcAft>
              <a:buClr>
                <a:srgbClr val="E0004D"/>
              </a:buClr>
              <a:buSzPct val="100000"/>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3C1053"/>
          </a:solidFill>
          <a:ln>
            <a:solidFill>
              <a:srgbClr val="3C10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08779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Underlying Tax on Foreign Profits </a:t>
            </a:r>
            <a:endParaRPr lang="en-IE" dirty="0"/>
          </a:p>
        </p:txBody>
      </p:sp>
      <p:sp>
        <p:nvSpPr>
          <p:cNvPr id="2" name="Rectangle 1"/>
          <p:cNvSpPr/>
          <p:nvPr/>
        </p:nvSpPr>
        <p:spPr>
          <a:xfrm>
            <a:off x="827314" y="1456530"/>
            <a:ext cx="9159966" cy="5468164"/>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Most DTA’s may also </a:t>
            </a:r>
            <a:r>
              <a:rPr lang="en-US" sz="1600" dirty="0">
                <a:solidFill>
                  <a:srgbClr val="3C1053"/>
                </a:solidFill>
              </a:rPr>
              <a:t>allow a </a:t>
            </a:r>
            <a:r>
              <a:rPr lang="en-US" sz="1600" dirty="0" smtClean="0">
                <a:solidFill>
                  <a:srgbClr val="3C1053"/>
                </a:solidFill>
              </a:rPr>
              <a:t>credit for </a:t>
            </a:r>
            <a:r>
              <a:rPr lang="en-US" sz="1600" dirty="0">
                <a:solidFill>
                  <a:srgbClr val="3C1053"/>
                </a:solidFill>
              </a:rPr>
              <a:t>underlying tax in relation to the profits out of which the dividend was paid i.e. the foreign corporation tax of the company paying the dividend. </a:t>
            </a:r>
            <a:endParaRPr lang="en-US" sz="1600" dirty="0" smtClean="0">
              <a:solidFill>
                <a:srgbClr val="3C1053"/>
              </a:solidFill>
            </a:endParaRP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The implication of this is that Ireland may </a:t>
            </a:r>
            <a:r>
              <a:rPr lang="en-US" sz="1600" dirty="0">
                <a:solidFill>
                  <a:srgbClr val="3C1053"/>
                </a:solidFill>
              </a:rPr>
              <a:t>still grant a credit for the dividend in relation to the underlying corporation tax paid by the company </a:t>
            </a:r>
            <a:r>
              <a:rPr lang="en-US" sz="1600" dirty="0" smtClean="0">
                <a:solidFill>
                  <a:srgbClr val="3C1053"/>
                </a:solidFill>
              </a:rPr>
              <a:t>in </a:t>
            </a:r>
            <a:r>
              <a:rPr lang="en-US" sz="1600" dirty="0">
                <a:solidFill>
                  <a:srgbClr val="3C1053"/>
                </a:solidFill>
              </a:rPr>
              <a:t>its </a:t>
            </a:r>
            <a:r>
              <a:rPr lang="en-US" sz="1600" dirty="0" smtClean="0">
                <a:solidFill>
                  <a:srgbClr val="3C1053"/>
                </a:solidFill>
              </a:rPr>
              <a:t>jurisdiction</a:t>
            </a:r>
            <a:r>
              <a:rPr lang="en-US" sz="1600" dirty="0">
                <a:solidFill>
                  <a:srgbClr val="3C1053"/>
                </a:solidFill>
              </a:rPr>
              <a:t> </a:t>
            </a:r>
            <a:r>
              <a:rPr lang="en-US" sz="1600" dirty="0" smtClean="0">
                <a:solidFill>
                  <a:srgbClr val="3C1053"/>
                </a:solidFill>
              </a:rPr>
              <a:t>even if there is no DWT applied. </a:t>
            </a: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The terms of the </a:t>
            </a:r>
            <a:r>
              <a:rPr lang="en-US" sz="1600" dirty="0">
                <a:solidFill>
                  <a:srgbClr val="3C1053"/>
                </a:solidFill>
              </a:rPr>
              <a:t>DTA will </a:t>
            </a:r>
            <a:r>
              <a:rPr lang="en-US" sz="1600" dirty="0" smtClean="0">
                <a:solidFill>
                  <a:srgbClr val="3C1053"/>
                </a:solidFill>
              </a:rPr>
              <a:t>likely stipulate </a:t>
            </a:r>
            <a:r>
              <a:rPr lang="en-US" sz="1600" dirty="0">
                <a:solidFill>
                  <a:srgbClr val="3C1053"/>
                </a:solidFill>
              </a:rPr>
              <a:t>a requirement that there is a minimum holding in the company paying the </a:t>
            </a:r>
            <a:r>
              <a:rPr lang="en-US" sz="1600" dirty="0" smtClean="0">
                <a:solidFill>
                  <a:srgbClr val="3C1053"/>
                </a:solidFill>
              </a:rPr>
              <a:t>dividend e.g. under the Ireland/UK DTA there is a requirement to control </a:t>
            </a:r>
            <a:r>
              <a:rPr lang="en-US" sz="1600" dirty="0">
                <a:solidFill>
                  <a:srgbClr val="3C1053"/>
                </a:solidFill>
              </a:rPr>
              <a:t>10% of the voting power of the paying </a:t>
            </a:r>
            <a:r>
              <a:rPr lang="en-US" sz="1600" dirty="0" smtClean="0">
                <a:solidFill>
                  <a:srgbClr val="3C1053"/>
                </a:solidFill>
              </a:rPr>
              <a:t>company.</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a:solidFill>
                <a:srgbClr val="3C1053"/>
              </a:solidFill>
            </a:endParaRP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457200" lvl="3">
              <a:lnSpc>
                <a:spcPct val="150000"/>
              </a:lnSpc>
              <a:spcBef>
                <a:spcPts val="115"/>
              </a:spcBef>
              <a:spcAft>
                <a:spcPts val="115"/>
              </a:spcAft>
              <a:buClr>
                <a:srgbClr val="E0004D"/>
              </a:buClr>
              <a:buSzPct val="100000"/>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3C1053"/>
          </a:solidFill>
          <a:ln>
            <a:solidFill>
              <a:srgbClr val="3C10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63248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Additional Foreign Tax Credit</a:t>
            </a:r>
            <a:endParaRPr lang="en-IE" dirty="0"/>
          </a:p>
        </p:txBody>
      </p:sp>
      <p:sp>
        <p:nvSpPr>
          <p:cNvPr id="2" name="Rectangle 1"/>
          <p:cNvSpPr/>
          <p:nvPr/>
        </p:nvSpPr>
        <p:spPr>
          <a:xfrm>
            <a:off x="827314" y="1456530"/>
            <a:ext cx="9159966" cy="6258123"/>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CJEU case </a:t>
            </a:r>
            <a:r>
              <a:rPr lang="en-IE" sz="1600" i="1" dirty="0" smtClean="0">
                <a:solidFill>
                  <a:srgbClr val="3C1053"/>
                </a:solidFill>
              </a:rPr>
              <a:t>FII GLO – </a:t>
            </a:r>
            <a:r>
              <a:rPr lang="en-IE" sz="1600" dirty="0" smtClean="0">
                <a:solidFill>
                  <a:srgbClr val="3C1053"/>
                </a:solidFill>
              </a:rPr>
              <a:t>ruling gave rise to the introduction of an Additional Foreign Tax Credit.</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The </a:t>
            </a:r>
            <a:r>
              <a:rPr lang="en-IE" sz="1600" dirty="0">
                <a:solidFill>
                  <a:srgbClr val="3C1053"/>
                </a:solidFill>
              </a:rPr>
              <a:t>mechanics of the additional credit ensures that ensures that foreign sourced dividends will not </a:t>
            </a:r>
            <a:r>
              <a:rPr lang="en-IE" sz="1600" dirty="0" smtClean="0">
                <a:solidFill>
                  <a:srgbClr val="3C1053"/>
                </a:solidFill>
              </a:rPr>
              <a:t>be subject to tax in Ireland at a rate which is </a:t>
            </a:r>
            <a:r>
              <a:rPr lang="en-IE" sz="1600" dirty="0">
                <a:solidFill>
                  <a:srgbClr val="3C1053"/>
                </a:solidFill>
              </a:rPr>
              <a:t>greater than </a:t>
            </a:r>
            <a:r>
              <a:rPr lang="en-IE" sz="1600" dirty="0" smtClean="0">
                <a:solidFill>
                  <a:srgbClr val="3C1053"/>
                </a:solidFill>
              </a:rPr>
              <a:t>12.5%/25% (the Irish tax rates).</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The </a:t>
            </a:r>
            <a:r>
              <a:rPr lang="en-IE" sz="1600" dirty="0">
                <a:solidFill>
                  <a:srgbClr val="3C1053"/>
                </a:solidFill>
              </a:rPr>
              <a:t>credit only applies where </a:t>
            </a:r>
            <a:r>
              <a:rPr lang="en-IE" sz="1600" dirty="0" smtClean="0">
                <a:solidFill>
                  <a:srgbClr val="3C1053"/>
                </a:solidFill>
              </a:rPr>
              <a:t>the </a:t>
            </a:r>
            <a:r>
              <a:rPr lang="en-IE" sz="1600" dirty="0">
                <a:solidFill>
                  <a:srgbClr val="3C1053"/>
                </a:solidFill>
              </a:rPr>
              <a:t>company paying the dividend is resident in </a:t>
            </a:r>
            <a:r>
              <a:rPr lang="en-IE" sz="1600" u="sng" dirty="0">
                <a:solidFill>
                  <a:srgbClr val="3C1053"/>
                </a:solidFill>
              </a:rPr>
              <a:t>EU, Norway or </a:t>
            </a:r>
            <a:r>
              <a:rPr lang="en-IE" sz="1600" u="sng" dirty="0" smtClean="0">
                <a:solidFill>
                  <a:srgbClr val="3C1053"/>
                </a:solidFill>
              </a:rPr>
              <a:t>Iceland </a:t>
            </a:r>
            <a:r>
              <a:rPr lang="en-IE" sz="1600" dirty="0" smtClean="0">
                <a:solidFill>
                  <a:srgbClr val="3C1053"/>
                </a:solidFill>
              </a:rPr>
              <a:t>(</a:t>
            </a:r>
            <a:r>
              <a:rPr lang="en-IE" sz="1600" i="1" dirty="0" smtClean="0">
                <a:solidFill>
                  <a:srgbClr val="3C1053"/>
                </a:solidFill>
              </a:rPr>
              <a:t>note: does not  extend to the UK</a:t>
            </a:r>
            <a:r>
              <a:rPr lang="en-IE" sz="1600" dirty="0" smtClean="0">
                <a:solidFill>
                  <a:srgbClr val="3C1053"/>
                </a:solidFill>
              </a:rPr>
              <a:t>).</a:t>
            </a: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Such </a:t>
            </a:r>
            <a:r>
              <a:rPr lang="en-IE" sz="1600" dirty="0">
                <a:solidFill>
                  <a:srgbClr val="3C1053"/>
                </a:solidFill>
              </a:rPr>
              <a:t>additional credit will not </a:t>
            </a:r>
            <a:r>
              <a:rPr lang="en-IE" sz="1600" dirty="0" smtClean="0">
                <a:solidFill>
                  <a:srgbClr val="3C1053"/>
                </a:solidFill>
              </a:rPr>
              <a:t>apply where the dividend </a:t>
            </a:r>
            <a:r>
              <a:rPr lang="en-IE" sz="1600" dirty="0">
                <a:solidFill>
                  <a:srgbClr val="3C1053"/>
                </a:solidFill>
              </a:rPr>
              <a:t>is:</a:t>
            </a:r>
          </a:p>
          <a:p>
            <a:pPr marL="1200150" lvl="4" indent="-285750">
              <a:lnSpc>
                <a:spcPct val="150000"/>
              </a:lnSpc>
              <a:spcBef>
                <a:spcPts val="115"/>
              </a:spcBef>
              <a:spcAft>
                <a:spcPts val="115"/>
              </a:spcAft>
              <a:buClr>
                <a:srgbClr val="E0004D"/>
              </a:buClr>
              <a:buSzPct val="100000"/>
              <a:buFont typeface="Wingdings" panose="05000000000000000000" pitchFamily="2" charset="2"/>
              <a:buChar char="q"/>
              <a:defRPr/>
            </a:pPr>
            <a:r>
              <a:rPr lang="en-IE" sz="1600" dirty="0" smtClean="0">
                <a:solidFill>
                  <a:srgbClr val="3C1053"/>
                </a:solidFill>
              </a:rPr>
              <a:t>paid </a:t>
            </a:r>
            <a:r>
              <a:rPr lang="en-IE" sz="1600" dirty="0">
                <a:solidFill>
                  <a:srgbClr val="3C1053"/>
                </a:solidFill>
              </a:rPr>
              <a:t>out of </a:t>
            </a:r>
            <a:r>
              <a:rPr lang="en-IE" sz="1600" dirty="0" smtClean="0">
                <a:solidFill>
                  <a:srgbClr val="3C1053"/>
                </a:solidFill>
              </a:rPr>
              <a:t>profits which are not </a:t>
            </a:r>
            <a:r>
              <a:rPr lang="en-IE" sz="1600" dirty="0">
                <a:solidFill>
                  <a:srgbClr val="3C1053"/>
                </a:solidFill>
              </a:rPr>
              <a:t>taxed </a:t>
            </a:r>
            <a:r>
              <a:rPr lang="en-IE" sz="1600" dirty="0" smtClean="0">
                <a:solidFill>
                  <a:srgbClr val="3C1053"/>
                </a:solidFill>
              </a:rPr>
              <a:t>in the country of residence of the company paying the dividend, </a:t>
            </a:r>
            <a:r>
              <a:rPr lang="en-IE" sz="1600" dirty="0">
                <a:solidFill>
                  <a:srgbClr val="3C1053"/>
                </a:solidFill>
              </a:rPr>
              <a:t>and</a:t>
            </a:r>
          </a:p>
          <a:p>
            <a:pPr marL="1200150" lvl="4" indent="-285750">
              <a:lnSpc>
                <a:spcPct val="150000"/>
              </a:lnSpc>
              <a:spcBef>
                <a:spcPts val="115"/>
              </a:spcBef>
              <a:spcAft>
                <a:spcPts val="115"/>
              </a:spcAft>
              <a:buClr>
                <a:srgbClr val="E0004D"/>
              </a:buClr>
              <a:buSzPct val="100000"/>
              <a:buFont typeface="Wingdings" panose="05000000000000000000" pitchFamily="2" charset="2"/>
              <a:buChar char="q"/>
              <a:defRPr/>
            </a:pPr>
            <a:r>
              <a:rPr lang="en-IE" sz="1600" dirty="0" smtClean="0">
                <a:solidFill>
                  <a:srgbClr val="3C1053"/>
                </a:solidFill>
              </a:rPr>
              <a:t>paid </a:t>
            </a:r>
            <a:r>
              <a:rPr lang="en-IE" sz="1600" dirty="0">
                <a:solidFill>
                  <a:srgbClr val="3C1053"/>
                </a:solidFill>
              </a:rPr>
              <a:t>out of dividend received from non-EU/EEA/DTA company out of untaxed </a:t>
            </a:r>
            <a:r>
              <a:rPr lang="en-IE" sz="1600" dirty="0" smtClean="0">
                <a:solidFill>
                  <a:srgbClr val="3C1053"/>
                </a:solidFill>
              </a:rPr>
              <a:t>profits.</a:t>
            </a: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3C1053"/>
          </a:solidFill>
          <a:ln>
            <a:solidFill>
              <a:srgbClr val="3C10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93693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Pooling of excess Foreign </a:t>
            </a:r>
            <a:r>
              <a:rPr lang="en-IE" dirty="0"/>
              <a:t>T</a:t>
            </a:r>
            <a:r>
              <a:rPr lang="en-IE" dirty="0" smtClean="0"/>
              <a:t>ax </a:t>
            </a:r>
            <a:r>
              <a:rPr lang="en-IE" dirty="0"/>
              <a:t>C</a:t>
            </a:r>
            <a:r>
              <a:rPr lang="en-IE" dirty="0" smtClean="0"/>
              <a:t>redits </a:t>
            </a:r>
            <a:endParaRPr lang="en-IE" dirty="0"/>
          </a:p>
        </p:txBody>
      </p:sp>
      <p:sp>
        <p:nvSpPr>
          <p:cNvPr id="2" name="Rectangle 1"/>
          <p:cNvSpPr/>
          <p:nvPr/>
        </p:nvSpPr>
        <p:spPr>
          <a:xfrm>
            <a:off x="827314" y="1456530"/>
            <a:ext cx="9159966" cy="5114221"/>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500" dirty="0" smtClean="0">
                <a:solidFill>
                  <a:srgbClr val="3C1053"/>
                </a:solidFill>
              </a:rPr>
              <a:t>Excess</a:t>
            </a:r>
            <a:r>
              <a:rPr lang="en-US" sz="1500" dirty="0">
                <a:solidFill>
                  <a:srgbClr val="3C1053"/>
                </a:solidFill>
              </a:rPr>
              <a:t> foreign tax credits </a:t>
            </a:r>
            <a:r>
              <a:rPr lang="en-US" sz="1500" dirty="0" smtClean="0">
                <a:solidFill>
                  <a:srgbClr val="3C1053"/>
                </a:solidFill>
              </a:rPr>
              <a:t>can be pooled - a </a:t>
            </a:r>
            <a:r>
              <a:rPr lang="en-US" sz="1500" dirty="0">
                <a:solidFill>
                  <a:srgbClr val="3C1053"/>
                </a:solidFill>
              </a:rPr>
              <a:t>5% relationship is required between the companies paying and receiving the </a:t>
            </a:r>
            <a:r>
              <a:rPr lang="en-US" sz="1500" dirty="0" smtClean="0">
                <a:solidFill>
                  <a:srgbClr val="3C1053"/>
                </a:solidFill>
              </a:rPr>
              <a:t>dividends (note: there </a:t>
            </a:r>
            <a:r>
              <a:rPr lang="en-US" sz="1500" dirty="0">
                <a:solidFill>
                  <a:srgbClr val="3C1053"/>
                </a:solidFill>
              </a:rPr>
              <a:t>is no requirement as to residence of the company paying the </a:t>
            </a:r>
            <a:r>
              <a:rPr lang="en-US" sz="1500" dirty="0" smtClean="0">
                <a:solidFill>
                  <a:srgbClr val="3C1053"/>
                </a:solidFill>
              </a:rPr>
              <a:t>dividend).</a:t>
            </a:r>
            <a:endParaRPr lang="en-US" sz="15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500" dirty="0" smtClean="0">
                <a:solidFill>
                  <a:srgbClr val="3C1053"/>
                </a:solidFill>
              </a:rPr>
              <a:t>Any pooled </a:t>
            </a:r>
            <a:r>
              <a:rPr lang="en-US" sz="1500" dirty="0">
                <a:solidFill>
                  <a:srgbClr val="3C1053"/>
                </a:solidFill>
              </a:rPr>
              <a:t>excess credits are divided into two separate </a:t>
            </a:r>
            <a:r>
              <a:rPr lang="en-US" sz="1500" dirty="0" smtClean="0">
                <a:solidFill>
                  <a:srgbClr val="3C1053"/>
                </a:solidFill>
              </a:rPr>
              <a:t>categories, those </a:t>
            </a:r>
            <a:r>
              <a:rPr lang="en-US" sz="1500" dirty="0">
                <a:solidFill>
                  <a:srgbClr val="3C1053"/>
                </a:solidFill>
              </a:rPr>
              <a:t>taxed at </a:t>
            </a:r>
            <a:r>
              <a:rPr lang="en-US" sz="1500" dirty="0" smtClean="0">
                <a:solidFill>
                  <a:srgbClr val="3C1053"/>
                </a:solidFill>
              </a:rPr>
              <a:t>12.5% and those </a:t>
            </a:r>
            <a:r>
              <a:rPr lang="en-US" sz="1500" dirty="0">
                <a:solidFill>
                  <a:srgbClr val="3C1053"/>
                </a:solidFill>
              </a:rPr>
              <a:t>taxed at </a:t>
            </a:r>
            <a:r>
              <a:rPr lang="en-US" sz="1500" dirty="0" smtClean="0">
                <a:solidFill>
                  <a:srgbClr val="3C1053"/>
                </a:solidFill>
              </a:rPr>
              <a:t>25% - any pooled credits can only be used against income taxable at the corresponding rates.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500" dirty="0" smtClean="0">
                <a:solidFill>
                  <a:srgbClr val="3C1053"/>
                </a:solidFill>
              </a:rPr>
              <a:t>Any </a:t>
            </a:r>
            <a:r>
              <a:rPr lang="en-US" sz="1500" dirty="0">
                <a:solidFill>
                  <a:srgbClr val="3C1053"/>
                </a:solidFill>
              </a:rPr>
              <a:t>unused credits can be carried forward indefinitely</a:t>
            </a:r>
            <a:r>
              <a:rPr lang="en-US" sz="1500" dirty="0" smtClean="0">
                <a:solidFill>
                  <a:srgbClr val="3C1053"/>
                </a:solidFill>
              </a:rPr>
              <a:t>. </a:t>
            </a:r>
            <a:r>
              <a:rPr lang="en-US" sz="1500" i="1" dirty="0" smtClean="0">
                <a:solidFill>
                  <a:srgbClr val="3C1053"/>
                </a:solidFill>
              </a:rPr>
              <a:t>(</a:t>
            </a:r>
            <a:r>
              <a:rPr lang="en-US" sz="1500" i="1" u="sng" dirty="0" smtClean="0">
                <a:solidFill>
                  <a:srgbClr val="3C1053"/>
                </a:solidFill>
              </a:rPr>
              <a:t>note</a:t>
            </a:r>
            <a:r>
              <a:rPr lang="en-US" sz="1500" i="1" dirty="0" smtClean="0">
                <a:solidFill>
                  <a:srgbClr val="3C1053"/>
                </a:solidFill>
              </a:rPr>
              <a:t>: pooling and carry forward does not apply to the Additional Foreign Tax Credit outlined earlier).</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500" dirty="0" smtClean="0">
                <a:solidFill>
                  <a:srgbClr val="3C1053"/>
                </a:solidFill>
              </a:rPr>
              <a:t>There may be a planning consideration in terms of whether to elect for taxation of dividend income at 12.5% e.g. the </a:t>
            </a:r>
            <a:r>
              <a:rPr lang="en-US" sz="1500" dirty="0">
                <a:solidFill>
                  <a:srgbClr val="3C1053"/>
                </a:solidFill>
              </a:rPr>
              <a:t>absence of an election </a:t>
            </a:r>
            <a:r>
              <a:rPr lang="en-US" sz="1500" dirty="0" smtClean="0">
                <a:solidFill>
                  <a:srgbClr val="3C1053"/>
                </a:solidFill>
              </a:rPr>
              <a:t>to tax dividends at 12.5% would mean that pooled credits would not be limited to such 12.5% dividends but available for use against any tax arising tax </a:t>
            </a:r>
            <a:r>
              <a:rPr lang="en-US" sz="1500" dirty="0">
                <a:solidFill>
                  <a:srgbClr val="3C1053"/>
                </a:solidFill>
              </a:rPr>
              <a:t>on </a:t>
            </a:r>
            <a:r>
              <a:rPr lang="en-US" sz="1500" dirty="0" smtClean="0">
                <a:solidFill>
                  <a:srgbClr val="3C1053"/>
                </a:solidFill>
              </a:rPr>
              <a:t>25</a:t>
            </a:r>
            <a:r>
              <a:rPr lang="en-US" sz="1500" dirty="0">
                <a:solidFill>
                  <a:srgbClr val="3C1053"/>
                </a:solidFill>
              </a:rPr>
              <a:t>% dividends.</a:t>
            </a:r>
          </a:p>
          <a:p>
            <a:pPr marL="457200" lvl="3">
              <a:lnSpc>
                <a:spcPct val="150000"/>
              </a:lnSpc>
              <a:spcBef>
                <a:spcPts val="115"/>
              </a:spcBef>
              <a:spcAft>
                <a:spcPts val="115"/>
              </a:spcAft>
              <a:buClr>
                <a:srgbClr val="E0004D"/>
              </a:buClr>
              <a:buSzPct val="100000"/>
              <a:defRPr/>
            </a:pPr>
            <a:endParaRPr lang="en-US" sz="1600" dirty="0">
              <a:solidFill>
                <a:srgbClr val="3C1053"/>
              </a:solidFill>
            </a:endParaRPr>
          </a:p>
          <a:p>
            <a:pPr marL="457200" lvl="3">
              <a:lnSpc>
                <a:spcPct val="150000"/>
              </a:lnSpc>
              <a:spcBef>
                <a:spcPts val="115"/>
              </a:spcBef>
              <a:spcAft>
                <a:spcPts val="115"/>
              </a:spcAft>
              <a:buClr>
                <a:srgbClr val="E0004D"/>
              </a:buClr>
              <a:buSzPct val="100000"/>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3C1053"/>
          </a:solidFill>
          <a:ln>
            <a:solidFill>
              <a:srgbClr val="3C10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3643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a:t>Unilateral Relief – non-DTA/MLI countries  </a:t>
            </a:r>
          </a:p>
        </p:txBody>
      </p:sp>
      <p:sp>
        <p:nvSpPr>
          <p:cNvPr id="2" name="Rectangle 1"/>
          <p:cNvSpPr/>
          <p:nvPr/>
        </p:nvSpPr>
        <p:spPr>
          <a:xfrm>
            <a:off x="751114" y="1205518"/>
            <a:ext cx="9431111" cy="5709255"/>
          </a:xfrm>
          <a:prstGeom prst="rect">
            <a:avLst/>
          </a:prstGeom>
        </p:spPr>
        <p:txBody>
          <a:bodyPr wrap="square">
            <a:spAutoFit/>
          </a:bodyPr>
          <a:lstStyle/>
          <a:p>
            <a:pPr marL="0" lvl="1">
              <a:lnSpc>
                <a:spcPct val="200000"/>
              </a:lnSpc>
              <a:spcBef>
                <a:spcPts val="900"/>
              </a:spcBef>
              <a:buClr>
                <a:srgbClr val="00B398"/>
              </a:buClr>
              <a:buSzPct val="100000"/>
              <a:defRPr/>
            </a:pPr>
            <a:r>
              <a:rPr lang="en-IE" sz="1300" b="1" i="1" u="sng" dirty="0" smtClean="0">
                <a:solidFill>
                  <a:srgbClr val="3C1053"/>
                </a:solidFill>
              </a:rPr>
              <a:t>Indicative example of Unilateral Relief </a:t>
            </a:r>
          </a:p>
          <a:p>
            <a:r>
              <a:rPr lang="en-IE" sz="1300" i="1" dirty="0">
                <a:solidFill>
                  <a:srgbClr val="3C1053"/>
                </a:solidFill>
              </a:rPr>
              <a:t>As</a:t>
            </a:r>
            <a:r>
              <a:rPr lang="en-IE" sz="1300" i="1" dirty="0" smtClean="0">
                <a:solidFill>
                  <a:srgbClr val="3C1053"/>
                </a:solidFill>
              </a:rPr>
              <a:t>sumes </a:t>
            </a:r>
            <a:r>
              <a:rPr lang="en-IE" sz="1300" i="1" dirty="0">
                <a:solidFill>
                  <a:srgbClr val="3C1053"/>
                </a:solidFill>
              </a:rPr>
              <a:t>foreign income taxed in full in Ireland with no reliefs available in Ireland to offset against such foreign </a:t>
            </a:r>
            <a:r>
              <a:rPr lang="en-IE" sz="1300" i="1" dirty="0" smtClean="0">
                <a:solidFill>
                  <a:srgbClr val="3C1053"/>
                </a:solidFill>
              </a:rPr>
              <a:t>income, and a 0% WHT in Brazil (a country with which Ireland does not currently have a DTA in place):</a:t>
            </a:r>
            <a:endParaRPr lang="en-IE" sz="1300" i="1" dirty="0">
              <a:solidFill>
                <a:srgbClr val="3C1053"/>
              </a:solidFill>
            </a:endParaRPr>
          </a:p>
          <a:p>
            <a:r>
              <a:rPr lang="en-IE" sz="1300" dirty="0">
                <a:solidFill>
                  <a:srgbClr val="3C1053"/>
                </a:solidFill>
              </a:rPr>
              <a:t> </a:t>
            </a:r>
          </a:p>
          <a:p>
            <a:r>
              <a:rPr lang="en-IE" sz="1300" dirty="0">
                <a:solidFill>
                  <a:srgbClr val="3C1053"/>
                </a:solidFill>
              </a:rPr>
              <a:t>Gross profits earned in </a:t>
            </a:r>
            <a:r>
              <a:rPr lang="en-IE" sz="1300" dirty="0" smtClean="0">
                <a:solidFill>
                  <a:srgbClr val="3C1053"/>
                </a:solidFill>
              </a:rPr>
              <a:t>Brazil 			   </a:t>
            </a:r>
            <a:r>
              <a:rPr lang="en-IE" sz="1300" dirty="0">
                <a:solidFill>
                  <a:srgbClr val="3C1053"/>
                </a:solidFill>
              </a:rPr>
              <a:t>                </a:t>
            </a:r>
            <a:r>
              <a:rPr lang="en-IE" sz="1300" dirty="0" smtClean="0">
                <a:solidFill>
                  <a:srgbClr val="3C1053"/>
                </a:solidFill>
              </a:rPr>
              <a:t>€1,000,000</a:t>
            </a:r>
            <a:endParaRPr lang="en-IE" sz="1300" dirty="0">
              <a:solidFill>
                <a:srgbClr val="3C1053"/>
              </a:solidFill>
            </a:endParaRPr>
          </a:p>
          <a:p>
            <a:r>
              <a:rPr lang="en-IE" sz="1300" dirty="0">
                <a:solidFill>
                  <a:srgbClr val="3C1053"/>
                </a:solidFill>
              </a:rPr>
              <a:t>Underlying tax </a:t>
            </a:r>
            <a:r>
              <a:rPr lang="en-IE" sz="1300" dirty="0" smtClean="0">
                <a:solidFill>
                  <a:srgbClr val="3C1053"/>
                </a:solidFill>
              </a:rPr>
              <a:t>say 15.625</a:t>
            </a:r>
            <a:r>
              <a:rPr lang="en-IE" sz="1300" dirty="0">
                <a:solidFill>
                  <a:srgbClr val="3C1053"/>
                </a:solidFill>
              </a:rPr>
              <a:t>%            </a:t>
            </a:r>
            <a:r>
              <a:rPr lang="en-IE" sz="1300" dirty="0" smtClean="0">
                <a:solidFill>
                  <a:srgbClr val="3C1053"/>
                </a:solidFill>
              </a:rPr>
              <a:t>	  	                   </a:t>
            </a:r>
            <a:r>
              <a:rPr lang="en-IE" sz="1300" u="sng" dirty="0" smtClean="0">
                <a:solidFill>
                  <a:srgbClr val="3C1053"/>
                </a:solidFill>
              </a:rPr>
              <a:t>(€156,250)</a:t>
            </a:r>
            <a:endParaRPr lang="en-IE" sz="1300" dirty="0">
              <a:solidFill>
                <a:srgbClr val="3C1053"/>
              </a:solidFill>
            </a:endParaRPr>
          </a:p>
          <a:p>
            <a:r>
              <a:rPr lang="en-IE" sz="1300" dirty="0">
                <a:solidFill>
                  <a:srgbClr val="3C1053"/>
                </a:solidFill>
              </a:rPr>
              <a:t> </a:t>
            </a:r>
          </a:p>
          <a:p>
            <a:r>
              <a:rPr lang="en-IE" sz="1300" dirty="0">
                <a:solidFill>
                  <a:srgbClr val="3C1053"/>
                </a:solidFill>
              </a:rPr>
              <a:t>Net foreign income                                  </a:t>
            </a:r>
            <a:r>
              <a:rPr lang="en-IE" sz="1300" dirty="0" smtClean="0">
                <a:solidFill>
                  <a:srgbClr val="3C1053"/>
                </a:solidFill>
              </a:rPr>
              <a:t>                 </a:t>
            </a:r>
            <a:r>
              <a:rPr lang="en-IE" sz="1300" dirty="0">
                <a:solidFill>
                  <a:srgbClr val="3C1053"/>
                </a:solidFill>
              </a:rPr>
              <a:t>   </a:t>
            </a:r>
            <a:r>
              <a:rPr lang="en-IE" sz="1300" dirty="0" smtClean="0">
                <a:solidFill>
                  <a:srgbClr val="3C1053"/>
                </a:solidFill>
              </a:rPr>
              <a:t>    </a:t>
            </a:r>
            <a:r>
              <a:rPr lang="en-IE" sz="1300" u="sng" dirty="0" smtClean="0">
                <a:solidFill>
                  <a:srgbClr val="3C1053"/>
                </a:solidFill>
              </a:rPr>
              <a:t>€843,750</a:t>
            </a:r>
            <a:endParaRPr lang="en-IE" sz="1300" dirty="0">
              <a:solidFill>
                <a:srgbClr val="3C1053"/>
              </a:solidFill>
            </a:endParaRPr>
          </a:p>
          <a:p>
            <a:r>
              <a:rPr lang="en-IE" sz="1300" dirty="0">
                <a:solidFill>
                  <a:srgbClr val="3C1053"/>
                </a:solidFill>
              </a:rPr>
              <a:t>Foreign ETR                                                     </a:t>
            </a:r>
            <a:r>
              <a:rPr lang="en-IE" sz="1300" dirty="0" smtClean="0">
                <a:solidFill>
                  <a:srgbClr val="3C1053"/>
                </a:solidFill>
              </a:rPr>
              <a:t>	        15.625</a:t>
            </a:r>
            <a:r>
              <a:rPr lang="en-IE" sz="1300" dirty="0">
                <a:solidFill>
                  <a:srgbClr val="3C1053"/>
                </a:solidFill>
              </a:rPr>
              <a:t>%</a:t>
            </a:r>
          </a:p>
          <a:p>
            <a:r>
              <a:rPr lang="en-IE" sz="1300" dirty="0">
                <a:solidFill>
                  <a:srgbClr val="3C1053"/>
                </a:solidFill>
              </a:rPr>
              <a:t> </a:t>
            </a:r>
            <a:r>
              <a:rPr lang="en-IE" sz="1300" dirty="0" smtClean="0">
                <a:solidFill>
                  <a:srgbClr val="3C1053"/>
                </a:solidFill>
              </a:rPr>
              <a:t> </a:t>
            </a:r>
            <a:endParaRPr lang="en-IE" sz="1300" dirty="0">
              <a:solidFill>
                <a:srgbClr val="3C1053"/>
              </a:solidFill>
            </a:endParaRPr>
          </a:p>
          <a:p>
            <a:r>
              <a:rPr lang="en-IE" sz="1300" dirty="0">
                <a:solidFill>
                  <a:srgbClr val="3C1053"/>
                </a:solidFill>
              </a:rPr>
              <a:t>Grossed up net foreign income             </a:t>
            </a:r>
            <a:r>
              <a:rPr lang="en-IE" sz="1300" dirty="0" smtClean="0">
                <a:solidFill>
                  <a:srgbClr val="3C1053"/>
                </a:solidFill>
              </a:rPr>
              <a:t>		</a:t>
            </a:r>
            <a:r>
              <a:rPr lang="en-IE" sz="1300" dirty="0">
                <a:solidFill>
                  <a:srgbClr val="3C1053"/>
                </a:solidFill>
              </a:rPr>
              <a:t>     </a:t>
            </a:r>
            <a:r>
              <a:rPr lang="en-IE" sz="1300" dirty="0" smtClean="0">
                <a:solidFill>
                  <a:srgbClr val="3C1053"/>
                </a:solidFill>
              </a:rPr>
              <a:t>   </a:t>
            </a:r>
            <a:r>
              <a:rPr lang="en-IE" sz="1300" u="sng" dirty="0" smtClean="0">
                <a:solidFill>
                  <a:srgbClr val="3C1053"/>
                </a:solidFill>
              </a:rPr>
              <a:t>€1,000,000</a:t>
            </a:r>
            <a:endParaRPr lang="en-IE" sz="1300" dirty="0">
              <a:solidFill>
                <a:srgbClr val="3C1053"/>
              </a:solidFill>
            </a:endParaRPr>
          </a:p>
          <a:p>
            <a:r>
              <a:rPr lang="en-IE" sz="1300" dirty="0">
                <a:solidFill>
                  <a:srgbClr val="3C1053"/>
                </a:solidFill>
              </a:rPr>
              <a:t> </a:t>
            </a:r>
          </a:p>
          <a:p>
            <a:r>
              <a:rPr lang="en-IE" sz="1300" dirty="0">
                <a:solidFill>
                  <a:srgbClr val="3C1053"/>
                </a:solidFill>
              </a:rPr>
              <a:t>Maximum tax credit would be lower of foreign tax (i.e. €</a:t>
            </a:r>
            <a:r>
              <a:rPr lang="en-IE" sz="1300" dirty="0" smtClean="0">
                <a:solidFill>
                  <a:srgbClr val="3C1053"/>
                </a:solidFill>
              </a:rPr>
              <a:t>156,250) </a:t>
            </a:r>
            <a:r>
              <a:rPr lang="en-IE" sz="1300" dirty="0">
                <a:solidFill>
                  <a:srgbClr val="3C1053"/>
                </a:solidFill>
              </a:rPr>
              <a:t>and Irish tax on grossed up income (i.e. </a:t>
            </a:r>
            <a:r>
              <a:rPr lang="en-IE" sz="1300" dirty="0" smtClean="0">
                <a:solidFill>
                  <a:srgbClr val="3C1053"/>
                </a:solidFill>
              </a:rPr>
              <a:t>€250,000 </a:t>
            </a:r>
            <a:r>
              <a:rPr lang="en-IE" sz="1300" dirty="0">
                <a:solidFill>
                  <a:srgbClr val="3C1053"/>
                </a:solidFill>
              </a:rPr>
              <a:t>being </a:t>
            </a:r>
            <a:r>
              <a:rPr lang="en-IE" sz="1300" dirty="0" smtClean="0">
                <a:solidFill>
                  <a:srgbClr val="3C1053"/>
                </a:solidFill>
              </a:rPr>
              <a:t>€1,000,000 </a:t>
            </a:r>
            <a:r>
              <a:rPr lang="en-IE" sz="1300" dirty="0">
                <a:solidFill>
                  <a:srgbClr val="3C1053"/>
                </a:solidFill>
              </a:rPr>
              <a:t>@ 25%)</a:t>
            </a:r>
          </a:p>
          <a:p>
            <a:r>
              <a:rPr lang="en-IE" sz="1300" dirty="0">
                <a:solidFill>
                  <a:srgbClr val="3C1053"/>
                </a:solidFill>
              </a:rPr>
              <a:t> </a:t>
            </a:r>
          </a:p>
          <a:p>
            <a:r>
              <a:rPr lang="en-IE" sz="1300" u="sng" dirty="0">
                <a:solidFill>
                  <a:srgbClr val="3C1053"/>
                </a:solidFill>
              </a:rPr>
              <a:t>Irish tax computation:</a:t>
            </a:r>
            <a:endParaRPr lang="en-IE" sz="1300" dirty="0">
              <a:solidFill>
                <a:srgbClr val="3C1053"/>
              </a:solidFill>
            </a:endParaRPr>
          </a:p>
          <a:p>
            <a:r>
              <a:rPr lang="en-IE" sz="1300" dirty="0">
                <a:solidFill>
                  <a:srgbClr val="3C1053"/>
                </a:solidFill>
              </a:rPr>
              <a:t>Taxable dividend                                           </a:t>
            </a:r>
            <a:r>
              <a:rPr lang="en-IE" sz="1300" dirty="0" smtClean="0">
                <a:solidFill>
                  <a:srgbClr val="3C1053"/>
                </a:solidFill>
              </a:rPr>
              <a:t>                  </a:t>
            </a:r>
            <a:r>
              <a:rPr lang="en-IE" sz="1300" u="sng" dirty="0" smtClean="0">
                <a:solidFill>
                  <a:srgbClr val="3C1053"/>
                </a:solidFill>
              </a:rPr>
              <a:t>€1,000,000</a:t>
            </a:r>
            <a:endParaRPr lang="en-IE" sz="1300" dirty="0">
              <a:solidFill>
                <a:srgbClr val="3C1053"/>
              </a:solidFill>
            </a:endParaRPr>
          </a:p>
          <a:p>
            <a:r>
              <a:rPr lang="en-IE" sz="1300" dirty="0">
                <a:solidFill>
                  <a:srgbClr val="3C1053"/>
                </a:solidFill>
              </a:rPr>
              <a:t>Tax at 25%                                                     </a:t>
            </a:r>
            <a:r>
              <a:rPr lang="en-IE" sz="1300" dirty="0" smtClean="0">
                <a:solidFill>
                  <a:srgbClr val="3C1053"/>
                </a:solidFill>
              </a:rPr>
              <a:t>                €250,000</a:t>
            </a:r>
            <a:endParaRPr lang="en-IE" sz="1300" dirty="0">
              <a:solidFill>
                <a:srgbClr val="3C1053"/>
              </a:solidFill>
            </a:endParaRPr>
          </a:p>
          <a:p>
            <a:r>
              <a:rPr lang="en-IE" sz="1300" u="sng" dirty="0" smtClean="0">
                <a:solidFill>
                  <a:srgbClr val="3C1053"/>
                </a:solidFill>
              </a:rPr>
              <a:t>Less:</a:t>
            </a:r>
            <a:r>
              <a:rPr lang="en-IE" sz="1300" dirty="0" smtClean="0">
                <a:solidFill>
                  <a:srgbClr val="3C1053"/>
                </a:solidFill>
              </a:rPr>
              <a:t> </a:t>
            </a:r>
            <a:r>
              <a:rPr lang="en-IE" sz="1300" dirty="0">
                <a:solidFill>
                  <a:srgbClr val="3C1053"/>
                </a:solidFill>
              </a:rPr>
              <a:t>Unilateral credit due                      </a:t>
            </a:r>
            <a:r>
              <a:rPr lang="en-IE" sz="1300" dirty="0" smtClean="0">
                <a:solidFill>
                  <a:srgbClr val="3C1053"/>
                </a:solidFill>
              </a:rPr>
              <a:t>    </a:t>
            </a:r>
            <a:r>
              <a:rPr lang="en-IE" sz="1300" dirty="0">
                <a:solidFill>
                  <a:srgbClr val="3C1053"/>
                </a:solidFill>
              </a:rPr>
              <a:t>   </a:t>
            </a:r>
            <a:r>
              <a:rPr lang="en-IE" sz="1300" dirty="0" smtClean="0">
                <a:solidFill>
                  <a:srgbClr val="3C1053"/>
                </a:solidFill>
              </a:rPr>
              <a:t>                (</a:t>
            </a:r>
            <a:r>
              <a:rPr lang="en-IE" sz="1300" u="sng" dirty="0" smtClean="0">
                <a:solidFill>
                  <a:srgbClr val="3C1053"/>
                </a:solidFill>
              </a:rPr>
              <a:t>€156,250)</a:t>
            </a:r>
            <a:endParaRPr lang="en-IE" sz="1300" dirty="0">
              <a:solidFill>
                <a:srgbClr val="3C1053"/>
              </a:solidFill>
            </a:endParaRPr>
          </a:p>
          <a:p>
            <a:r>
              <a:rPr lang="en-IE" sz="1300" dirty="0">
                <a:solidFill>
                  <a:srgbClr val="3C1053"/>
                </a:solidFill>
              </a:rPr>
              <a:t> </a:t>
            </a:r>
          </a:p>
          <a:p>
            <a:r>
              <a:rPr lang="en-IE" sz="1300" dirty="0">
                <a:solidFill>
                  <a:srgbClr val="3C1053"/>
                </a:solidFill>
              </a:rPr>
              <a:t>Net Irish tax payable                                  </a:t>
            </a:r>
            <a:r>
              <a:rPr lang="en-IE" sz="1300" dirty="0" smtClean="0">
                <a:solidFill>
                  <a:srgbClr val="3C1053"/>
                </a:solidFill>
              </a:rPr>
              <a:t>                    </a:t>
            </a:r>
            <a:r>
              <a:rPr lang="en-IE" sz="1300" u="sng" dirty="0" smtClean="0">
                <a:solidFill>
                  <a:srgbClr val="3C1053"/>
                </a:solidFill>
              </a:rPr>
              <a:t>€93,750</a:t>
            </a:r>
            <a:endParaRPr lang="en-IE" sz="1300" dirty="0">
              <a:solidFill>
                <a:srgbClr val="3C1053"/>
              </a:solidFill>
            </a:endParaRPr>
          </a:p>
          <a:p>
            <a:pPr marL="0" lvl="1">
              <a:lnSpc>
                <a:spcPct val="200000"/>
              </a:lnSpc>
              <a:spcBef>
                <a:spcPts val="900"/>
              </a:spcBef>
              <a:buClr>
                <a:srgbClr val="00B398"/>
              </a:buClr>
              <a:buSzPct val="100000"/>
              <a:defRPr/>
            </a:pPr>
            <a:endParaRPr lang="en-IE" sz="1600" i="1" dirty="0">
              <a:solidFill>
                <a:srgbClr val="3C1053"/>
              </a:solidFill>
            </a:endParaRPr>
          </a:p>
          <a:p>
            <a:pPr marL="0" lvl="1">
              <a:lnSpc>
                <a:spcPct val="200000"/>
              </a:lnSpc>
              <a:spcBef>
                <a:spcPts val="900"/>
              </a:spcBef>
              <a:buClr>
                <a:srgbClr val="00B398"/>
              </a:buClr>
              <a:buSzPct val="100000"/>
              <a:defRPr/>
            </a:pPr>
            <a:endParaRPr lang="en-IE" sz="1600" dirty="0" smtClean="0">
              <a:solidFill>
                <a:srgbClr val="3C1053"/>
              </a:solidFill>
            </a:endParaRPr>
          </a:p>
        </p:txBody>
      </p:sp>
      <p:sp>
        <p:nvSpPr>
          <p:cNvPr id="3" name="Rectangle 2"/>
          <p:cNvSpPr/>
          <p:nvPr/>
        </p:nvSpPr>
        <p:spPr>
          <a:xfrm>
            <a:off x="544286" y="1379913"/>
            <a:ext cx="206828" cy="4339243"/>
          </a:xfrm>
          <a:prstGeom prst="rect">
            <a:avLst/>
          </a:prstGeom>
          <a:solidFill>
            <a:srgbClr val="E0004D"/>
          </a:solidFill>
          <a:ln>
            <a:solidFill>
              <a:srgbClr val="E0004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18451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txBox="1">
            <a:spLocks/>
          </p:cNvSpPr>
          <p:nvPr/>
        </p:nvSpPr>
        <p:spPr>
          <a:xfrm>
            <a:off x="5843451" y="2846903"/>
            <a:ext cx="4624251" cy="1142719"/>
          </a:xfrm>
          <a:prstGeom prst="rect">
            <a:avLst/>
          </a:prstGeom>
          <a:effectLst/>
        </p:spPr>
        <p:txBody>
          <a:bodyPr vert="horz" lIns="0" tIns="45720" rIns="0" bIns="45720" rtlCol="0" anchor="b" anchorCtr="0">
            <a:noAutofit/>
          </a:bodyPr>
          <a:lstStyle>
            <a:lvl1pPr marL="0" indent="0" algn="l" defTabSz="914400" rtl="0" eaLnBrk="1" latinLnBrk="0" hangingPunct="1">
              <a:lnSpc>
                <a:spcPct val="105000"/>
              </a:lnSpc>
              <a:spcBef>
                <a:spcPts val="900"/>
              </a:spcBef>
              <a:buFont typeface="Arial" panose="020B0604020202020204" pitchFamily="34" charset="0"/>
              <a:buNone/>
              <a:defRPr lang="en-US" sz="3600" b="1" kern="1200" spc="60" baseline="0">
                <a:solidFill>
                  <a:schemeClr val="tx2"/>
                </a:solidFill>
                <a:effectLst/>
                <a:latin typeface="+mn-lt"/>
                <a:ea typeface="+mn-ea"/>
                <a:cs typeface="+mn-cs"/>
              </a:defRPr>
            </a:lvl1pPr>
            <a:lvl2pPr marL="539750" indent="-228600" algn="l" defTabSz="914400" rtl="0" eaLnBrk="1" latinLnBrk="0" hangingPunct="1">
              <a:lnSpc>
                <a:spcPct val="105000"/>
              </a:lnSpc>
              <a:spcBef>
                <a:spcPts val="600"/>
              </a:spcBef>
              <a:buFont typeface="Arial" panose="020B0604020202020204" pitchFamily="34" charset="0"/>
              <a:buChar char="–"/>
              <a:defRPr lang="en-US" sz="1800" kern="1200" dirty="0" smtClean="0">
                <a:solidFill>
                  <a:schemeClr val="accent4"/>
                </a:solidFill>
                <a:effectLst/>
                <a:latin typeface="+mn-lt"/>
                <a:ea typeface="+mn-ea"/>
                <a:cs typeface="+mn-cs"/>
              </a:defRPr>
            </a:lvl2pPr>
            <a:lvl3pPr marL="809625" indent="-182563" algn="l" defTabSz="914400" rtl="0" eaLnBrk="1" latinLnBrk="0" hangingPunct="1">
              <a:lnSpc>
                <a:spcPct val="105000"/>
              </a:lnSpc>
              <a:spcBef>
                <a:spcPts val="600"/>
              </a:spcBef>
              <a:buFont typeface="Arial" panose="020B0604020202020204" pitchFamily="34" charset="0"/>
              <a:buChar char="•"/>
              <a:defRPr lang="en-US" sz="1600" kern="1200" dirty="0" smtClean="0">
                <a:solidFill>
                  <a:schemeClr val="tx2"/>
                </a:solidFill>
                <a:effectLst/>
                <a:latin typeface="+mn-lt"/>
                <a:ea typeface="+mn-ea"/>
                <a:cs typeface="+mn-cs"/>
              </a:defRPr>
            </a:lvl3pPr>
            <a:lvl4pPr marL="1166813" indent="-228600" algn="l" defTabSz="914400" rtl="0" eaLnBrk="1" latinLnBrk="0" hangingPunct="1">
              <a:lnSpc>
                <a:spcPct val="105000"/>
              </a:lnSpc>
              <a:spcBef>
                <a:spcPts val="600"/>
              </a:spcBef>
              <a:buFont typeface="Arial" panose="020B0604020202020204" pitchFamily="34" charset="0"/>
              <a:buChar char="•"/>
              <a:defRPr sz="1400" kern="1200">
                <a:solidFill>
                  <a:schemeClr val="bg2"/>
                </a:solidFill>
                <a:effectLst/>
                <a:latin typeface="+mn-lt"/>
                <a:ea typeface="+mn-ea"/>
                <a:cs typeface="+mn-cs"/>
              </a:defRPr>
            </a:lvl4pPr>
            <a:lvl5pPr marL="1524000" indent="-228600" algn="l" defTabSz="914400" rtl="0" eaLnBrk="1" latinLnBrk="0" hangingPunct="1">
              <a:lnSpc>
                <a:spcPct val="105000"/>
              </a:lnSpc>
              <a:spcBef>
                <a:spcPts val="600"/>
              </a:spcBef>
              <a:buFont typeface="Arial" panose="020B0604020202020204" pitchFamily="34" charset="0"/>
              <a:buChar char="•"/>
              <a:defRPr sz="1200" kern="1200">
                <a:solidFill>
                  <a:schemeClr val="bg2"/>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ctr"/>
            <a:endParaRPr lang="en-IE" sz="3200" dirty="0">
              <a:solidFill>
                <a:srgbClr val="3C1053"/>
              </a:solidFill>
            </a:endParaRPr>
          </a:p>
          <a:p>
            <a:pPr algn="ctr"/>
            <a:endParaRPr lang="en-IE" sz="3200" dirty="0">
              <a:solidFill>
                <a:srgbClr val="3C1053"/>
              </a:solidFill>
            </a:endParaRPr>
          </a:p>
          <a:p>
            <a:pPr algn="ctr"/>
            <a:endParaRPr lang="en-IE" sz="3200" dirty="0">
              <a:solidFill>
                <a:srgbClr val="3C1053"/>
              </a:solidFill>
            </a:endParaRPr>
          </a:p>
          <a:p>
            <a:pPr algn="ctr"/>
            <a:endParaRPr lang="en-IE" sz="3200" dirty="0">
              <a:solidFill>
                <a:srgbClr val="3C1053"/>
              </a:solidFill>
            </a:endParaRPr>
          </a:p>
          <a:p>
            <a:pPr algn="ctr"/>
            <a:endParaRPr lang="en-IE" sz="3200" dirty="0">
              <a:solidFill>
                <a:srgbClr val="3C1053"/>
              </a:solidFill>
            </a:endParaRPr>
          </a:p>
          <a:p>
            <a:pPr algn="ctr">
              <a:lnSpc>
                <a:spcPct val="100000"/>
              </a:lnSpc>
              <a:spcBef>
                <a:spcPts val="0"/>
              </a:spcBef>
            </a:pPr>
            <a:r>
              <a:rPr lang="en-IE" sz="3200" dirty="0" smtClean="0">
                <a:solidFill>
                  <a:srgbClr val="3C1053"/>
                </a:solidFill>
              </a:rPr>
              <a:t>Outbound Dividends </a:t>
            </a:r>
          </a:p>
          <a:p>
            <a:pPr algn="ctr">
              <a:lnSpc>
                <a:spcPct val="100000"/>
              </a:lnSpc>
              <a:spcBef>
                <a:spcPts val="0"/>
              </a:spcBef>
            </a:pPr>
            <a:endParaRPr lang="en-IE" sz="3200" dirty="0">
              <a:solidFill>
                <a:srgbClr val="3C1053"/>
              </a:solidFill>
            </a:endParaRPr>
          </a:p>
          <a:p>
            <a:pPr algn="ctr">
              <a:lnSpc>
                <a:spcPct val="100000"/>
              </a:lnSpc>
              <a:spcBef>
                <a:spcPts val="0"/>
              </a:spcBef>
            </a:pPr>
            <a:r>
              <a:rPr lang="en-IE" sz="3200" dirty="0" smtClean="0">
                <a:solidFill>
                  <a:srgbClr val="3C1053"/>
                </a:solidFill>
              </a:rPr>
              <a:t> Taxation considerations </a:t>
            </a:r>
            <a:endParaRPr lang="en-IE" sz="3200" dirty="0">
              <a:solidFill>
                <a:srgbClr val="3C1053"/>
              </a:solidFill>
            </a:endParaRPr>
          </a:p>
        </p:txBody>
      </p:sp>
      <p:sp>
        <p:nvSpPr>
          <p:cNvPr id="11" name="Rectangle 10"/>
          <p:cNvSpPr/>
          <p:nvPr/>
        </p:nvSpPr>
        <p:spPr>
          <a:xfrm>
            <a:off x="4715912" y="1366897"/>
            <a:ext cx="293834" cy="4367718"/>
          </a:xfrm>
          <a:prstGeom prst="rect">
            <a:avLst/>
          </a:prstGeom>
          <a:solidFill>
            <a:srgbClr val="99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350"/>
          <a:stretch/>
        </p:blipFill>
        <p:spPr>
          <a:xfrm>
            <a:off x="564204" y="1364385"/>
            <a:ext cx="4171900" cy="4367718"/>
          </a:xfrm>
          <a:prstGeom prst="rect">
            <a:avLst/>
          </a:prstGeom>
        </p:spPr>
      </p:pic>
    </p:spTree>
    <p:extLst>
      <p:ext uri="{BB962C8B-B14F-4D97-AF65-F5344CB8AC3E}">
        <p14:creationId xmlns:p14="http://schemas.microsoft.com/office/powerpoint/2010/main" val="296590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General overview of Ireland’s DWT regime </a:t>
            </a:r>
            <a:endParaRPr lang="en-IE" dirty="0"/>
          </a:p>
        </p:txBody>
      </p:sp>
      <p:sp>
        <p:nvSpPr>
          <p:cNvPr id="2" name="Rectangle 1"/>
          <p:cNvSpPr/>
          <p:nvPr/>
        </p:nvSpPr>
        <p:spPr>
          <a:xfrm>
            <a:off x="827314" y="1456530"/>
            <a:ext cx="9159966" cy="4652556"/>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a:solidFill>
                  <a:srgbClr val="3C1053"/>
                </a:solidFill>
              </a:rPr>
              <a:t>The general regime imposes a requirement to withhold tax at the rate of 25% on any dividends paid by an </a:t>
            </a:r>
            <a:r>
              <a:rPr lang="en-IE" sz="1600" dirty="0" smtClean="0">
                <a:solidFill>
                  <a:srgbClr val="3C1053"/>
                </a:solidFill>
              </a:rPr>
              <a:t>Irish tax </a:t>
            </a:r>
            <a:r>
              <a:rPr lang="en-IE" sz="1600" dirty="0">
                <a:solidFill>
                  <a:srgbClr val="3C1053"/>
                </a:solidFill>
              </a:rPr>
              <a:t>resident </a:t>
            </a:r>
            <a:r>
              <a:rPr lang="en-IE" sz="1600" dirty="0" smtClean="0">
                <a:solidFill>
                  <a:srgbClr val="3C1053"/>
                </a:solidFill>
              </a:rPr>
              <a:t>company.</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Exemptions from DWT do apply to domestic dividends paid by an Irish resident corporate to another Irish tax resident corporate.</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With regard to dividends paid to non-resident individuals/companies, the terms of a DTA/MLI can provided for a lower rate of DWT to apply.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There are also a number of exemptions from DWT on dividends paid to non-residents which are provided for under domestic / EU tax provisions.</a:t>
            </a: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Note that certain exemptions are subject to having necessary forms and documentation in place in advance of the dividend being paid – such forms generally remain valid for 5 calendar years after the end of the calendar year in which the declaration is made. </a:t>
            </a:r>
          </a:p>
          <a:p>
            <a:pPr marL="457200" lvl="3">
              <a:lnSpc>
                <a:spcPct val="150000"/>
              </a:lnSpc>
              <a:spcBef>
                <a:spcPts val="115"/>
              </a:spcBef>
              <a:spcAft>
                <a:spcPts val="115"/>
              </a:spcAft>
              <a:buClr>
                <a:srgbClr val="E0004D"/>
              </a:buClr>
              <a:buSzPct val="100000"/>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3361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sz="2000" dirty="0" smtClean="0"/>
              <a:t>Exemptions from DWT for dividends payable to non-Irish tax residents  </a:t>
            </a:r>
            <a:endParaRPr lang="en-IE" sz="2000" dirty="0"/>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graphicFrame>
        <p:nvGraphicFramePr>
          <p:cNvPr id="4" name="Table 3"/>
          <p:cNvGraphicFramePr>
            <a:graphicFrameLocks noGrp="1"/>
          </p:cNvGraphicFramePr>
          <p:nvPr>
            <p:extLst>
              <p:ext uri="{D42A27DB-BD31-4B8C-83A1-F6EECF244321}">
                <p14:modId xmlns:p14="http://schemas.microsoft.com/office/powerpoint/2010/main" val="526347555"/>
              </p:ext>
            </p:extLst>
          </p:nvPr>
        </p:nvGraphicFramePr>
        <p:xfrm>
          <a:off x="428624" y="1078173"/>
          <a:ext cx="11144250" cy="5040598"/>
        </p:xfrm>
        <a:graphic>
          <a:graphicData uri="http://schemas.openxmlformats.org/drawingml/2006/table">
            <a:tbl>
              <a:tblPr firstRow="1" bandRow="1">
                <a:tableStyleId>{5C22544A-7EE6-4342-B048-85BDC9FD1C3A}</a:tableStyleId>
              </a:tblPr>
              <a:tblGrid>
                <a:gridCol w="5495926">
                  <a:extLst>
                    <a:ext uri="{9D8B030D-6E8A-4147-A177-3AD203B41FA5}">
                      <a16:colId xmlns:a16="http://schemas.microsoft.com/office/drawing/2014/main" val="3941783041"/>
                    </a:ext>
                  </a:extLst>
                </a:gridCol>
                <a:gridCol w="5648324">
                  <a:extLst>
                    <a:ext uri="{9D8B030D-6E8A-4147-A177-3AD203B41FA5}">
                      <a16:colId xmlns:a16="http://schemas.microsoft.com/office/drawing/2014/main" val="2366771228"/>
                    </a:ext>
                  </a:extLst>
                </a:gridCol>
              </a:tblGrid>
              <a:tr h="450718">
                <a:tc>
                  <a:txBody>
                    <a:bodyPr/>
                    <a:lstStyle/>
                    <a:p>
                      <a:r>
                        <a:rPr lang="en-IE" sz="1600" dirty="0" smtClean="0">
                          <a:solidFill>
                            <a:srgbClr val="E0004D"/>
                          </a:solidFill>
                        </a:rPr>
                        <a:t>Conditions</a:t>
                      </a:r>
                      <a:r>
                        <a:rPr lang="en-IE" sz="1600" baseline="0" dirty="0" smtClean="0">
                          <a:solidFill>
                            <a:srgbClr val="E0004D"/>
                          </a:solidFill>
                        </a:rPr>
                        <a:t> for exemption:</a:t>
                      </a:r>
                      <a:endParaRPr lang="en-IE" sz="1600" dirty="0">
                        <a:solidFill>
                          <a:srgbClr val="E0004D"/>
                        </a:solidFill>
                      </a:endParaRPr>
                    </a:p>
                  </a:txBody>
                  <a:tcPr/>
                </a:tc>
                <a:tc>
                  <a:txBody>
                    <a:bodyPr/>
                    <a:lstStyle/>
                    <a:p>
                      <a:r>
                        <a:rPr lang="en-IE" sz="1600" dirty="0" smtClean="0">
                          <a:solidFill>
                            <a:srgbClr val="E0004D"/>
                          </a:solidFill>
                        </a:rPr>
                        <a:t>Documentation</a:t>
                      </a:r>
                      <a:r>
                        <a:rPr lang="en-IE" sz="1600" baseline="0" dirty="0" smtClean="0">
                          <a:solidFill>
                            <a:srgbClr val="E0004D"/>
                          </a:solidFill>
                        </a:rPr>
                        <a:t> required:</a:t>
                      </a:r>
                      <a:endParaRPr lang="en-IE" sz="1600" dirty="0">
                        <a:solidFill>
                          <a:srgbClr val="E0004D"/>
                        </a:solidFill>
                      </a:endParaRPr>
                    </a:p>
                  </a:txBody>
                  <a:tcPr/>
                </a:tc>
                <a:extLst>
                  <a:ext uri="{0D108BD9-81ED-4DB2-BD59-A6C34878D82A}">
                    <a16:rowId xmlns:a16="http://schemas.microsoft.com/office/drawing/2014/main" val="530810074"/>
                  </a:ext>
                </a:extLst>
              </a:tr>
              <a:tr h="1054703">
                <a:tc>
                  <a:txBody>
                    <a:bodyPr/>
                    <a:lstStyle/>
                    <a:p>
                      <a:r>
                        <a:rPr lang="en-IE" sz="1600" b="0" i="0" kern="1200" baseline="0" dirty="0" smtClean="0">
                          <a:solidFill>
                            <a:srgbClr val="3C1053"/>
                          </a:solidFill>
                          <a:effectLst/>
                          <a:latin typeface="+mn-lt"/>
                          <a:ea typeface="+mn-ea"/>
                          <a:cs typeface="+mn-cs"/>
                        </a:rPr>
                        <a:t>Dividends paid to an individual who is neither resident nor ordinary resident in Ireland but resident in EU or a DTA country.</a:t>
                      </a:r>
                      <a:endParaRPr lang="en-IE" sz="1600" b="0" i="0" kern="1200" baseline="0" dirty="0">
                        <a:solidFill>
                          <a:srgbClr val="3C1053"/>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rgbClr val="3C1053"/>
                          </a:solidFill>
                          <a:latin typeface="+mn-lt"/>
                          <a:ea typeface="+mn-ea"/>
                          <a:cs typeface="+mn-cs"/>
                        </a:rPr>
                        <a:t>Formal declaration form required to be in place , which must either be stamped by the tax authorities in the individual’s country of residence or a copy of a letter of tax residence to the same effect.</a:t>
                      </a:r>
                      <a:endParaRPr lang="en-IE" sz="1600" kern="1200" dirty="0">
                        <a:solidFill>
                          <a:srgbClr val="3C1053"/>
                        </a:solidFill>
                        <a:latin typeface="+mn-lt"/>
                        <a:ea typeface="+mn-ea"/>
                        <a:cs typeface="+mn-cs"/>
                      </a:endParaRPr>
                    </a:p>
                  </a:txBody>
                  <a:tcPr/>
                </a:tc>
                <a:extLst>
                  <a:ext uri="{0D108BD9-81ED-4DB2-BD59-A6C34878D82A}">
                    <a16:rowId xmlns:a16="http://schemas.microsoft.com/office/drawing/2014/main" val="1203416532"/>
                  </a:ext>
                </a:extLst>
              </a:tr>
              <a:tr h="1295778">
                <a:tc>
                  <a:txBody>
                    <a:bodyPr/>
                    <a:lstStyle/>
                    <a:p>
                      <a:r>
                        <a:rPr lang="en-US" sz="1600" b="0" i="0" kern="1200" dirty="0" smtClean="0">
                          <a:solidFill>
                            <a:srgbClr val="3C1053"/>
                          </a:solidFill>
                          <a:effectLst/>
                          <a:latin typeface="+mn-lt"/>
                          <a:ea typeface="+mn-ea"/>
                          <a:cs typeface="+mn-cs"/>
                        </a:rPr>
                        <a:t>Dividends</a:t>
                      </a:r>
                      <a:r>
                        <a:rPr lang="en-US" sz="1600" b="0" i="0" kern="1200" baseline="0" dirty="0" smtClean="0">
                          <a:solidFill>
                            <a:srgbClr val="3C1053"/>
                          </a:solidFill>
                          <a:effectLst/>
                          <a:latin typeface="+mn-lt"/>
                          <a:ea typeface="+mn-ea"/>
                          <a:cs typeface="+mn-cs"/>
                        </a:rPr>
                        <a:t> paid to a company being the company’s</a:t>
                      </a:r>
                      <a:r>
                        <a:rPr lang="en-US" sz="1600" b="0" i="0" kern="1200" dirty="0" smtClean="0">
                          <a:solidFill>
                            <a:srgbClr val="3C1053"/>
                          </a:solidFill>
                          <a:effectLst/>
                          <a:latin typeface="+mn-lt"/>
                          <a:ea typeface="+mn-ea"/>
                          <a:cs typeface="+mn-cs"/>
                        </a:rPr>
                        <a:t> foreign parent resident in the EU or a country with which Ireland has a DTA/MLI (and</a:t>
                      </a:r>
                      <a:r>
                        <a:rPr lang="en-US" sz="1600" b="0" i="0" kern="1200" baseline="0" dirty="0" smtClean="0">
                          <a:solidFill>
                            <a:srgbClr val="3C1053"/>
                          </a:solidFill>
                          <a:effectLst/>
                          <a:latin typeface="+mn-lt"/>
                          <a:ea typeface="+mn-ea"/>
                          <a:cs typeface="+mn-cs"/>
                        </a:rPr>
                        <a:t> not controlled by Irish resident individuals).</a:t>
                      </a:r>
                      <a:r>
                        <a:rPr lang="en-US" sz="1600" dirty="0" smtClean="0">
                          <a:solidFill>
                            <a:srgbClr val="3C1053"/>
                          </a:solidFill>
                        </a:rPr>
                        <a:t/>
                      </a:r>
                      <a:br>
                        <a:rPr lang="en-US" sz="1600" dirty="0" smtClean="0">
                          <a:solidFill>
                            <a:srgbClr val="3C1053"/>
                          </a:solidFill>
                        </a:rPr>
                      </a:br>
                      <a:endParaRPr lang="en-IE" sz="1600" dirty="0">
                        <a:solidFill>
                          <a:srgbClr val="3C1053"/>
                        </a:solidFill>
                      </a:endParaRPr>
                    </a:p>
                  </a:txBody>
                  <a:tcPr/>
                </a:tc>
                <a:tc>
                  <a:txBody>
                    <a:bodyPr/>
                    <a:lstStyle/>
                    <a:p>
                      <a:r>
                        <a:rPr lang="en-IE" sz="1600" dirty="0" smtClean="0">
                          <a:solidFill>
                            <a:srgbClr val="3C1053"/>
                          </a:solidFill>
                        </a:rPr>
                        <a:t>Formal</a:t>
                      </a:r>
                      <a:r>
                        <a:rPr lang="en-IE" sz="1600" baseline="0" dirty="0" smtClean="0">
                          <a:solidFill>
                            <a:srgbClr val="3C1053"/>
                          </a:solidFill>
                        </a:rPr>
                        <a:t> declaration form required to be in place – note unlike the exemption for individuals this is a self declaration and hence stamping by a tax authority / letter of tax residence is not required.</a:t>
                      </a:r>
                      <a:endParaRPr lang="en-IE" sz="1600" dirty="0">
                        <a:solidFill>
                          <a:srgbClr val="3C1053"/>
                        </a:solidFill>
                      </a:endParaRPr>
                    </a:p>
                  </a:txBody>
                  <a:tcPr/>
                </a:tc>
                <a:extLst>
                  <a:ext uri="{0D108BD9-81ED-4DB2-BD59-A6C34878D82A}">
                    <a16:rowId xmlns:a16="http://schemas.microsoft.com/office/drawing/2014/main" val="3100482964"/>
                  </a:ext>
                </a:extLst>
              </a:tr>
              <a:tr h="1295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3C1053"/>
                          </a:solidFill>
                          <a:effectLst/>
                          <a:latin typeface="+mn-lt"/>
                          <a:ea typeface="+mn-ea"/>
                          <a:cs typeface="+mn-cs"/>
                        </a:rPr>
                        <a:t>Dividends</a:t>
                      </a:r>
                      <a:r>
                        <a:rPr lang="en-US" sz="1600" b="0" i="0" kern="1200" baseline="0" dirty="0" smtClean="0">
                          <a:solidFill>
                            <a:srgbClr val="3C1053"/>
                          </a:solidFill>
                          <a:effectLst/>
                          <a:latin typeface="+mn-lt"/>
                          <a:ea typeface="+mn-ea"/>
                          <a:cs typeface="+mn-cs"/>
                        </a:rPr>
                        <a:t> paid to a </a:t>
                      </a:r>
                      <a:r>
                        <a:rPr lang="en-US" sz="1600" b="0" i="0" kern="1200" dirty="0" smtClean="0">
                          <a:solidFill>
                            <a:srgbClr val="3C1053"/>
                          </a:solidFill>
                          <a:effectLst/>
                          <a:latin typeface="+mn-lt"/>
                          <a:ea typeface="+mn-ea"/>
                          <a:cs typeface="+mn-cs"/>
                        </a:rPr>
                        <a:t>company quoted on a </a:t>
                      </a:r>
                      <a:r>
                        <a:rPr lang="en-US" sz="1600" b="0" i="0" kern="1200" dirty="0" err="1" smtClean="0">
                          <a:solidFill>
                            <a:srgbClr val="3C1053"/>
                          </a:solidFill>
                          <a:effectLst/>
                          <a:latin typeface="+mn-lt"/>
                          <a:ea typeface="+mn-ea"/>
                          <a:cs typeface="+mn-cs"/>
                        </a:rPr>
                        <a:t>recognised</a:t>
                      </a:r>
                      <a:r>
                        <a:rPr lang="en-US" sz="1600" b="0" i="0" kern="1200" dirty="0" smtClean="0">
                          <a:solidFill>
                            <a:srgbClr val="3C1053"/>
                          </a:solidFill>
                          <a:effectLst/>
                          <a:latin typeface="+mn-lt"/>
                          <a:ea typeface="+mn-ea"/>
                          <a:cs typeface="+mn-cs"/>
                        </a:rPr>
                        <a:t> stock exchange.</a:t>
                      </a:r>
                      <a:endParaRPr lang="en-IE" sz="1600" dirty="0">
                        <a:solidFill>
                          <a:srgbClr val="3C105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rgbClr val="3C1053"/>
                          </a:solidFill>
                        </a:rPr>
                        <a:t>Formal</a:t>
                      </a:r>
                      <a:r>
                        <a:rPr lang="en-IE" sz="1600" baseline="0" dirty="0" smtClean="0">
                          <a:solidFill>
                            <a:srgbClr val="3C1053"/>
                          </a:solidFill>
                        </a:rPr>
                        <a:t> declaration form required to be in place - note unlike the exemption for individuals this is a self declaration and hence stamping by a tax authority / letter of tax residence is not required.</a:t>
                      </a:r>
                      <a:endParaRPr lang="en-IE" sz="1600" dirty="0" smtClean="0">
                        <a:solidFill>
                          <a:srgbClr val="3C1053"/>
                        </a:solidFill>
                      </a:endParaRPr>
                    </a:p>
                    <a:p>
                      <a:endParaRPr lang="en-IE" sz="1600" dirty="0">
                        <a:solidFill>
                          <a:srgbClr val="3C1053"/>
                        </a:solidFill>
                      </a:endParaRPr>
                    </a:p>
                  </a:txBody>
                  <a:tcPr/>
                </a:tc>
                <a:extLst>
                  <a:ext uri="{0D108BD9-81ED-4DB2-BD59-A6C34878D82A}">
                    <a16:rowId xmlns:a16="http://schemas.microsoft.com/office/drawing/2014/main" val="506698838"/>
                  </a:ext>
                </a:extLst>
              </a:tr>
              <a:tr h="901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rgbClr val="3C1053"/>
                          </a:solidFill>
                          <a:effectLst/>
                          <a:latin typeface="+mn-lt"/>
                          <a:ea typeface="+mn-ea"/>
                          <a:cs typeface="+mn-cs"/>
                        </a:rPr>
                        <a:t>Dividends</a:t>
                      </a:r>
                      <a:r>
                        <a:rPr lang="en-US" sz="1600" b="0" i="0" kern="1200" baseline="0" dirty="0" smtClean="0">
                          <a:solidFill>
                            <a:srgbClr val="3C1053"/>
                          </a:solidFill>
                          <a:effectLst/>
                          <a:latin typeface="+mn-lt"/>
                          <a:ea typeface="+mn-ea"/>
                          <a:cs typeface="+mn-cs"/>
                        </a:rPr>
                        <a:t> paid to </a:t>
                      </a:r>
                      <a:r>
                        <a:rPr lang="en-US" sz="1600" b="0" i="0" kern="1200" dirty="0" smtClean="0">
                          <a:solidFill>
                            <a:srgbClr val="3C1053"/>
                          </a:solidFill>
                          <a:effectLst/>
                          <a:latin typeface="+mn-lt"/>
                          <a:ea typeface="+mn-ea"/>
                          <a:cs typeface="+mn-cs"/>
                        </a:rPr>
                        <a:t>a related 5% EU tax resident company (under the EU Parent/Subsidiary Directive).</a:t>
                      </a:r>
                      <a:endParaRPr lang="en-IE" sz="1600" dirty="0" smtClean="0">
                        <a:solidFill>
                          <a:srgbClr val="3C105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dirty="0">
                        <a:solidFill>
                          <a:srgbClr val="3C105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rgbClr val="3C1053"/>
                          </a:solidFill>
                        </a:rPr>
                        <a:t>No form</a:t>
                      </a:r>
                      <a:r>
                        <a:rPr lang="en-IE" sz="1600" baseline="0" dirty="0" smtClean="0">
                          <a:solidFill>
                            <a:srgbClr val="3C1053"/>
                          </a:solidFill>
                        </a:rPr>
                        <a:t>al declaration form required to be in place.</a:t>
                      </a:r>
                      <a:endParaRPr lang="en-IE" sz="1600" dirty="0" smtClean="0">
                        <a:solidFill>
                          <a:srgbClr val="3C1053"/>
                        </a:solidFill>
                      </a:endParaRPr>
                    </a:p>
                    <a:p>
                      <a:endParaRPr lang="en-IE" sz="1600" dirty="0">
                        <a:solidFill>
                          <a:srgbClr val="3C1053"/>
                        </a:solidFill>
                      </a:endParaRPr>
                    </a:p>
                  </a:txBody>
                  <a:tcPr/>
                </a:tc>
                <a:extLst>
                  <a:ext uri="{0D108BD9-81ED-4DB2-BD59-A6C34878D82A}">
                    <a16:rowId xmlns:a16="http://schemas.microsoft.com/office/drawing/2014/main" val="3495043413"/>
                  </a:ext>
                </a:extLst>
              </a:tr>
            </a:tbl>
          </a:graphicData>
        </a:graphic>
      </p:graphicFrame>
    </p:spTree>
    <p:extLst>
      <p:ext uri="{BB962C8B-B14F-4D97-AF65-F5344CB8AC3E}">
        <p14:creationId xmlns:p14="http://schemas.microsoft.com/office/powerpoint/2010/main" val="4294316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a:t>Exemptions from DWT for non-Irish resident companies </a:t>
            </a:r>
            <a:r>
              <a:rPr lang="en-IE" dirty="0" smtClean="0"/>
              <a:t>– US LLC’s </a:t>
            </a:r>
            <a:endParaRPr lang="en-IE" dirty="0"/>
          </a:p>
          <a:p>
            <a:r>
              <a:rPr lang="en-IE" dirty="0" smtClean="0"/>
              <a:t> </a:t>
            </a:r>
            <a:endParaRPr lang="en-IE" dirty="0"/>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2" name="Rectangle 1"/>
          <p:cNvSpPr/>
          <p:nvPr/>
        </p:nvSpPr>
        <p:spPr>
          <a:xfrm>
            <a:off x="751114" y="1379913"/>
            <a:ext cx="9513474" cy="4263218"/>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As noted earlier, US LLC is </a:t>
            </a:r>
            <a:r>
              <a:rPr lang="en-US" sz="1600" dirty="0">
                <a:solidFill>
                  <a:srgbClr val="3C1053"/>
                </a:solidFill>
              </a:rPr>
              <a:t>considered a transparent entity for US tax purposes. </a:t>
            </a: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Word of caution in context of DWT exemption on payments to a US LLC – Revenue may not allow gross payment of dividend even with exemption forms in place o</a:t>
            </a:r>
            <a:r>
              <a:rPr lang="en-US" sz="1600" dirty="0">
                <a:solidFill>
                  <a:srgbClr val="3C1053"/>
                </a:solidFill>
              </a:rPr>
              <a:t>f LLC members – as treated as fiscally transparent the US LLC may be considered as “not beneficially entitled to the dividends” (a pre-condition to exemption), meaning that the exemption may not apply.</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Advance engagement and clearance with the Irish Revenue Commissioners is advised.</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Absent such approval, DWT should be operated at time of payment and a separate refund process followed.  </a:t>
            </a:r>
            <a:endParaRPr lang="en-US" sz="1600" dirty="0">
              <a:solidFill>
                <a:srgbClr val="3C1053"/>
              </a:solidFill>
            </a:endParaRPr>
          </a:p>
        </p:txBody>
      </p:sp>
    </p:spTree>
    <p:extLst>
      <p:ext uri="{BB962C8B-B14F-4D97-AF65-F5344CB8AC3E}">
        <p14:creationId xmlns:p14="http://schemas.microsoft.com/office/powerpoint/2010/main" val="26026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p:cNvSpPr>
            <a:spLocks noGrp="1"/>
          </p:cNvSpPr>
          <p:nvPr>
            <p:ph type="ctrTitle"/>
          </p:nvPr>
        </p:nvSpPr>
        <p:spPr/>
        <p:txBody>
          <a:bodyPr>
            <a:normAutofit fontScale="90000"/>
          </a:bodyPr>
          <a:lstStyle/>
          <a:p>
            <a:r>
              <a:rPr lang="en-IE" dirty="0" smtClean="0"/>
              <a:t/>
            </a:r>
            <a:br>
              <a:rPr lang="en-IE" dirty="0" smtClean="0"/>
            </a:br>
            <a:r>
              <a:rPr lang="en-IE" dirty="0"/>
              <a:t/>
            </a:r>
            <a:br>
              <a:rPr lang="en-IE" dirty="0"/>
            </a:br>
            <a:r>
              <a:rPr lang="en-IE" dirty="0" smtClean="0"/>
              <a:t>Taxation </a:t>
            </a:r>
            <a:r>
              <a:rPr lang="en-IE" dirty="0"/>
              <a:t>of dividends of Irish corporates – receipts </a:t>
            </a:r>
            <a:r>
              <a:rPr lang="en-IE" dirty="0" smtClean="0"/>
              <a:t>(inbound) and payments (outbound)</a:t>
            </a:r>
            <a:endParaRPr lang="en-IE" dirty="0"/>
          </a:p>
        </p:txBody>
      </p:sp>
      <p:sp>
        <p:nvSpPr>
          <p:cNvPr id="5" name="Subtitle 14"/>
          <p:cNvSpPr>
            <a:spLocks noGrp="1"/>
          </p:cNvSpPr>
          <p:nvPr>
            <p:ph type="subTitle" idx="1"/>
          </p:nvPr>
        </p:nvSpPr>
        <p:spPr/>
        <p:txBody>
          <a:bodyPr>
            <a:normAutofit fontScale="85000" lnSpcReduction="20000"/>
          </a:bodyPr>
          <a:lstStyle/>
          <a:p>
            <a:pPr>
              <a:spcBef>
                <a:spcPts val="0"/>
              </a:spcBef>
            </a:pPr>
            <a:r>
              <a:rPr lang="en-IE" sz="1800" dirty="0" smtClean="0"/>
              <a:t>Patrick Fannon</a:t>
            </a:r>
          </a:p>
          <a:p>
            <a:pPr>
              <a:spcBef>
                <a:spcPts val="0"/>
              </a:spcBef>
            </a:pPr>
            <a:r>
              <a:rPr lang="en-IE" sz="1800" dirty="0" smtClean="0"/>
              <a:t>Tax Director</a:t>
            </a:r>
            <a:endParaRPr lang="en-IE" sz="1800" dirty="0"/>
          </a:p>
          <a:p>
            <a:pPr>
              <a:spcBef>
                <a:spcPts val="0"/>
              </a:spcBef>
            </a:pPr>
            <a:r>
              <a:rPr lang="en-IE" sz="1800" dirty="0" smtClean="0"/>
              <a:t>RBK Business Advisers </a:t>
            </a:r>
          </a:p>
          <a:p>
            <a:pPr>
              <a:spcBef>
                <a:spcPts val="0"/>
              </a:spcBef>
            </a:pPr>
            <a:endParaRPr lang="en-IE" sz="1800" dirty="0"/>
          </a:p>
          <a:p>
            <a:pPr>
              <a:spcBef>
                <a:spcPts val="0"/>
              </a:spcBef>
            </a:pPr>
            <a:r>
              <a:rPr lang="en-IE" sz="1800" dirty="0" smtClean="0"/>
              <a:t>LEA Conference – Rome</a:t>
            </a:r>
          </a:p>
          <a:p>
            <a:pPr>
              <a:spcBef>
                <a:spcPts val="0"/>
              </a:spcBef>
            </a:pPr>
            <a:r>
              <a:rPr lang="en-IE" sz="1800" dirty="0" smtClean="0"/>
              <a:t>28 April 2023</a:t>
            </a:r>
            <a:endParaRPr lang="en-IE" sz="1800" dirty="0"/>
          </a:p>
        </p:txBody>
      </p:sp>
      <p:sp>
        <p:nvSpPr>
          <p:cNvPr id="7" name="Rectangle 6"/>
          <p:cNvSpPr/>
          <p:nvPr/>
        </p:nvSpPr>
        <p:spPr>
          <a:xfrm>
            <a:off x="10353675" y="0"/>
            <a:ext cx="257175" cy="6858000"/>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05513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DWT – compliance obligations </a:t>
            </a:r>
            <a:endParaRPr lang="en-IE" dirty="0"/>
          </a:p>
        </p:txBody>
      </p:sp>
      <p:sp>
        <p:nvSpPr>
          <p:cNvPr id="2" name="Rectangle 1"/>
          <p:cNvSpPr/>
          <p:nvPr/>
        </p:nvSpPr>
        <p:spPr>
          <a:xfrm>
            <a:off x="827314" y="1456530"/>
            <a:ext cx="9159966" cy="4283224"/>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Obligation to withhold 25% DWT where relevant and no exemption in place.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In the case of all dividends (including those exempt fro DWT), a return must be made to the Irish Revenue Commissioners noting the details of the payer, recipient and amount of the distribution.</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The return is due on or before the 14</a:t>
            </a:r>
            <a:r>
              <a:rPr lang="en-IE" sz="1600" baseline="30000" dirty="0" smtClean="0">
                <a:solidFill>
                  <a:srgbClr val="3C1053"/>
                </a:solidFill>
              </a:rPr>
              <a:t>th</a:t>
            </a:r>
            <a:r>
              <a:rPr lang="en-IE" sz="1600" dirty="0" smtClean="0">
                <a:solidFill>
                  <a:srgbClr val="3C1053"/>
                </a:solidFill>
              </a:rPr>
              <a:t> day of the month following that in which the dividend is paid i.e. short compliance window.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The company paying the dividend is obliged to provide a document (commonly referred to as a voucher) to the recipient outlining the detail of the distribution.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Important to bear in mind details of distribution, including any relevant elections as may be required, will also form part of the annual Corporation Tax return filing. </a:t>
            </a:r>
          </a:p>
          <a:p>
            <a:pPr marL="457200" lvl="3">
              <a:lnSpc>
                <a:spcPct val="150000"/>
              </a:lnSpc>
              <a:spcBef>
                <a:spcPts val="115"/>
              </a:spcBef>
              <a:spcAft>
                <a:spcPts val="115"/>
              </a:spcAft>
              <a:buClr>
                <a:srgbClr val="E0004D"/>
              </a:buClr>
              <a:buSzPct val="100000"/>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55752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p:cNvSpPr>
          <p:nvPr/>
        </p:nvSpPr>
        <p:spPr>
          <a:xfrm>
            <a:off x="578122" y="453451"/>
            <a:ext cx="8005373" cy="458977"/>
          </a:xfrm>
          <a:prstGeom prst="rect">
            <a:avLst/>
          </a:prstGeom>
          <a:effectLst/>
        </p:spPr>
        <p:txBody>
          <a:bodyPr vert="horz" lIns="0" tIns="45720" rIns="0" bIns="45720" rtlCol="0" anchor="t" anchorCtr="0">
            <a:normAutofit/>
          </a:bodyPr>
          <a:lstStyle>
            <a:lvl1pPr algn="l" defTabSz="914400" rtl="0" eaLnBrk="1" latinLnBrk="0" hangingPunct="1">
              <a:lnSpc>
                <a:spcPct val="83000"/>
              </a:lnSpc>
              <a:spcBef>
                <a:spcPct val="0"/>
              </a:spcBef>
              <a:buNone/>
              <a:defRPr sz="3600" b="1" i="0" kern="1200" cap="none" spc="70" baseline="0">
                <a:solidFill>
                  <a:schemeClr val="bg2"/>
                </a:solidFill>
                <a:effectLst/>
                <a:latin typeface="+mj-lt"/>
                <a:ea typeface="+mj-ea"/>
                <a:cs typeface="+mj-cs"/>
              </a:defRPr>
            </a:lvl1pPr>
          </a:lstStyle>
          <a:p>
            <a:r>
              <a:rPr lang="en-IE" sz="2400" dirty="0" smtClean="0">
                <a:solidFill>
                  <a:srgbClr val="3C1053"/>
                </a:solidFill>
              </a:rPr>
              <a:t>General overview and summary  </a:t>
            </a:r>
            <a:endParaRPr lang="en-IE" sz="2400" dirty="0">
              <a:solidFill>
                <a:srgbClr val="3C1053"/>
              </a:solidFill>
            </a:endParaRPr>
          </a:p>
        </p:txBody>
      </p:sp>
      <p:sp>
        <p:nvSpPr>
          <p:cNvPr id="3" name="TextBox 2"/>
          <p:cNvSpPr txBox="1"/>
          <p:nvPr/>
        </p:nvSpPr>
        <p:spPr>
          <a:xfrm>
            <a:off x="852412" y="1524694"/>
            <a:ext cx="7848338" cy="560410"/>
          </a:xfrm>
          <a:prstGeom prst="rect">
            <a:avLst/>
          </a:prstGeom>
          <a:noFill/>
        </p:spPr>
        <p:txBody>
          <a:bodyPr wrap="square" rtlCol="0">
            <a:spAutoFit/>
          </a:bodyPr>
          <a:lstStyle/>
          <a:p>
            <a:pPr>
              <a:lnSpc>
                <a:spcPct val="200000"/>
              </a:lnSpc>
              <a:buClr>
                <a:srgbClr val="00B398"/>
              </a:buClr>
              <a:buSzPct val="100000"/>
            </a:pPr>
            <a:endParaRPr lang="en-IE" dirty="0"/>
          </a:p>
        </p:txBody>
      </p:sp>
      <p:graphicFrame>
        <p:nvGraphicFramePr>
          <p:cNvPr id="2" name="Diagram 1"/>
          <p:cNvGraphicFramePr/>
          <p:nvPr>
            <p:extLst>
              <p:ext uri="{D42A27DB-BD31-4B8C-83A1-F6EECF244321}">
                <p14:modId xmlns:p14="http://schemas.microsoft.com/office/powerpoint/2010/main" val="1393857225"/>
              </p:ext>
            </p:extLst>
          </p:nvPr>
        </p:nvGraphicFramePr>
        <p:xfrm>
          <a:off x="436037" y="912428"/>
          <a:ext cx="10119953" cy="4828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480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r>
              <a:rPr lang="en-IE" dirty="0" smtClean="0"/>
              <a:t>Thank you</a:t>
            </a:r>
            <a:endParaRPr lang="en-IE" dirty="0"/>
          </a:p>
        </p:txBody>
      </p:sp>
      <p:sp>
        <p:nvSpPr>
          <p:cNvPr id="20" name="Text Placeholder 19"/>
          <p:cNvSpPr>
            <a:spLocks noGrp="1"/>
          </p:cNvSpPr>
          <p:nvPr>
            <p:ph type="body" sz="quarter" idx="14"/>
          </p:nvPr>
        </p:nvSpPr>
        <p:spPr/>
        <p:txBody>
          <a:bodyPr/>
          <a:lstStyle/>
          <a:p>
            <a:r>
              <a:rPr lang="en-IE" b="1" dirty="0" smtClean="0"/>
              <a:t>Patrick Fannon	</a:t>
            </a:r>
          </a:p>
          <a:p>
            <a:r>
              <a:rPr lang="en-IE" b="1" dirty="0" smtClean="0"/>
              <a:t>Tax Director</a:t>
            </a:r>
          </a:p>
          <a:p>
            <a:r>
              <a:rPr lang="en-IE" b="1" dirty="0" smtClean="0"/>
              <a:t>T: +353 9064 80600</a:t>
            </a:r>
          </a:p>
          <a:p>
            <a:r>
              <a:rPr lang="en-IE" b="1" dirty="0" smtClean="0"/>
              <a:t>E: pfannon@rbk.ie</a:t>
            </a:r>
            <a:endParaRPr lang="en-IE" b="1" dirty="0"/>
          </a:p>
        </p:txBody>
      </p:sp>
      <p:sp>
        <p:nvSpPr>
          <p:cNvPr id="21" name="Text Placeholder 20"/>
          <p:cNvSpPr>
            <a:spLocks noGrp="1"/>
          </p:cNvSpPr>
          <p:nvPr>
            <p:ph type="body" sz="quarter" idx="15"/>
          </p:nvPr>
        </p:nvSpPr>
        <p:spPr/>
        <p:txBody>
          <a:bodyPr/>
          <a:lstStyle/>
          <a:p>
            <a:r>
              <a:rPr lang="en-IE" dirty="0" smtClean="0"/>
              <a:t>Disclaimer</a:t>
            </a:r>
          </a:p>
          <a:p>
            <a:r>
              <a:rPr lang="en-IE" dirty="0" smtClean="0"/>
              <a:t>While every effort has been made to ensure the accuracy of information within this publication is correct at the time of going to print, Russell Brennan Keane do not accept any responsibility for any errors, omissions or misinformation whatsoever in this publication and shall have no liability whatsoever. The information contained in this publication is not intended to be an advice on any particular matter. No reader should act on the basis of any matter contained in this publication without appropriate professional advice.</a:t>
            </a:r>
            <a:endParaRPr lang="en-IE" dirty="0"/>
          </a:p>
        </p:txBody>
      </p:sp>
    </p:spTree>
    <p:extLst>
      <p:ext uri="{BB962C8B-B14F-4D97-AF65-F5344CB8AC3E}">
        <p14:creationId xmlns:p14="http://schemas.microsoft.com/office/powerpoint/2010/main" val="831761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p:cNvSpPr>
            <a:spLocks noGrp="1"/>
          </p:cNvSpPr>
          <p:nvPr>
            <p:ph type="ctrTitle"/>
          </p:nvPr>
        </p:nvSpPr>
        <p:spPr>
          <a:xfrm>
            <a:off x="841378" y="670981"/>
            <a:ext cx="6578597" cy="1961507"/>
          </a:xfrm>
        </p:spPr>
        <p:txBody>
          <a:bodyPr>
            <a:normAutofit/>
          </a:bodyPr>
          <a:lstStyle/>
          <a:p>
            <a:r>
              <a:rPr lang="en-IE" dirty="0" smtClean="0"/>
              <a:t/>
            </a:r>
            <a:br>
              <a:rPr lang="en-IE" dirty="0" smtClean="0"/>
            </a:br>
            <a:r>
              <a:rPr lang="en-IE" dirty="0"/>
              <a:t/>
            </a:r>
            <a:br>
              <a:rPr lang="en-IE" dirty="0"/>
            </a:br>
            <a:r>
              <a:rPr lang="en-IE" sz="3200" dirty="0" smtClean="0"/>
              <a:t>Irish CGT and N</a:t>
            </a:r>
            <a:r>
              <a:rPr lang="en-IE" sz="3200" dirty="0" smtClean="0"/>
              <a:t>on-residents</a:t>
            </a:r>
            <a:br>
              <a:rPr lang="en-IE" sz="3200" dirty="0" smtClean="0"/>
            </a:br>
            <a:r>
              <a:rPr lang="en-IE" sz="3200" dirty="0" smtClean="0"/>
              <a:t>Review </a:t>
            </a:r>
            <a:r>
              <a:rPr lang="en-IE" sz="3200" dirty="0" smtClean="0"/>
              <a:t>of Cintra case</a:t>
            </a:r>
            <a:endParaRPr lang="en-IE" sz="3200" dirty="0"/>
          </a:p>
        </p:txBody>
      </p:sp>
      <p:sp>
        <p:nvSpPr>
          <p:cNvPr id="5" name="Subtitle 14"/>
          <p:cNvSpPr>
            <a:spLocks noGrp="1"/>
          </p:cNvSpPr>
          <p:nvPr>
            <p:ph type="subTitle" idx="1"/>
          </p:nvPr>
        </p:nvSpPr>
        <p:spPr/>
        <p:txBody>
          <a:bodyPr>
            <a:normAutofit fontScale="85000" lnSpcReduction="20000"/>
          </a:bodyPr>
          <a:lstStyle/>
          <a:p>
            <a:pPr>
              <a:spcBef>
                <a:spcPts val="0"/>
              </a:spcBef>
            </a:pPr>
            <a:r>
              <a:rPr lang="en-IE" sz="1800" dirty="0" smtClean="0"/>
              <a:t>RONAN Mcgivern</a:t>
            </a:r>
          </a:p>
          <a:p>
            <a:pPr>
              <a:spcBef>
                <a:spcPts val="0"/>
              </a:spcBef>
            </a:pPr>
            <a:r>
              <a:rPr lang="en-IE" sz="1800" dirty="0" smtClean="0"/>
              <a:t>Tax Partner</a:t>
            </a:r>
            <a:endParaRPr lang="en-IE" sz="1800" dirty="0"/>
          </a:p>
          <a:p>
            <a:pPr>
              <a:spcBef>
                <a:spcPts val="0"/>
              </a:spcBef>
            </a:pPr>
            <a:r>
              <a:rPr lang="en-IE" sz="1800" dirty="0" smtClean="0"/>
              <a:t>RBK Business Advisers </a:t>
            </a:r>
          </a:p>
          <a:p>
            <a:pPr>
              <a:spcBef>
                <a:spcPts val="0"/>
              </a:spcBef>
            </a:pPr>
            <a:endParaRPr lang="en-IE" sz="1800" dirty="0"/>
          </a:p>
          <a:p>
            <a:pPr>
              <a:spcBef>
                <a:spcPts val="0"/>
              </a:spcBef>
            </a:pPr>
            <a:r>
              <a:rPr lang="en-IE" sz="1800" dirty="0" smtClean="0"/>
              <a:t>LEA Conference – Rome</a:t>
            </a:r>
          </a:p>
          <a:p>
            <a:pPr>
              <a:spcBef>
                <a:spcPts val="0"/>
              </a:spcBef>
            </a:pPr>
            <a:r>
              <a:rPr lang="en-IE" sz="1800" dirty="0" smtClean="0"/>
              <a:t>28 April 2023</a:t>
            </a:r>
            <a:endParaRPr lang="en-IE" sz="1800" dirty="0"/>
          </a:p>
        </p:txBody>
      </p:sp>
      <p:sp>
        <p:nvSpPr>
          <p:cNvPr id="7" name="Rectangle 6"/>
          <p:cNvSpPr/>
          <p:nvPr/>
        </p:nvSpPr>
        <p:spPr>
          <a:xfrm>
            <a:off x="10353675" y="0"/>
            <a:ext cx="257175" cy="6858000"/>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25418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Background </a:t>
            </a:r>
            <a:r>
              <a:rPr lang="en-IE" dirty="0"/>
              <a:t>t</a:t>
            </a:r>
            <a:r>
              <a:rPr lang="en-IE" dirty="0" smtClean="0"/>
              <a:t>o the case</a:t>
            </a:r>
            <a:endParaRPr lang="en-IE" dirty="0"/>
          </a:p>
        </p:txBody>
      </p:sp>
      <p:sp>
        <p:nvSpPr>
          <p:cNvPr id="2" name="Rectangle 1"/>
          <p:cNvSpPr/>
          <p:nvPr/>
        </p:nvSpPr>
        <p:spPr>
          <a:xfrm>
            <a:off x="827314" y="1248904"/>
            <a:ext cx="9859736" cy="4724370"/>
          </a:xfrm>
          <a:prstGeom prst="rect">
            <a:avLst/>
          </a:prstGeom>
        </p:spPr>
        <p:txBody>
          <a:bodyPr wrap="square">
            <a:spAutoFit/>
          </a:bodyPr>
          <a:lstStyle/>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Cintra Infrastructures International SLU (Cintra) was a Spanish infrastructure company that was the majority shareholder in an Irish subsidiary “</a:t>
            </a:r>
            <a:r>
              <a:rPr lang="en-IE" sz="1600" dirty="0" err="1" smtClean="0">
                <a:solidFill>
                  <a:srgbClr val="3C1053"/>
                </a:solidFill>
              </a:rPr>
              <a:t>Eurolink</a:t>
            </a:r>
            <a:r>
              <a:rPr lang="en-IE" sz="1600" dirty="0" smtClean="0">
                <a:solidFill>
                  <a:srgbClr val="3C1053"/>
                </a:solidFill>
              </a:rPr>
              <a:t>” that had built and operated a tolled motorway in Ireland Public Private </a:t>
            </a:r>
            <a:r>
              <a:rPr lang="en-IE" sz="1600" dirty="0">
                <a:solidFill>
                  <a:srgbClr val="3C1053"/>
                </a:solidFill>
              </a:rPr>
              <a:t>Partnership (PPP</a:t>
            </a:r>
            <a:r>
              <a:rPr lang="en-IE" sz="1600" dirty="0" smtClean="0">
                <a:solidFill>
                  <a:srgbClr val="3C1053"/>
                </a:solidFill>
              </a:rPr>
              <a:t>).</a:t>
            </a:r>
            <a:endParaRPr lang="en-IE" sz="1600" dirty="0">
              <a:solidFill>
                <a:srgbClr val="3C1053"/>
              </a:solidFill>
            </a:endParaRPr>
          </a:p>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Contract </a:t>
            </a:r>
            <a:r>
              <a:rPr lang="en-GB" sz="1600" dirty="0" smtClean="0">
                <a:solidFill>
                  <a:srgbClr val="3C1053"/>
                </a:solidFill>
              </a:rPr>
              <a:t>Under Irish domestic tax legislation a non-resident company, such as </a:t>
            </a:r>
            <a:r>
              <a:rPr lang="en-GB" sz="1600" dirty="0" err="1" smtClean="0">
                <a:solidFill>
                  <a:srgbClr val="3C1053"/>
                </a:solidFill>
              </a:rPr>
              <a:t>Cintra</a:t>
            </a:r>
            <a:r>
              <a:rPr lang="en-GB" sz="1600" dirty="0" smtClean="0">
                <a:solidFill>
                  <a:srgbClr val="3C1053"/>
                </a:solidFill>
              </a:rPr>
              <a:t>, was only liable to Irish Capital Gains Tax (CGT) on profits derived from the disposal of “specified assets” which are defined as:</a:t>
            </a:r>
          </a:p>
          <a:p>
            <a:pPr marL="741600" lvl="2" indent="-285750">
              <a:spcBef>
                <a:spcPts val="900"/>
              </a:spcBef>
              <a:buClr>
                <a:srgbClr val="00B398"/>
              </a:buClr>
              <a:buSzPct val="100000"/>
              <a:buFont typeface="+mj-lt"/>
              <a:buAutoNum type="romanUcPeriod"/>
              <a:defRPr/>
            </a:pPr>
            <a:r>
              <a:rPr lang="en-GB" sz="1500" dirty="0" smtClean="0">
                <a:solidFill>
                  <a:srgbClr val="3C1053"/>
                </a:solidFill>
              </a:rPr>
              <a:t>Irish situs land</a:t>
            </a:r>
          </a:p>
          <a:p>
            <a:pPr marL="741600" lvl="2" indent="-285750">
              <a:spcBef>
                <a:spcPts val="900"/>
              </a:spcBef>
              <a:buClr>
                <a:srgbClr val="00B398"/>
              </a:buClr>
              <a:buSzPct val="100000"/>
              <a:buFont typeface="+mj-lt"/>
              <a:buAutoNum type="romanUcPeriod"/>
              <a:defRPr/>
            </a:pPr>
            <a:r>
              <a:rPr lang="en-GB" sz="1500" dirty="0" smtClean="0">
                <a:solidFill>
                  <a:srgbClr val="3C1053"/>
                </a:solidFill>
              </a:rPr>
              <a:t>Irish situs minerals/exploration rights</a:t>
            </a:r>
          </a:p>
          <a:p>
            <a:pPr marL="741600" lvl="2" indent="-285750">
              <a:spcBef>
                <a:spcPts val="900"/>
              </a:spcBef>
              <a:buClr>
                <a:srgbClr val="00B398"/>
              </a:buClr>
              <a:buSzPct val="100000"/>
              <a:buFont typeface="+mj-lt"/>
              <a:buAutoNum type="romanUcPeriod"/>
              <a:defRPr/>
            </a:pPr>
            <a:r>
              <a:rPr lang="en-GB" sz="1500" b="1" dirty="0">
                <a:solidFill>
                  <a:srgbClr val="3C1053"/>
                </a:solidFill>
              </a:rPr>
              <a:t>Shares in a company deriving the greater part of their value from (1) and (2) above</a:t>
            </a:r>
          </a:p>
          <a:p>
            <a:pPr marL="741600" lvl="2" indent="-285750">
              <a:spcBef>
                <a:spcPts val="900"/>
              </a:spcBef>
              <a:buClr>
                <a:srgbClr val="00B398"/>
              </a:buClr>
              <a:buSzPct val="100000"/>
              <a:buFont typeface="+mj-lt"/>
              <a:buAutoNum type="romanUcPeriod"/>
              <a:defRPr/>
            </a:pPr>
            <a:r>
              <a:rPr lang="en-GB" sz="1500" dirty="0" smtClean="0">
                <a:solidFill>
                  <a:srgbClr val="3C1053"/>
                </a:solidFill>
              </a:rPr>
              <a:t>Irish situs trading assets  </a:t>
            </a:r>
            <a:endParaRPr lang="en-IE" sz="1500" dirty="0" smtClean="0">
              <a:solidFill>
                <a:srgbClr val="3C1053"/>
              </a:solidFill>
            </a:endParaRPr>
          </a:p>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Cintra sold 66% of its shareholding in the Irish company to a Dutch entity. Question at issue was whether the shares in the Irish subsidiary were wholly or mainly derived from land. </a:t>
            </a: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66515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Tax issue </a:t>
            </a:r>
            <a:endParaRPr lang="en-IE" dirty="0"/>
          </a:p>
        </p:txBody>
      </p:sp>
      <p:sp>
        <p:nvSpPr>
          <p:cNvPr id="2" name="Rectangle 1"/>
          <p:cNvSpPr/>
          <p:nvPr/>
        </p:nvSpPr>
        <p:spPr>
          <a:xfrm>
            <a:off x="827314" y="1456530"/>
            <a:ext cx="9935936" cy="5147563"/>
          </a:xfrm>
          <a:prstGeom prst="rect">
            <a:avLst/>
          </a:prstGeom>
        </p:spPr>
        <p:txBody>
          <a:bodyPr wrap="square">
            <a:spAutoFit/>
          </a:bodyPr>
          <a:lstStyle/>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Disposal of  “specified assets”  - purchaser to  withhold tax on account (15%) from the proceeds and pay over to the Revenue. </a:t>
            </a:r>
          </a:p>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The purchaser’s </a:t>
            </a:r>
            <a:r>
              <a:rPr lang="en-IE" sz="1600" dirty="0">
                <a:solidFill>
                  <a:srgbClr val="3C1053"/>
                </a:solidFill>
              </a:rPr>
              <a:t>solicitors will either request </a:t>
            </a:r>
            <a:endParaRPr lang="en-IE" sz="1600" dirty="0" smtClean="0">
              <a:solidFill>
                <a:srgbClr val="3C1053"/>
              </a:solidFill>
            </a:endParaRPr>
          </a:p>
          <a:p>
            <a:pPr marL="741600" lvl="2"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a:t>
            </a:r>
            <a:r>
              <a:rPr lang="en-IE" sz="1600" dirty="0" err="1" smtClean="0">
                <a:solidFill>
                  <a:srgbClr val="3C1053"/>
                </a:solidFill>
              </a:rPr>
              <a:t>i</a:t>
            </a:r>
            <a:r>
              <a:rPr lang="en-IE" sz="1600" dirty="0" smtClean="0">
                <a:solidFill>
                  <a:srgbClr val="3C1053"/>
                </a:solidFill>
              </a:rPr>
              <a:t>) a </a:t>
            </a:r>
            <a:r>
              <a:rPr lang="en-IE" sz="1600" dirty="0">
                <a:solidFill>
                  <a:srgbClr val="3C1053"/>
                </a:solidFill>
              </a:rPr>
              <a:t>CGT clearance or </a:t>
            </a:r>
            <a:endParaRPr lang="en-IE" sz="1600" dirty="0" smtClean="0">
              <a:solidFill>
                <a:srgbClr val="3C1053"/>
              </a:solidFill>
            </a:endParaRPr>
          </a:p>
          <a:p>
            <a:pPr marL="741600" lvl="2"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(ii) a </a:t>
            </a:r>
            <a:r>
              <a:rPr lang="en-IE" sz="1600" dirty="0">
                <a:solidFill>
                  <a:srgbClr val="3C1053"/>
                </a:solidFill>
              </a:rPr>
              <a:t>letter form the vendors auditors confirming that the greater part of the value of the shares was not derived from Irish real estate</a:t>
            </a:r>
            <a:r>
              <a:rPr lang="en-IE" sz="1600" dirty="0" smtClean="0">
                <a:solidFill>
                  <a:srgbClr val="3C1053"/>
                </a:solidFill>
              </a:rPr>
              <a:t>.</a:t>
            </a:r>
          </a:p>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Vendor’s advisors made </a:t>
            </a:r>
            <a:r>
              <a:rPr lang="en-IE" sz="1600" dirty="0">
                <a:solidFill>
                  <a:srgbClr val="3C1053"/>
                </a:solidFill>
              </a:rPr>
              <a:t>an application to Revenue seeking confirmation from Irish Revenue the shares were not derived from Irish real estate. </a:t>
            </a:r>
            <a:r>
              <a:rPr lang="en-IE" sz="1600" dirty="0" smtClean="0">
                <a:solidFill>
                  <a:srgbClr val="3C1053"/>
                </a:solidFill>
              </a:rPr>
              <a:t>Revenue </a:t>
            </a:r>
            <a:r>
              <a:rPr lang="en-IE" sz="1600" dirty="0">
                <a:solidFill>
                  <a:srgbClr val="3C1053"/>
                </a:solidFill>
              </a:rPr>
              <a:t>refused to provide the confirmation and stated that they believed that the shares were </a:t>
            </a:r>
            <a:r>
              <a:rPr lang="en-IE" sz="1600" dirty="0" smtClean="0">
                <a:solidFill>
                  <a:srgbClr val="3C1053"/>
                </a:solidFill>
              </a:rPr>
              <a:t>mainly </a:t>
            </a:r>
            <a:r>
              <a:rPr lang="en-IE" sz="1600" dirty="0">
                <a:solidFill>
                  <a:srgbClr val="3C1053"/>
                </a:solidFill>
              </a:rPr>
              <a:t>derived from Irish real estate</a:t>
            </a:r>
            <a:r>
              <a:rPr lang="en-IE" sz="1600" dirty="0" smtClean="0">
                <a:solidFill>
                  <a:srgbClr val="3C1053"/>
                </a:solidFill>
              </a:rPr>
              <a:t>. Dilemma!</a:t>
            </a:r>
          </a:p>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a:solidFill>
                  <a:srgbClr val="3C1053"/>
                </a:solidFill>
              </a:rPr>
              <a:t>Revenue raised an assessment of €2.6m on Cintra (CGT of €</a:t>
            </a:r>
            <a:r>
              <a:rPr lang="en-IE" sz="1600" dirty="0" smtClean="0">
                <a:solidFill>
                  <a:srgbClr val="3C1053"/>
                </a:solidFill>
              </a:rPr>
              <a:t>870k).</a:t>
            </a:r>
          </a:p>
          <a:p>
            <a:pPr marL="284400" lvl="1" indent="-285750">
              <a:spcBef>
                <a:spcPts val="900"/>
              </a:spcBef>
              <a:buClr>
                <a:srgbClr val="00B398"/>
              </a:buClr>
              <a:buSzPct val="100000"/>
              <a:buFont typeface="Wingdings" panose="05000000000000000000" pitchFamily="2" charset="2"/>
              <a:buChar char="§"/>
              <a:defRPr/>
            </a:pPr>
            <a:endParaRPr lang="en-IE" dirty="0">
              <a:solidFill>
                <a:srgbClr val="3C1053"/>
              </a:solidFill>
            </a:endParaRPr>
          </a:p>
          <a:p>
            <a:pPr marL="284400" lvl="1" indent="-285750">
              <a:spcBef>
                <a:spcPts val="900"/>
              </a:spcBef>
              <a:buClr>
                <a:srgbClr val="00B398"/>
              </a:buClr>
              <a:buSzPct val="100000"/>
              <a:buFont typeface="Wingdings" panose="05000000000000000000" pitchFamily="2" charset="2"/>
              <a:buChar char="§"/>
              <a:defRPr/>
            </a:pPr>
            <a:endParaRPr lang="en-IE" dirty="0" smtClean="0">
              <a:solidFill>
                <a:srgbClr val="3C1053"/>
              </a:solidFill>
            </a:endParaRP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55305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Relevance</a:t>
            </a:r>
            <a:endParaRPr lang="en-IE" dirty="0"/>
          </a:p>
        </p:txBody>
      </p:sp>
      <p:sp>
        <p:nvSpPr>
          <p:cNvPr id="2" name="Rectangle 1"/>
          <p:cNvSpPr/>
          <p:nvPr/>
        </p:nvSpPr>
        <p:spPr>
          <a:xfrm>
            <a:off x="827314" y="1456530"/>
            <a:ext cx="9159966" cy="4011355"/>
          </a:xfrm>
          <a:prstGeom prst="rect">
            <a:avLst/>
          </a:prstGeom>
        </p:spPr>
        <p:txBody>
          <a:bodyPr wrap="square">
            <a:spAutoFit/>
          </a:bodyPr>
          <a:lstStyle/>
          <a:p>
            <a:pPr marL="284400" lvl="1" indent="-285750">
              <a:lnSpc>
                <a:spcPct val="150000"/>
              </a:lnSpc>
              <a:spcBef>
                <a:spcPts val="900"/>
              </a:spcBef>
              <a:buClr>
                <a:srgbClr val="00B398"/>
              </a:buClr>
              <a:buSzPct val="100000"/>
              <a:buFont typeface="Wingdings" panose="05000000000000000000" pitchFamily="2" charset="2"/>
              <a:buChar char="§"/>
              <a:defRPr/>
            </a:pPr>
            <a:r>
              <a:rPr lang="en-GB" dirty="0" smtClean="0">
                <a:solidFill>
                  <a:srgbClr val="3C1053"/>
                </a:solidFill>
              </a:rPr>
              <a:t>At the time that news broke in relation to Revenue’s challenge I had been asked by another Spanish group to undertake a due diligence on acquiring another Irish company that operated another toll road. DD was important as the structure was such that the bidders had to submit provide their “best offer” to the vendor- competitive tender.</a:t>
            </a:r>
          </a:p>
          <a:p>
            <a:pPr marL="284400" lvl="1" indent="-285750">
              <a:lnSpc>
                <a:spcPct val="150000"/>
              </a:lnSpc>
              <a:spcBef>
                <a:spcPts val="900"/>
              </a:spcBef>
              <a:buClr>
                <a:srgbClr val="00B398"/>
              </a:buClr>
              <a:buSzPct val="100000"/>
              <a:buFont typeface="Wingdings" panose="05000000000000000000" pitchFamily="2" charset="2"/>
              <a:buChar char="§"/>
              <a:defRPr/>
            </a:pPr>
            <a:r>
              <a:rPr lang="en-GB" dirty="0" smtClean="0">
                <a:solidFill>
                  <a:srgbClr val="3C1053"/>
                </a:solidFill>
              </a:rPr>
              <a:t>A key issue in the DD was the Revenue position in the </a:t>
            </a:r>
            <a:r>
              <a:rPr lang="en-GB" dirty="0" err="1" smtClean="0">
                <a:solidFill>
                  <a:srgbClr val="3C1053"/>
                </a:solidFill>
              </a:rPr>
              <a:t>Cintra</a:t>
            </a:r>
            <a:r>
              <a:rPr lang="en-GB" dirty="0" smtClean="0">
                <a:solidFill>
                  <a:srgbClr val="3C1053"/>
                </a:solidFill>
              </a:rPr>
              <a:t> case  and the potential treatment of any acquisition and subsequent disposal.</a:t>
            </a:r>
          </a:p>
          <a:p>
            <a:pPr marL="284400" lvl="1" indent="-285750">
              <a:lnSpc>
                <a:spcPct val="150000"/>
              </a:lnSpc>
              <a:spcBef>
                <a:spcPts val="900"/>
              </a:spcBef>
              <a:buClr>
                <a:srgbClr val="00B398"/>
              </a:buClr>
              <a:buSzPct val="100000"/>
              <a:buFont typeface="Wingdings" panose="05000000000000000000" pitchFamily="2" charset="2"/>
              <a:buChar char="§"/>
              <a:defRPr/>
            </a:pPr>
            <a:r>
              <a:rPr lang="en-GB" dirty="0" smtClean="0">
                <a:solidFill>
                  <a:srgbClr val="3C1053"/>
                </a:solidFill>
              </a:rPr>
              <a:t>The position adopted by Revenue surprised many tax practitioners including myself. Their logic seemed a step too far, however doubt was created.</a:t>
            </a: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1789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Key features of PPP </a:t>
            </a:r>
            <a:endParaRPr lang="en-IE" dirty="0"/>
          </a:p>
        </p:txBody>
      </p:sp>
      <p:sp>
        <p:nvSpPr>
          <p:cNvPr id="2" name="Rectangle 1"/>
          <p:cNvSpPr/>
          <p:nvPr/>
        </p:nvSpPr>
        <p:spPr>
          <a:xfrm>
            <a:off x="827314" y="1456530"/>
            <a:ext cx="9159966" cy="4317079"/>
          </a:xfrm>
          <a:prstGeom prst="rect">
            <a:avLst/>
          </a:prstGeom>
        </p:spPr>
        <p:txBody>
          <a:bodyPr wrap="square">
            <a:spAutoFit/>
          </a:bodyPr>
          <a:lstStyle/>
          <a:p>
            <a:pPr marL="284400" lvl="1"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Taxpayer appealed the finding to the Tax Appeals Commission.</a:t>
            </a:r>
          </a:p>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a:solidFill>
                  <a:srgbClr val="3C1053"/>
                </a:solidFill>
              </a:rPr>
              <a:t>Did the vendor </a:t>
            </a:r>
            <a:r>
              <a:rPr lang="en-GB" sz="1600" dirty="0" smtClean="0">
                <a:solidFill>
                  <a:srgbClr val="3C1053"/>
                </a:solidFill>
              </a:rPr>
              <a:t>have an interest in land by virtue of the PPP contract?</a:t>
            </a:r>
            <a:endParaRPr lang="en-IE" sz="1600" dirty="0" smtClean="0">
              <a:solidFill>
                <a:srgbClr val="3C1053"/>
              </a:solidFill>
            </a:endParaRPr>
          </a:p>
          <a:p>
            <a:pPr marL="741600" lvl="2" indent="-285750">
              <a:lnSpc>
                <a:spcPct val="150000"/>
              </a:lnSpc>
              <a:spcBef>
                <a:spcPts val="900"/>
              </a:spcBef>
              <a:buClr>
                <a:srgbClr val="00B398"/>
              </a:buClr>
              <a:buSzPct val="100000"/>
              <a:buFont typeface="Wingdings" panose="05000000000000000000" pitchFamily="2" charset="2"/>
              <a:buChar char="§"/>
              <a:defRPr/>
            </a:pPr>
            <a:r>
              <a:rPr lang="en-IE" sz="1600" dirty="0" smtClean="0">
                <a:solidFill>
                  <a:srgbClr val="3C1053"/>
                </a:solidFill>
              </a:rPr>
              <a:t>Public-private contract to design, build, operate and maintain and finance a 39km stretch of motorway- tolled road.</a:t>
            </a:r>
          </a:p>
          <a:p>
            <a:pPr marL="741600" lvl="2" indent="-285750">
              <a:lnSpc>
                <a:spcPct val="150000"/>
              </a:lnSpc>
              <a:spcBef>
                <a:spcPts val="900"/>
              </a:spcBef>
              <a:buClr>
                <a:srgbClr val="00B398"/>
              </a:buClr>
              <a:buSzPct val="100000"/>
              <a:buFont typeface="Wingdings" panose="05000000000000000000" pitchFamily="2" charset="2"/>
              <a:buChar char="§"/>
              <a:defRPr/>
            </a:pPr>
            <a:r>
              <a:rPr lang="en-GB" sz="1600" dirty="0" err="1" smtClean="0">
                <a:solidFill>
                  <a:srgbClr val="3C1053"/>
                </a:solidFill>
              </a:rPr>
              <a:t>Eurolink</a:t>
            </a:r>
            <a:r>
              <a:rPr lang="en-GB" sz="1600" dirty="0" smtClean="0">
                <a:solidFill>
                  <a:srgbClr val="3C1053"/>
                </a:solidFill>
              </a:rPr>
              <a:t> did not own the land nor did it have a leasehold interest in the land. Ownership of the land remained vested in a State body.</a:t>
            </a:r>
          </a:p>
          <a:p>
            <a:pPr marL="741600" lvl="2" indent="-285750">
              <a:lnSpc>
                <a:spcPct val="150000"/>
              </a:lnSpc>
              <a:spcBef>
                <a:spcPts val="900"/>
              </a:spcBef>
              <a:buClr>
                <a:srgbClr val="00B398"/>
              </a:buClr>
              <a:buSzPct val="100000"/>
              <a:buFont typeface="Wingdings" panose="05000000000000000000" pitchFamily="2" charset="2"/>
              <a:buChar char="§"/>
              <a:defRPr/>
            </a:pPr>
            <a:r>
              <a:rPr lang="en-GB" sz="1600" dirty="0" err="1" smtClean="0">
                <a:solidFill>
                  <a:srgbClr val="3C1053"/>
                </a:solidFill>
              </a:rPr>
              <a:t>Eurolink</a:t>
            </a:r>
            <a:r>
              <a:rPr lang="en-GB" sz="1600" dirty="0" smtClean="0">
                <a:solidFill>
                  <a:srgbClr val="3C1053"/>
                </a:solidFill>
              </a:rPr>
              <a:t> had a right to access the road for the purpose of maintaining it and carrying our the project.</a:t>
            </a:r>
          </a:p>
          <a:p>
            <a:pPr marL="741600" lvl="2" indent="-285750">
              <a:lnSpc>
                <a:spcPct val="150000"/>
              </a:lnSpc>
              <a:spcBef>
                <a:spcPts val="900"/>
              </a:spcBef>
              <a:buClr>
                <a:srgbClr val="00B398"/>
              </a:buClr>
              <a:buSzPct val="100000"/>
              <a:buFont typeface="Wingdings" panose="05000000000000000000" pitchFamily="2" charset="2"/>
              <a:buChar char="§"/>
              <a:defRPr/>
            </a:pPr>
            <a:r>
              <a:rPr lang="en-GB" sz="1600" dirty="0" err="1" smtClean="0">
                <a:solidFill>
                  <a:srgbClr val="3C1053"/>
                </a:solidFill>
              </a:rPr>
              <a:t>Eurolink</a:t>
            </a:r>
            <a:r>
              <a:rPr lang="en-GB" sz="1600" dirty="0" smtClean="0">
                <a:solidFill>
                  <a:srgbClr val="3C1053"/>
                </a:solidFill>
              </a:rPr>
              <a:t> operated the tolls and generated revenue from tolls on the road, a portion of which it on paid to the State.</a:t>
            </a:r>
            <a:endParaRPr lang="en-IE" sz="1600" dirty="0" smtClean="0">
              <a:solidFill>
                <a:srgbClr val="3C1053"/>
              </a:solidFill>
            </a:endParaRP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98449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Tax Appeals Commission Decision</a:t>
            </a:r>
            <a:endParaRPr lang="en-IE" dirty="0"/>
          </a:p>
        </p:txBody>
      </p:sp>
      <p:sp>
        <p:nvSpPr>
          <p:cNvPr id="2" name="Rectangle 1"/>
          <p:cNvSpPr/>
          <p:nvPr/>
        </p:nvSpPr>
        <p:spPr>
          <a:xfrm>
            <a:off x="827314" y="1456530"/>
            <a:ext cx="9192986" cy="2724336"/>
          </a:xfrm>
          <a:prstGeom prst="rect">
            <a:avLst/>
          </a:prstGeom>
        </p:spPr>
        <p:txBody>
          <a:bodyPr wrap="square">
            <a:spAutoFit/>
          </a:bodyPr>
          <a:lstStyle/>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Appeals Commissioner Held in favour of the taxpayer</a:t>
            </a:r>
          </a:p>
          <a:p>
            <a:pPr marL="741600" lvl="2"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Definition of Land for Irish tax purposes means a “freehold” of “leasehold” interest</a:t>
            </a:r>
          </a:p>
          <a:p>
            <a:pPr marL="741600" lvl="2"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The interest in the PPP contract did not constitute an “interest in land” such that the greater part of the value of the shares in the company was not derived from </a:t>
            </a:r>
            <a:r>
              <a:rPr lang="en-GB" sz="1600" dirty="0">
                <a:solidFill>
                  <a:srgbClr val="3C1053"/>
                </a:solidFill>
              </a:rPr>
              <a:t>I</a:t>
            </a:r>
            <a:r>
              <a:rPr lang="en-GB" sz="1600" dirty="0" smtClean="0">
                <a:solidFill>
                  <a:srgbClr val="3C1053"/>
                </a:solidFill>
              </a:rPr>
              <a:t>rish land.</a:t>
            </a:r>
          </a:p>
          <a:p>
            <a:pPr marL="741600" lvl="2" indent="-285750">
              <a:lnSpc>
                <a:spcPct val="150000"/>
              </a:lnSpc>
              <a:spcBef>
                <a:spcPts val="900"/>
              </a:spcBef>
              <a:buClr>
                <a:srgbClr val="00B398"/>
              </a:buClr>
              <a:buSzPct val="100000"/>
              <a:buFont typeface="Wingdings" panose="05000000000000000000" pitchFamily="2" charset="2"/>
              <a:buChar char="§"/>
              <a:defRPr/>
            </a:pPr>
            <a:r>
              <a:rPr lang="en-GB" sz="1600" dirty="0" err="1" smtClean="0">
                <a:solidFill>
                  <a:srgbClr val="3C1053"/>
                </a:solidFill>
              </a:rPr>
              <a:t>Cintra</a:t>
            </a:r>
            <a:r>
              <a:rPr lang="en-GB" sz="1600" dirty="0" smtClean="0">
                <a:solidFill>
                  <a:srgbClr val="3C1053"/>
                </a:solidFill>
              </a:rPr>
              <a:t> was not liable to Irish CGT on the disposal of the shares </a:t>
            </a:r>
          </a:p>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The Revenue appealed the decision of the Appeals Commissioner to the Irish High Court.</a:t>
            </a:r>
            <a:endParaRPr lang="en-GB" sz="1600" dirty="0">
              <a:solidFill>
                <a:srgbClr val="3C1053"/>
              </a:solidFill>
            </a:endParaRP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68381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High Court Decision</a:t>
            </a:r>
            <a:endParaRPr lang="en-IE" dirty="0"/>
          </a:p>
        </p:txBody>
      </p:sp>
      <p:sp>
        <p:nvSpPr>
          <p:cNvPr id="2" name="Rectangle 1"/>
          <p:cNvSpPr/>
          <p:nvPr/>
        </p:nvSpPr>
        <p:spPr>
          <a:xfrm>
            <a:off x="893301" y="1220860"/>
            <a:ext cx="9192986" cy="5470728"/>
          </a:xfrm>
          <a:prstGeom prst="rect">
            <a:avLst/>
          </a:prstGeom>
        </p:spPr>
        <p:txBody>
          <a:bodyPr wrap="square">
            <a:spAutoFit/>
          </a:bodyPr>
          <a:lstStyle/>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a:solidFill>
                  <a:srgbClr val="3C1053"/>
                </a:solidFill>
              </a:rPr>
              <a:t>The net issues in the case were the meaning of the phrases “land in the State” and “indirectly” in section 29 of the Taxes Consolidation Act 1997. </a:t>
            </a:r>
            <a:endParaRPr lang="en-GB" sz="1600" dirty="0" smtClean="0">
              <a:solidFill>
                <a:srgbClr val="3C1053"/>
              </a:solidFill>
            </a:endParaRPr>
          </a:p>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a:solidFill>
                  <a:srgbClr val="3C1053"/>
                </a:solidFill>
              </a:rPr>
              <a:t>T</a:t>
            </a:r>
            <a:r>
              <a:rPr lang="en-GB" sz="1600" dirty="0" smtClean="0">
                <a:solidFill>
                  <a:srgbClr val="3C1053"/>
                </a:solidFill>
              </a:rPr>
              <a:t>he </a:t>
            </a:r>
            <a:r>
              <a:rPr lang="en-GB" sz="1600" dirty="0">
                <a:solidFill>
                  <a:srgbClr val="3C1053"/>
                </a:solidFill>
              </a:rPr>
              <a:t>High Court determined that the meaning of 'land' for </a:t>
            </a:r>
            <a:r>
              <a:rPr lang="en-GB" sz="1600" dirty="0" smtClean="0">
                <a:solidFill>
                  <a:srgbClr val="3C1053"/>
                </a:solidFill>
              </a:rPr>
              <a:t>CGT </a:t>
            </a:r>
            <a:r>
              <a:rPr lang="en-GB" sz="1600" dirty="0">
                <a:solidFill>
                  <a:srgbClr val="3C1053"/>
                </a:solidFill>
              </a:rPr>
              <a:t>purposes:</a:t>
            </a:r>
          </a:p>
          <a:p>
            <a:pPr marL="742950" lvl="1" indent="-285750">
              <a:lnSpc>
                <a:spcPct val="150000"/>
              </a:lnSpc>
              <a:buFont typeface="Arial" panose="020B0604020202020204" pitchFamily="34" charset="0"/>
              <a:buChar char="•"/>
            </a:pPr>
            <a:r>
              <a:rPr lang="en-GB" sz="1500" dirty="0">
                <a:solidFill>
                  <a:srgbClr val="3C1053"/>
                </a:solidFill>
              </a:rPr>
              <a:t>should be determined by reference to the specific definition in the CGT rules, not by reference to other legal definitions;</a:t>
            </a:r>
          </a:p>
          <a:p>
            <a:pPr marL="742950" lvl="1" indent="-285750">
              <a:lnSpc>
                <a:spcPct val="150000"/>
              </a:lnSpc>
              <a:buFont typeface="Arial" panose="020B0604020202020204" pitchFamily="34" charset="0"/>
              <a:buChar char="•"/>
            </a:pPr>
            <a:r>
              <a:rPr lang="en-GB" sz="1500" dirty="0">
                <a:solidFill>
                  <a:srgbClr val="3C1053"/>
                </a:solidFill>
              </a:rPr>
              <a:t>should not include a 'licence' to use land (noting that the relevant contract conferred a licence in favour of </a:t>
            </a:r>
            <a:r>
              <a:rPr lang="en-GB" sz="1500" dirty="0" err="1">
                <a:solidFill>
                  <a:srgbClr val="3C1053"/>
                </a:solidFill>
              </a:rPr>
              <a:t>Eurolink</a:t>
            </a:r>
            <a:r>
              <a:rPr lang="en-GB" sz="1500" dirty="0">
                <a:solidFill>
                  <a:srgbClr val="3C1053"/>
                </a:solidFill>
              </a:rPr>
              <a:t>); and</a:t>
            </a:r>
          </a:p>
          <a:p>
            <a:pPr marL="742950" lvl="1" indent="-285750">
              <a:lnSpc>
                <a:spcPct val="150000"/>
              </a:lnSpc>
              <a:buFont typeface="Arial" panose="020B0604020202020204" pitchFamily="34" charset="0"/>
              <a:buChar char="•"/>
            </a:pPr>
            <a:r>
              <a:rPr lang="en-GB" sz="1500" dirty="0">
                <a:solidFill>
                  <a:srgbClr val="3C1053"/>
                </a:solidFill>
              </a:rPr>
              <a:t>should be limited to a freehold or leasehold estate in land, or a lesser interest specifically identified in legislation. </a:t>
            </a:r>
            <a:endParaRPr lang="en-GB" sz="1500" dirty="0" smtClean="0">
              <a:solidFill>
                <a:srgbClr val="3C1053"/>
              </a:solidFill>
            </a:endParaRPr>
          </a:p>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This </a:t>
            </a:r>
            <a:r>
              <a:rPr lang="en-GB" sz="1600" dirty="0">
                <a:solidFill>
                  <a:srgbClr val="3C1053"/>
                </a:solidFill>
              </a:rPr>
              <a:t>is the first High Court tax case of its kind and should provide clarity to non-resident entities on the Irish capital gains tax implications of selling shares in unquoted companies that have Irish operations</a:t>
            </a:r>
            <a:r>
              <a:rPr lang="en-GB" sz="1600" dirty="0" smtClean="0">
                <a:solidFill>
                  <a:srgbClr val="3C1053"/>
                </a:solidFill>
              </a:rPr>
              <a:t>.</a:t>
            </a:r>
          </a:p>
          <a:p>
            <a:pPr marL="284400" lvl="1" indent="-285750">
              <a:spcBef>
                <a:spcPts val="900"/>
              </a:spcBef>
              <a:buClr>
                <a:srgbClr val="00B398"/>
              </a:buClr>
              <a:buSzPct val="100000"/>
              <a:buFont typeface="Wingdings" panose="05000000000000000000" pitchFamily="2" charset="2"/>
              <a:buChar char="§"/>
              <a:defRPr/>
            </a:pPr>
            <a:endParaRPr lang="en-GB" dirty="0" smtClean="0">
              <a:solidFill>
                <a:srgbClr val="3C1053"/>
              </a:solidFill>
            </a:endParaRPr>
          </a:p>
          <a:p>
            <a:pPr marL="284400" lvl="1" indent="-285750">
              <a:spcBef>
                <a:spcPts val="900"/>
              </a:spcBef>
              <a:buClr>
                <a:srgbClr val="00B398"/>
              </a:buClr>
              <a:buSzPct val="100000"/>
              <a:buFont typeface="Wingdings" panose="05000000000000000000" pitchFamily="2" charset="2"/>
              <a:buChar char="§"/>
              <a:defRPr/>
            </a:pPr>
            <a:endParaRPr lang="en-GB" dirty="0"/>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8074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Taxation of dividend income in Ireland – General overview</a:t>
            </a:r>
            <a:endParaRPr lang="en-IE" dirty="0"/>
          </a:p>
        </p:txBody>
      </p:sp>
      <p:sp>
        <p:nvSpPr>
          <p:cNvPr id="2" name="Rectangle 1"/>
          <p:cNvSpPr/>
          <p:nvPr/>
        </p:nvSpPr>
        <p:spPr>
          <a:xfrm>
            <a:off x="827314" y="1456530"/>
            <a:ext cx="9159966" cy="5237331"/>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A general exemption from taxation applies of Irish source dividend income (i.e. receipts by an Irish </a:t>
            </a:r>
            <a:r>
              <a:rPr lang="en-IE" sz="1600" dirty="0">
                <a:solidFill>
                  <a:srgbClr val="3C1053"/>
                </a:solidFill>
              </a:rPr>
              <a:t>tax resident from another Irish resident </a:t>
            </a:r>
            <a:r>
              <a:rPr lang="en-IE" sz="1600" dirty="0" smtClean="0">
                <a:solidFill>
                  <a:srgbClr val="3C1053"/>
                </a:solidFill>
              </a:rPr>
              <a:t>company) – known as ‘franked investment income’.</a:t>
            </a:r>
          </a:p>
          <a:p>
            <a:pPr marL="457200" lvl="3">
              <a:lnSpc>
                <a:spcPct val="150000"/>
              </a:lnSpc>
              <a:spcBef>
                <a:spcPts val="115"/>
              </a:spcBef>
              <a:spcAft>
                <a:spcPts val="115"/>
              </a:spcAft>
              <a:buClr>
                <a:srgbClr val="E0004D"/>
              </a:buClr>
              <a:buSzPct val="100000"/>
              <a:defRPr/>
            </a:pPr>
            <a:endParaRPr lang="en-IE"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However, Ireland </a:t>
            </a:r>
            <a:r>
              <a:rPr lang="en-IE" sz="1600" dirty="0">
                <a:solidFill>
                  <a:srgbClr val="3C1053"/>
                </a:solidFill>
              </a:rPr>
              <a:t>does not apply an exemption model to the taxation of foreign dividend </a:t>
            </a:r>
            <a:r>
              <a:rPr lang="en-IE" sz="1600" dirty="0" smtClean="0">
                <a:solidFill>
                  <a:srgbClr val="3C1053"/>
                </a:solidFill>
              </a:rPr>
              <a:t>income.</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Such foreign dividend income is subject to tax in Ireland with a credit allowed for any overseas taxes suffered (the extent to which depends on </a:t>
            </a:r>
            <a:r>
              <a:rPr lang="en-IE" sz="1600" dirty="0">
                <a:solidFill>
                  <a:srgbClr val="3C1053"/>
                </a:solidFill>
              </a:rPr>
              <a:t>whether received from a </a:t>
            </a:r>
            <a:r>
              <a:rPr lang="en-US" sz="1600" dirty="0">
                <a:solidFill>
                  <a:srgbClr val="3C1053"/>
                </a:solidFill>
              </a:rPr>
              <a:t>Double Taxation Agreement (‘DTA’) / EU / EEA or non-DTA </a:t>
            </a:r>
            <a:r>
              <a:rPr lang="en-US" sz="1600" dirty="0" smtClean="0">
                <a:solidFill>
                  <a:srgbClr val="3C1053"/>
                </a:solidFill>
              </a:rPr>
              <a:t>country).</a:t>
            </a: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a:solidFill>
                <a:srgbClr val="3C1053"/>
              </a:solidFill>
            </a:endParaRPr>
          </a:p>
          <a:p>
            <a:pPr marL="284400" lvl="1" indent="-285750">
              <a:lnSpc>
                <a:spcPct val="200000"/>
              </a:lnSpc>
              <a:spcBef>
                <a:spcPts val="900"/>
              </a:spcBef>
              <a:buClr>
                <a:srgbClr val="00B398"/>
              </a:buClr>
              <a:buSzPct val="100000"/>
              <a:buFont typeface="Wingdings" panose="05000000000000000000" pitchFamily="2" charset="2"/>
              <a:buChar char="§"/>
              <a:defRPr/>
            </a:pPr>
            <a:endParaRPr lang="en-IE" sz="1400" dirty="0">
              <a:solidFill>
                <a:srgbClr val="3C1053"/>
              </a:solidFill>
            </a:endParaRP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85207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Importance </a:t>
            </a:r>
            <a:endParaRPr lang="en-IE" dirty="0"/>
          </a:p>
        </p:txBody>
      </p:sp>
      <p:sp>
        <p:nvSpPr>
          <p:cNvPr id="2" name="Rectangle 1"/>
          <p:cNvSpPr/>
          <p:nvPr/>
        </p:nvSpPr>
        <p:spPr>
          <a:xfrm>
            <a:off x="827314" y="1456530"/>
            <a:ext cx="9159966" cy="4201150"/>
          </a:xfrm>
          <a:prstGeom prst="rect">
            <a:avLst/>
          </a:prstGeom>
        </p:spPr>
        <p:txBody>
          <a:bodyPr wrap="square">
            <a:spAutoFit/>
          </a:bodyPr>
          <a:lstStyle/>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If Revenue had been successful then this could have had significant implications for non-residents – significantly expanding the domestic charge to Irish CGT on non-residents</a:t>
            </a:r>
          </a:p>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One item that was not discussed, as the cases related to domestic Irish tax law, was the impact on double taxation agreements</a:t>
            </a:r>
          </a:p>
          <a:p>
            <a:pPr marL="741600" lvl="2" indent="-285750">
              <a:lnSpc>
                <a:spcPct val="150000"/>
              </a:lnSpc>
              <a:spcBef>
                <a:spcPts val="900"/>
              </a:spcBef>
              <a:buClr>
                <a:srgbClr val="00B398"/>
              </a:buClr>
              <a:buSzPct val="100000"/>
              <a:buFont typeface="Wingdings" panose="05000000000000000000" pitchFamily="2" charset="2"/>
              <a:buChar char="§"/>
              <a:defRPr/>
            </a:pPr>
            <a:r>
              <a:rPr lang="en-GB" sz="1500" i="1" dirty="0" smtClean="0">
                <a:solidFill>
                  <a:srgbClr val="3C1053"/>
                </a:solidFill>
              </a:rPr>
              <a:t>Gains derived by non-residents from the alienation of shares deriving more than 50% of their value from immovable property situated in the other contracting State may be taxed in the State</a:t>
            </a:r>
          </a:p>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Article 6 – immovable property “</a:t>
            </a:r>
            <a:r>
              <a:rPr lang="en-GB" sz="1600" i="1" dirty="0" smtClean="0">
                <a:solidFill>
                  <a:srgbClr val="3C1053"/>
                </a:solidFill>
              </a:rPr>
              <a:t>shall have the meaning which it has under the law of the Contracting State in which the property in question is situated</a:t>
            </a:r>
            <a:r>
              <a:rPr lang="en-GB" sz="1600" dirty="0" smtClean="0">
                <a:solidFill>
                  <a:srgbClr val="3C1053"/>
                </a:solidFill>
              </a:rPr>
              <a:t>”</a:t>
            </a:r>
          </a:p>
          <a:p>
            <a:pPr marL="284400" lvl="1" indent="-285750">
              <a:lnSpc>
                <a:spcPct val="150000"/>
              </a:lnSpc>
              <a:spcBef>
                <a:spcPts val="900"/>
              </a:spcBef>
              <a:buClr>
                <a:srgbClr val="00B398"/>
              </a:buClr>
              <a:buSzPct val="100000"/>
              <a:buFont typeface="Wingdings" panose="05000000000000000000" pitchFamily="2" charset="2"/>
              <a:buChar char="§"/>
              <a:defRPr/>
            </a:pPr>
            <a:r>
              <a:rPr lang="en-GB" sz="1600" dirty="0" smtClean="0">
                <a:solidFill>
                  <a:srgbClr val="3C1053"/>
                </a:solidFill>
              </a:rPr>
              <a:t>Matter has been settled for now, but worrying trend of Revenue Authorities seeking to push the boat out</a:t>
            </a:r>
          </a:p>
        </p:txBody>
      </p:sp>
      <p:sp>
        <p:nvSpPr>
          <p:cNvPr id="3" name="Rectangle 2"/>
          <p:cNvSpPr/>
          <p:nvPr/>
        </p:nvSpPr>
        <p:spPr>
          <a:xfrm>
            <a:off x="544286" y="1379913"/>
            <a:ext cx="206828" cy="4339243"/>
          </a:xfrm>
          <a:prstGeom prst="rect">
            <a:avLst/>
          </a:prstGeom>
          <a:ln>
            <a:solidFill>
              <a:srgbClr val="99D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50726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r>
              <a:rPr lang="en-IE" dirty="0" smtClean="0"/>
              <a:t>Thank you</a:t>
            </a:r>
            <a:endParaRPr lang="en-IE" dirty="0"/>
          </a:p>
        </p:txBody>
      </p:sp>
      <p:sp>
        <p:nvSpPr>
          <p:cNvPr id="20" name="Text Placeholder 19"/>
          <p:cNvSpPr>
            <a:spLocks noGrp="1"/>
          </p:cNvSpPr>
          <p:nvPr>
            <p:ph type="body" sz="quarter" idx="14"/>
          </p:nvPr>
        </p:nvSpPr>
        <p:spPr/>
        <p:txBody>
          <a:bodyPr/>
          <a:lstStyle/>
          <a:p>
            <a:r>
              <a:rPr lang="en-IE" b="1" dirty="0" smtClean="0"/>
              <a:t>Ronan McGivern	</a:t>
            </a:r>
          </a:p>
          <a:p>
            <a:r>
              <a:rPr lang="en-IE" b="1" dirty="0" smtClean="0"/>
              <a:t>Tax Partner</a:t>
            </a:r>
          </a:p>
          <a:p>
            <a:r>
              <a:rPr lang="en-IE" b="1" dirty="0" smtClean="0"/>
              <a:t>T: +353 1 6440100</a:t>
            </a:r>
          </a:p>
          <a:p>
            <a:r>
              <a:rPr lang="en-IE" b="1" dirty="0" smtClean="0"/>
              <a:t>E: rmcgivern@rbk.ie</a:t>
            </a:r>
            <a:endParaRPr lang="en-IE" b="1" dirty="0"/>
          </a:p>
        </p:txBody>
      </p:sp>
      <p:sp>
        <p:nvSpPr>
          <p:cNvPr id="21" name="Text Placeholder 20"/>
          <p:cNvSpPr>
            <a:spLocks noGrp="1"/>
          </p:cNvSpPr>
          <p:nvPr>
            <p:ph type="body" sz="quarter" idx="15"/>
          </p:nvPr>
        </p:nvSpPr>
        <p:spPr/>
        <p:txBody>
          <a:bodyPr/>
          <a:lstStyle/>
          <a:p>
            <a:r>
              <a:rPr lang="en-IE" dirty="0" smtClean="0"/>
              <a:t>Disclaimer</a:t>
            </a:r>
          </a:p>
          <a:p>
            <a:r>
              <a:rPr lang="en-IE" dirty="0" smtClean="0"/>
              <a:t>While every effort has been made to ensure the accuracy of information within this publication is correct at the time of going to print, Russell Brennan Keane do not accept any responsibility for any errors, omissions or misinformation whatsoever in this publication and shall have no liability whatsoever. The information contained in this publication is not intended to be an advice on any particular matter. No reader should act on the basis of any matter contained in this publication without appropriate professional advice.</a:t>
            </a:r>
            <a:endParaRPr lang="en-IE" dirty="0"/>
          </a:p>
        </p:txBody>
      </p:sp>
    </p:spTree>
    <p:extLst>
      <p:ext uri="{BB962C8B-B14F-4D97-AF65-F5344CB8AC3E}">
        <p14:creationId xmlns:p14="http://schemas.microsoft.com/office/powerpoint/2010/main" val="1076108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txBox="1">
            <a:spLocks/>
          </p:cNvSpPr>
          <p:nvPr/>
        </p:nvSpPr>
        <p:spPr>
          <a:xfrm>
            <a:off x="5843451" y="2846903"/>
            <a:ext cx="4624251" cy="1142719"/>
          </a:xfrm>
          <a:prstGeom prst="rect">
            <a:avLst/>
          </a:prstGeom>
          <a:effectLst/>
        </p:spPr>
        <p:txBody>
          <a:bodyPr vert="horz" lIns="0" tIns="45720" rIns="0" bIns="45720" rtlCol="0" anchor="b" anchorCtr="0">
            <a:noAutofit/>
          </a:bodyPr>
          <a:lstStyle>
            <a:lvl1pPr marL="0" indent="0" algn="l" defTabSz="914400" rtl="0" eaLnBrk="1" latinLnBrk="0" hangingPunct="1">
              <a:lnSpc>
                <a:spcPct val="105000"/>
              </a:lnSpc>
              <a:spcBef>
                <a:spcPts val="900"/>
              </a:spcBef>
              <a:buFont typeface="Arial" panose="020B0604020202020204" pitchFamily="34" charset="0"/>
              <a:buNone/>
              <a:defRPr lang="en-US" sz="3600" b="1" kern="1200" spc="60" baseline="0">
                <a:solidFill>
                  <a:schemeClr val="tx2"/>
                </a:solidFill>
                <a:effectLst/>
                <a:latin typeface="+mn-lt"/>
                <a:ea typeface="+mn-ea"/>
                <a:cs typeface="+mn-cs"/>
              </a:defRPr>
            </a:lvl1pPr>
            <a:lvl2pPr marL="539750" indent="-228600" algn="l" defTabSz="914400" rtl="0" eaLnBrk="1" latinLnBrk="0" hangingPunct="1">
              <a:lnSpc>
                <a:spcPct val="105000"/>
              </a:lnSpc>
              <a:spcBef>
                <a:spcPts val="600"/>
              </a:spcBef>
              <a:buFont typeface="Arial" panose="020B0604020202020204" pitchFamily="34" charset="0"/>
              <a:buChar char="–"/>
              <a:defRPr lang="en-US" sz="1800" kern="1200" dirty="0" smtClean="0">
                <a:solidFill>
                  <a:schemeClr val="accent4"/>
                </a:solidFill>
                <a:effectLst/>
                <a:latin typeface="+mn-lt"/>
                <a:ea typeface="+mn-ea"/>
                <a:cs typeface="+mn-cs"/>
              </a:defRPr>
            </a:lvl2pPr>
            <a:lvl3pPr marL="809625" indent="-182563" algn="l" defTabSz="914400" rtl="0" eaLnBrk="1" latinLnBrk="0" hangingPunct="1">
              <a:lnSpc>
                <a:spcPct val="105000"/>
              </a:lnSpc>
              <a:spcBef>
                <a:spcPts val="600"/>
              </a:spcBef>
              <a:buFont typeface="Arial" panose="020B0604020202020204" pitchFamily="34" charset="0"/>
              <a:buChar char="•"/>
              <a:defRPr lang="en-US" sz="1600" kern="1200" dirty="0" smtClean="0">
                <a:solidFill>
                  <a:schemeClr val="tx2"/>
                </a:solidFill>
                <a:effectLst/>
                <a:latin typeface="+mn-lt"/>
                <a:ea typeface="+mn-ea"/>
                <a:cs typeface="+mn-cs"/>
              </a:defRPr>
            </a:lvl3pPr>
            <a:lvl4pPr marL="1166813" indent="-228600" algn="l" defTabSz="914400" rtl="0" eaLnBrk="1" latinLnBrk="0" hangingPunct="1">
              <a:lnSpc>
                <a:spcPct val="105000"/>
              </a:lnSpc>
              <a:spcBef>
                <a:spcPts val="600"/>
              </a:spcBef>
              <a:buFont typeface="Arial" panose="020B0604020202020204" pitchFamily="34" charset="0"/>
              <a:buChar char="•"/>
              <a:defRPr sz="1400" kern="1200">
                <a:solidFill>
                  <a:schemeClr val="bg2"/>
                </a:solidFill>
                <a:effectLst/>
                <a:latin typeface="+mn-lt"/>
                <a:ea typeface="+mn-ea"/>
                <a:cs typeface="+mn-cs"/>
              </a:defRPr>
            </a:lvl4pPr>
            <a:lvl5pPr marL="1524000" indent="-228600" algn="l" defTabSz="914400" rtl="0" eaLnBrk="1" latinLnBrk="0" hangingPunct="1">
              <a:lnSpc>
                <a:spcPct val="105000"/>
              </a:lnSpc>
              <a:spcBef>
                <a:spcPts val="600"/>
              </a:spcBef>
              <a:buFont typeface="Arial" panose="020B0604020202020204" pitchFamily="34" charset="0"/>
              <a:buChar char="•"/>
              <a:defRPr sz="1200" kern="1200">
                <a:solidFill>
                  <a:schemeClr val="bg2"/>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ctr"/>
            <a:endParaRPr lang="en-IE" sz="3200" dirty="0">
              <a:solidFill>
                <a:srgbClr val="3C1053"/>
              </a:solidFill>
            </a:endParaRPr>
          </a:p>
          <a:p>
            <a:pPr algn="ctr"/>
            <a:endParaRPr lang="en-IE" sz="3200" dirty="0">
              <a:solidFill>
                <a:srgbClr val="3C1053"/>
              </a:solidFill>
            </a:endParaRPr>
          </a:p>
          <a:p>
            <a:pPr algn="ctr"/>
            <a:endParaRPr lang="en-IE" sz="3200" dirty="0">
              <a:solidFill>
                <a:srgbClr val="3C1053"/>
              </a:solidFill>
            </a:endParaRPr>
          </a:p>
          <a:p>
            <a:pPr algn="ctr"/>
            <a:endParaRPr lang="en-IE" sz="3200" dirty="0">
              <a:solidFill>
                <a:srgbClr val="3C1053"/>
              </a:solidFill>
            </a:endParaRPr>
          </a:p>
          <a:p>
            <a:pPr algn="ctr"/>
            <a:endParaRPr lang="en-IE" sz="3200" dirty="0">
              <a:solidFill>
                <a:srgbClr val="3C1053"/>
              </a:solidFill>
            </a:endParaRPr>
          </a:p>
          <a:p>
            <a:pPr algn="ctr">
              <a:lnSpc>
                <a:spcPct val="100000"/>
              </a:lnSpc>
              <a:spcBef>
                <a:spcPts val="0"/>
              </a:spcBef>
            </a:pPr>
            <a:r>
              <a:rPr lang="en-IE" sz="3200" dirty="0" smtClean="0">
                <a:solidFill>
                  <a:srgbClr val="3C1053"/>
                </a:solidFill>
              </a:rPr>
              <a:t>Inbound Dividends </a:t>
            </a:r>
          </a:p>
          <a:p>
            <a:pPr algn="ctr">
              <a:lnSpc>
                <a:spcPct val="100000"/>
              </a:lnSpc>
              <a:spcBef>
                <a:spcPts val="0"/>
              </a:spcBef>
            </a:pPr>
            <a:endParaRPr lang="en-IE" sz="3200" dirty="0">
              <a:solidFill>
                <a:srgbClr val="3C1053"/>
              </a:solidFill>
            </a:endParaRPr>
          </a:p>
          <a:p>
            <a:pPr algn="ctr">
              <a:lnSpc>
                <a:spcPct val="100000"/>
              </a:lnSpc>
              <a:spcBef>
                <a:spcPts val="0"/>
              </a:spcBef>
            </a:pPr>
            <a:r>
              <a:rPr lang="en-IE" sz="3200" dirty="0" smtClean="0">
                <a:solidFill>
                  <a:srgbClr val="3C1053"/>
                </a:solidFill>
              </a:rPr>
              <a:t> Taxation </a:t>
            </a:r>
            <a:r>
              <a:rPr lang="en-IE" sz="3200" dirty="0">
                <a:solidFill>
                  <a:srgbClr val="3C1053"/>
                </a:solidFill>
              </a:rPr>
              <a:t>c</a:t>
            </a:r>
            <a:r>
              <a:rPr lang="en-IE" sz="3200" dirty="0" smtClean="0">
                <a:solidFill>
                  <a:srgbClr val="3C1053"/>
                </a:solidFill>
              </a:rPr>
              <a:t>onsiderations </a:t>
            </a:r>
            <a:endParaRPr lang="en-IE" sz="3200" dirty="0">
              <a:solidFill>
                <a:srgbClr val="3C1053"/>
              </a:solidFill>
            </a:endParaRPr>
          </a:p>
        </p:txBody>
      </p:sp>
      <p:sp>
        <p:nvSpPr>
          <p:cNvPr id="11" name="Rectangle 10"/>
          <p:cNvSpPr/>
          <p:nvPr/>
        </p:nvSpPr>
        <p:spPr>
          <a:xfrm>
            <a:off x="4715912" y="1366897"/>
            <a:ext cx="293834" cy="4367718"/>
          </a:xfrm>
          <a:prstGeom prst="rect">
            <a:avLst/>
          </a:prstGeom>
          <a:solidFill>
            <a:srgbClr val="99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350"/>
          <a:stretch/>
        </p:blipFill>
        <p:spPr>
          <a:xfrm>
            <a:off x="564204" y="1364385"/>
            <a:ext cx="4171900" cy="4367718"/>
          </a:xfrm>
          <a:prstGeom prst="rect">
            <a:avLst/>
          </a:prstGeom>
        </p:spPr>
      </p:pic>
    </p:spTree>
    <p:extLst>
      <p:ext uri="{BB962C8B-B14F-4D97-AF65-F5344CB8AC3E}">
        <p14:creationId xmlns:p14="http://schemas.microsoft.com/office/powerpoint/2010/main" val="417575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p:cNvSpPr>
          <p:nvPr/>
        </p:nvSpPr>
        <p:spPr>
          <a:xfrm>
            <a:off x="578122" y="453451"/>
            <a:ext cx="9365978" cy="458977"/>
          </a:xfrm>
          <a:prstGeom prst="rect">
            <a:avLst/>
          </a:prstGeom>
          <a:effectLst/>
        </p:spPr>
        <p:txBody>
          <a:bodyPr vert="horz" lIns="0" tIns="45720" rIns="0" bIns="45720" rtlCol="0" anchor="t" anchorCtr="0">
            <a:normAutofit/>
          </a:bodyPr>
          <a:lstStyle>
            <a:lvl1pPr algn="l" defTabSz="914400" rtl="0" eaLnBrk="1" latinLnBrk="0" hangingPunct="1">
              <a:lnSpc>
                <a:spcPct val="83000"/>
              </a:lnSpc>
              <a:spcBef>
                <a:spcPct val="0"/>
              </a:spcBef>
              <a:buNone/>
              <a:defRPr sz="3600" b="1" i="0" kern="1200" cap="none" spc="70" baseline="0">
                <a:solidFill>
                  <a:schemeClr val="bg2"/>
                </a:solidFill>
                <a:effectLst/>
                <a:latin typeface="+mj-lt"/>
                <a:ea typeface="+mj-ea"/>
                <a:cs typeface="+mj-cs"/>
              </a:defRPr>
            </a:lvl1pPr>
          </a:lstStyle>
          <a:p>
            <a:r>
              <a:rPr lang="en-US" sz="2400" dirty="0" smtClean="0">
                <a:solidFill>
                  <a:srgbClr val="3C1053"/>
                </a:solidFill>
              </a:rPr>
              <a:t>Assessing the rate of tax on receipt of an overseas dividend </a:t>
            </a:r>
            <a:endParaRPr lang="en-US" sz="2400" dirty="0">
              <a:solidFill>
                <a:srgbClr val="3C1053"/>
              </a:solidFill>
            </a:endParaRPr>
          </a:p>
          <a:p>
            <a:endParaRPr lang="en-IE" sz="2400" dirty="0">
              <a:solidFill>
                <a:srgbClr val="3C1053"/>
              </a:solidFill>
            </a:endParaRPr>
          </a:p>
        </p:txBody>
      </p:sp>
      <p:graphicFrame>
        <p:nvGraphicFramePr>
          <p:cNvPr id="4" name="Diagram 3"/>
          <p:cNvGraphicFramePr/>
          <p:nvPr>
            <p:extLst/>
          </p:nvPr>
        </p:nvGraphicFramePr>
        <p:xfrm>
          <a:off x="984249" y="682939"/>
          <a:ext cx="105124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1200149" y="4400550"/>
            <a:ext cx="962025"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3C1053"/>
                </a:solidFill>
              </a:rPr>
              <a:t>No</a:t>
            </a:r>
            <a:endParaRPr lang="en-IE" sz="1400" dirty="0">
              <a:solidFill>
                <a:srgbClr val="3C1053"/>
              </a:solidFill>
            </a:endParaRPr>
          </a:p>
        </p:txBody>
      </p:sp>
      <p:sp>
        <p:nvSpPr>
          <p:cNvPr id="9" name="TextBox 8"/>
          <p:cNvSpPr txBox="1"/>
          <p:nvPr/>
        </p:nvSpPr>
        <p:spPr>
          <a:xfrm>
            <a:off x="1200148" y="5167496"/>
            <a:ext cx="962025" cy="369332"/>
          </a:xfrm>
          <a:prstGeom prst="rect">
            <a:avLst/>
          </a:prstGeom>
          <a:noFill/>
        </p:spPr>
        <p:txBody>
          <a:bodyPr wrap="square" rtlCol="0">
            <a:spAutoFit/>
          </a:bodyPr>
          <a:lstStyle/>
          <a:p>
            <a:pPr algn="ctr"/>
            <a:r>
              <a:rPr lang="en-IE" dirty="0" smtClean="0">
                <a:solidFill>
                  <a:srgbClr val="3C1053"/>
                </a:solidFill>
              </a:rPr>
              <a:t>25%</a:t>
            </a:r>
            <a:endParaRPr lang="en-IE" dirty="0">
              <a:solidFill>
                <a:srgbClr val="3C1053"/>
              </a:solidFill>
            </a:endParaRPr>
          </a:p>
        </p:txBody>
      </p:sp>
      <p:sp>
        <p:nvSpPr>
          <p:cNvPr id="11" name="Down Arrow 10"/>
          <p:cNvSpPr/>
          <p:nvPr/>
        </p:nvSpPr>
        <p:spPr>
          <a:xfrm>
            <a:off x="3543299" y="4400550"/>
            <a:ext cx="962025"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3C1053"/>
                </a:solidFill>
              </a:rPr>
              <a:t>No</a:t>
            </a:r>
            <a:endParaRPr lang="en-IE" sz="1400" dirty="0">
              <a:solidFill>
                <a:srgbClr val="3C1053"/>
              </a:solidFill>
            </a:endParaRPr>
          </a:p>
        </p:txBody>
      </p:sp>
      <p:sp>
        <p:nvSpPr>
          <p:cNvPr id="12" name="TextBox 11"/>
          <p:cNvSpPr txBox="1"/>
          <p:nvPr/>
        </p:nvSpPr>
        <p:spPr>
          <a:xfrm>
            <a:off x="3543298" y="4986521"/>
            <a:ext cx="962025" cy="738664"/>
          </a:xfrm>
          <a:prstGeom prst="rect">
            <a:avLst/>
          </a:prstGeom>
          <a:noFill/>
        </p:spPr>
        <p:txBody>
          <a:bodyPr wrap="square" rtlCol="0">
            <a:spAutoFit/>
          </a:bodyPr>
          <a:lstStyle/>
          <a:p>
            <a:pPr algn="ctr"/>
            <a:r>
              <a:rPr lang="en-IE" sz="1400" dirty="0" smtClean="0">
                <a:solidFill>
                  <a:srgbClr val="3C1053"/>
                </a:solidFill>
              </a:rPr>
              <a:t>12.5% as a portfolio investor</a:t>
            </a:r>
            <a:endParaRPr lang="en-IE" sz="1400" dirty="0">
              <a:solidFill>
                <a:srgbClr val="3C1053"/>
              </a:solidFill>
            </a:endParaRPr>
          </a:p>
        </p:txBody>
      </p:sp>
      <p:sp>
        <p:nvSpPr>
          <p:cNvPr id="14" name="Down Arrow 13"/>
          <p:cNvSpPr/>
          <p:nvPr/>
        </p:nvSpPr>
        <p:spPr>
          <a:xfrm>
            <a:off x="5759448" y="4400550"/>
            <a:ext cx="962025"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3C1053"/>
                </a:solidFill>
              </a:rPr>
              <a:t>No</a:t>
            </a:r>
            <a:endParaRPr lang="en-IE" sz="1400" dirty="0">
              <a:solidFill>
                <a:srgbClr val="3C1053"/>
              </a:solidFill>
            </a:endParaRPr>
          </a:p>
        </p:txBody>
      </p:sp>
      <p:sp>
        <p:nvSpPr>
          <p:cNvPr id="15" name="Down Arrow 14"/>
          <p:cNvSpPr/>
          <p:nvPr/>
        </p:nvSpPr>
        <p:spPr>
          <a:xfrm>
            <a:off x="7975595" y="4376921"/>
            <a:ext cx="962025"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3C1053"/>
                </a:solidFill>
              </a:rPr>
              <a:t>No</a:t>
            </a:r>
            <a:endParaRPr lang="en-IE" sz="1400" dirty="0">
              <a:solidFill>
                <a:srgbClr val="3C1053"/>
              </a:solidFill>
            </a:endParaRPr>
          </a:p>
        </p:txBody>
      </p:sp>
      <p:sp>
        <p:nvSpPr>
          <p:cNvPr id="16" name="TextBox 15"/>
          <p:cNvSpPr txBox="1"/>
          <p:nvPr/>
        </p:nvSpPr>
        <p:spPr>
          <a:xfrm>
            <a:off x="5759448" y="5059918"/>
            <a:ext cx="962025" cy="369332"/>
          </a:xfrm>
          <a:prstGeom prst="rect">
            <a:avLst/>
          </a:prstGeom>
          <a:noFill/>
        </p:spPr>
        <p:txBody>
          <a:bodyPr wrap="square" rtlCol="0">
            <a:spAutoFit/>
          </a:bodyPr>
          <a:lstStyle/>
          <a:p>
            <a:pPr algn="ctr"/>
            <a:r>
              <a:rPr lang="en-IE" dirty="0" smtClean="0">
                <a:solidFill>
                  <a:srgbClr val="3C1053"/>
                </a:solidFill>
              </a:rPr>
              <a:t>25%</a:t>
            </a:r>
            <a:endParaRPr lang="en-IE" dirty="0">
              <a:solidFill>
                <a:srgbClr val="3C1053"/>
              </a:solidFill>
            </a:endParaRPr>
          </a:p>
        </p:txBody>
      </p:sp>
      <p:sp>
        <p:nvSpPr>
          <p:cNvPr id="17" name="TextBox 16"/>
          <p:cNvSpPr txBox="1"/>
          <p:nvPr/>
        </p:nvSpPr>
        <p:spPr>
          <a:xfrm>
            <a:off x="7975595" y="5059918"/>
            <a:ext cx="962025" cy="369332"/>
          </a:xfrm>
          <a:prstGeom prst="rect">
            <a:avLst/>
          </a:prstGeom>
          <a:noFill/>
        </p:spPr>
        <p:txBody>
          <a:bodyPr wrap="square" rtlCol="0">
            <a:spAutoFit/>
          </a:bodyPr>
          <a:lstStyle/>
          <a:p>
            <a:pPr algn="ctr"/>
            <a:r>
              <a:rPr lang="en-IE" dirty="0" smtClean="0">
                <a:solidFill>
                  <a:srgbClr val="3C1053"/>
                </a:solidFill>
              </a:rPr>
              <a:t>25%</a:t>
            </a:r>
            <a:endParaRPr lang="en-IE" dirty="0">
              <a:solidFill>
                <a:srgbClr val="3C1053"/>
              </a:solidFill>
            </a:endParaRPr>
          </a:p>
        </p:txBody>
      </p:sp>
    </p:spTree>
    <p:extLst>
      <p:ext uri="{BB962C8B-B14F-4D97-AF65-F5344CB8AC3E}">
        <p14:creationId xmlns:p14="http://schemas.microsoft.com/office/powerpoint/2010/main" val="150299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Rates of taxation </a:t>
            </a:r>
            <a:r>
              <a:rPr lang="en-IE" dirty="0"/>
              <a:t>which apply to dividends  </a:t>
            </a:r>
            <a:r>
              <a:rPr lang="en-IE" dirty="0" smtClean="0"/>
              <a:t>– continued</a:t>
            </a:r>
            <a:endParaRPr lang="en-IE" dirty="0"/>
          </a:p>
        </p:txBody>
      </p:sp>
      <p:sp>
        <p:nvSpPr>
          <p:cNvPr id="2" name="Rectangle 1"/>
          <p:cNvSpPr/>
          <p:nvPr/>
        </p:nvSpPr>
        <p:spPr>
          <a:xfrm>
            <a:off x="827313" y="1456530"/>
            <a:ext cx="9431111" cy="3347070"/>
          </a:xfrm>
          <a:prstGeom prst="rect">
            <a:avLst/>
          </a:prstGeom>
        </p:spPr>
        <p:txBody>
          <a:bodyPr wrap="square">
            <a:spAutoFit/>
          </a:bodyPr>
          <a:lstStyle/>
          <a:p>
            <a:pPr marL="284400" lvl="1" indent="-285750">
              <a:lnSpc>
                <a:spcPct val="200000"/>
              </a:lnSpc>
              <a:spcBef>
                <a:spcPts val="900"/>
              </a:spcBef>
              <a:buClr>
                <a:srgbClr val="00B398"/>
              </a:buClr>
              <a:buSzPct val="100000"/>
              <a:buFont typeface="Wingdings" panose="05000000000000000000" pitchFamily="2" charset="2"/>
              <a:buChar char="§"/>
              <a:defRPr/>
            </a:pPr>
            <a:r>
              <a:rPr lang="en-IE" b="1" dirty="0" smtClean="0">
                <a:solidFill>
                  <a:srgbClr val="3C1053"/>
                </a:solidFill>
              </a:rPr>
              <a:t>12.5% underlying rate of tax (i.e. trading rate)</a:t>
            </a:r>
            <a:endParaRPr lang="en-IE" b="1"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Certain dividend paid from </a:t>
            </a:r>
            <a:r>
              <a:rPr lang="en-IE" sz="1600" u="sng" dirty="0" smtClean="0">
                <a:solidFill>
                  <a:srgbClr val="3C1053"/>
                </a:solidFill>
              </a:rPr>
              <a:t>trading profits </a:t>
            </a:r>
            <a:r>
              <a:rPr lang="en-IE" sz="1600" dirty="0" smtClean="0">
                <a:solidFill>
                  <a:srgbClr val="3C1053"/>
                </a:solidFill>
              </a:rPr>
              <a:t>of a foreign subsidiary company.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Can apply to dividends received by an Irish resident company from a company resident in an EU/DTA or from a company trading on a recognised stock exchange.</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a:solidFill>
                  <a:srgbClr val="3C1053"/>
                </a:solidFill>
              </a:rPr>
              <a:t>An election must be made as part of the Corporation Tax return to avail of such </a:t>
            </a:r>
            <a:r>
              <a:rPr lang="en-IE" sz="1600" dirty="0" smtClean="0">
                <a:solidFill>
                  <a:srgbClr val="3C1053"/>
                </a:solidFill>
              </a:rPr>
              <a:t>treatment.</a:t>
            </a: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a:solidFill>
                  <a:srgbClr val="3C1053"/>
                </a:solidFill>
              </a:rPr>
              <a:t>Additional special rule for Portfolio Investors (own no more than 5% of share capital) whereby such dividends are considered as paid out of trading </a:t>
            </a:r>
            <a:r>
              <a:rPr lang="en-IE" sz="1600" dirty="0" smtClean="0">
                <a:solidFill>
                  <a:srgbClr val="3C1053"/>
                </a:solidFill>
              </a:rPr>
              <a:t>profits.</a:t>
            </a:r>
            <a:endParaRPr lang="en-IE"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smtClean="0">
              <a:solidFill>
                <a:srgbClr val="3C1053"/>
              </a:solidFill>
            </a:endParaRPr>
          </a:p>
        </p:txBody>
      </p:sp>
      <p:sp>
        <p:nvSpPr>
          <p:cNvPr id="3" name="Rectangle 2"/>
          <p:cNvSpPr/>
          <p:nvPr/>
        </p:nvSpPr>
        <p:spPr>
          <a:xfrm>
            <a:off x="544286" y="1379913"/>
            <a:ext cx="206828" cy="4339243"/>
          </a:xfrm>
          <a:prstGeom prst="rect">
            <a:avLst/>
          </a:prstGeom>
          <a:solidFill>
            <a:srgbClr val="E0004D"/>
          </a:solidFill>
          <a:ln>
            <a:solidFill>
              <a:srgbClr val="E0004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4866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a:t>Rates of taxation which apply to dividends  – continued</a:t>
            </a:r>
          </a:p>
        </p:txBody>
      </p:sp>
      <p:sp>
        <p:nvSpPr>
          <p:cNvPr id="2" name="Rectangle 1"/>
          <p:cNvSpPr/>
          <p:nvPr/>
        </p:nvSpPr>
        <p:spPr>
          <a:xfrm>
            <a:off x="827314" y="1456530"/>
            <a:ext cx="9159966" cy="2557110"/>
          </a:xfrm>
          <a:prstGeom prst="rect">
            <a:avLst/>
          </a:prstGeom>
        </p:spPr>
        <p:txBody>
          <a:bodyPr wrap="square">
            <a:spAutoFit/>
          </a:bodyPr>
          <a:lstStyle/>
          <a:p>
            <a:pPr marL="284400" lvl="1" indent="-285750">
              <a:lnSpc>
                <a:spcPct val="200000"/>
              </a:lnSpc>
              <a:spcBef>
                <a:spcPts val="900"/>
              </a:spcBef>
              <a:buClr>
                <a:srgbClr val="00B398"/>
              </a:buClr>
              <a:buSzPct val="100000"/>
              <a:buFont typeface="Wingdings" panose="05000000000000000000" pitchFamily="2" charset="2"/>
              <a:buChar char="§"/>
              <a:defRPr/>
            </a:pPr>
            <a:r>
              <a:rPr lang="en-IE" b="1" dirty="0" smtClean="0">
                <a:solidFill>
                  <a:srgbClr val="3C1053"/>
                </a:solidFill>
              </a:rPr>
              <a:t>25</a:t>
            </a:r>
            <a:r>
              <a:rPr lang="en-IE" b="1" dirty="0">
                <a:solidFill>
                  <a:srgbClr val="3C1053"/>
                </a:solidFill>
              </a:rPr>
              <a:t>% underlying rate of tax (i.e. </a:t>
            </a:r>
            <a:r>
              <a:rPr lang="en-IE" b="1" dirty="0" smtClean="0">
                <a:solidFill>
                  <a:srgbClr val="3C1053"/>
                </a:solidFill>
              </a:rPr>
              <a:t>passive </a:t>
            </a:r>
            <a:r>
              <a:rPr lang="en-IE" b="1" dirty="0">
                <a:solidFill>
                  <a:srgbClr val="3C1053"/>
                </a:solidFill>
              </a:rPr>
              <a:t>rate)</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General headline rate for the receipt of overseas dividend treated as foreign income, and which do not otherwise qualify for the reduced trading rate of 12.5%. </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a:solidFill>
                  <a:srgbClr val="3C1053"/>
                </a:solidFill>
              </a:rPr>
              <a:t>The </a:t>
            </a:r>
            <a:r>
              <a:rPr lang="en-IE" sz="1600" dirty="0" smtClean="0">
                <a:solidFill>
                  <a:srgbClr val="3C1053"/>
                </a:solidFill>
              </a:rPr>
              <a:t>income </a:t>
            </a:r>
            <a:r>
              <a:rPr lang="en-IE" sz="1600" dirty="0">
                <a:solidFill>
                  <a:srgbClr val="3C1053"/>
                </a:solidFill>
              </a:rPr>
              <a:t>is </a:t>
            </a:r>
            <a:r>
              <a:rPr lang="en-IE" sz="1600" dirty="0" smtClean="0">
                <a:solidFill>
                  <a:srgbClr val="3C1053"/>
                </a:solidFill>
              </a:rPr>
              <a:t>still liable to consideration with regard to the additional surcharge of up to 20% which can apply </a:t>
            </a:r>
            <a:r>
              <a:rPr lang="en-IE" sz="1600" dirty="0">
                <a:solidFill>
                  <a:srgbClr val="3C1053"/>
                </a:solidFill>
              </a:rPr>
              <a:t>to close companies (refer to earlier slide</a:t>
            </a:r>
            <a:r>
              <a:rPr lang="en-IE" sz="1600" dirty="0" smtClean="0">
                <a:solidFill>
                  <a:srgbClr val="3C1053"/>
                </a:solidFill>
              </a:rPr>
              <a:t>). </a:t>
            </a:r>
            <a:endParaRPr lang="en-IE" sz="1600" dirty="0">
              <a:solidFill>
                <a:srgbClr val="3C1053"/>
              </a:solidFill>
            </a:endParaRPr>
          </a:p>
          <a:p>
            <a:pPr marL="457200" lvl="3">
              <a:lnSpc>
                <a:spcPct val="150000"/>
              </a:lnSpc>
              <a:spcBef>
                <a:spcPts val="115"/>
              </a:spcBef>
              <a:spcAft>
                <a:spcPts val="115"/>
              </a:spcAft>
              <a:buClr>
                <a:srgbClr val="E0004D"/>
              </a:buClr>
              <a:buSzPct val="100000"/>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3C1053"/>
          </a:solidFill>
          <a:ln>
            <a:solidFill>
              <a:srgbClr val="3C10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3384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638176" y="42994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Taxation of foreign dividend income </a:t>
            </a:r>
            <a:endParaRPr lang="en-IE" dirty="0"/>
          </a:p>
        </p:txBody>
      </p:sp>
      <p:sp>
        <p:nvSpPr>
          <p:cNvPr id="2" name="Rectangle 1"/>
          <p:cNvSpPr/>
          <p:nvPr/>
        </p:nvSpPr>
        <p:spPr>
          <a:xfrm>
            <a:off x="373380" y="1365366"/>
            <a:ext cx="9159966" cy="4308872"/>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Once it has been established as to the rate of tax to be applied, the next key questions to consider/address are:</a:t>
            </a:r>
          </a:p>
          <a:p>
            <a:pPr marL="1257300" lvl="4" indent="-342900">
              <a:lnSpc>
                <a:spcPct val="150000"/>
              </a:lnSpc>
              <a:spcBef>
                <a:spcPts val="115"/>
              </a:spcBef>
              <a:spcAft>
                <a:spcPts val="115"/>
              </a:spcAft>
              <a:buClr>
                <a:srgbClr val="E0004D"/>
              </a:buClr>
              <a:buSzPct val="100000"/>
              <a:buFont typeface="+mj-lt"/>
              <a:buAutoNum type="arabicPeriod"/>
              <a:defRPr/>
            </a:pPr>
            <a:r>
              <a:rPr lang="en-IE" sz="1600" dirty="0" smtClean="0">
                <a:solidFill>
                  <a:srgbClr val="3C1053"/>
                </a:solidFill>
              </a:rPr>
              <a:t>Are there any available reliefs or deductions to reduce the taxable income?</a:t>
            </a:r>
          </a:p>
          <a:p>
            <a:pPr marL="1257300" lvl="4" indent="-342900">
              <a:lnSpc>
                <a:spcPct val="150000"/>
              </a:lnSpc>
              <a:spcBef>
                <a:spcPts val="115"/>
              </a:spcBef>
              <a:spcAft>
                <a:spcPts val="115"/>
              </a:spcAft>
              <a:buClr>
                <a:srgbClr val="E0004D"/>
              </a:buClr>
              <a:buSzPct val="100000"/>
              <a:buFont typeface="+mj-lt"/>
              <a:buAutoNum type="arabicPeriod"/>
              <a:defRPr/>
            </a:pPr>
            <a:r>
              <a:rPr lang="en-IE" sz="1600" dirty="0" smtClean="0">
                <a:solidFill>
                  <a:srgbClr val="3C1053"/>
                </a:solidFill>
              </a:rPr>
              <a:t>What relief (if any) may be available in respect of foreign taxes suffered on the same income?</a:t>
            </a:r>
          </a:p>
          <a:p>
            <a:pPr marL="1714500" lvl="5" indent="-342900">
              <a:lnSpc>
                <a:spcPct val="150000"/>
              </a:lnSpc>
              <a:spcBef>
                <a:spcPts val="115"/>
              </a:spcBef>
              <a:spcAft>
                <a:spcPts val="115"/>
              </a:spcAft>
              <a:buClr>
                <a:srgbClr val="E0004D"/>
              </a:buClr>
              <a:buSzPct val="100000"/>
              <a:buFont typeface="Arial" panose="020B0604020202020204" pitchFamily="34" charset="0"/>
              <a:buChar char="•"/>
              <a:defRPr/>
            </a:pPr>
            <a:r>
              <a:rPr lang="en-IE" sz="1600" dirty="0" smtClean="0">
                <a:solidFill>
                  <a:srgbClr val="3C1053"/>
                </a:solidFill>
              </a:rPr>
              <a:t>Is the country in which the paying company is resident a DTA or non-DTA country?</a:t>
            </a:r>
          </a:p>
          <a:p>
            <a:pPr marL="1714500" lvl="5" indent="-342900">
              <a:lnSpc>
                <a:spcPct val="150000"/>
              </a:lnSpc>
              <a:spcBef>
                <a:spcPts val="115"/>
              </a:spcBef>
              <a:spcAft>
                <a:spcPts val="115"/>
              </a:spcAft>
              <a:buClr>
                <a:srgbClr val="E0004D"/>
              </a:buClr>
              <a:buSzPct val="100000"/>
              <a:buFont typeface="Arial" panose="020B0604020202020204" pitchFamily="34" charset="0"/>
              <a:buChar char="•"/>
              <a:defRPr/>
            </a:pPr>
            <a:r>
              <a:rPr lang="en-IE" sz="1600" dirty="0" smtClean="0">
                <a:solidFill>
                  <a:srgbClr val="3C1053"/>
                </a:solidFill>
              </a:rPr>
              <a:t>The extent to which foreign withholding tax may have been applied?</a:t>
            </a:r>
          </a:p>
          <a:p>
            <a:pPr marL="1714500" lvl="5" indent="-342900">
              <a:lnSpc>
                <a:spcPct val="150000"/>
              </a:lnSpc>
              <a:spcBef>
                <a:spcPts val="115"/>
              </a:spcBef>
              <a:spcAft>
                <a:spcPts val="115"/>
              </a:spcAft>
              <a:buClr>
                <a:srgbClr val="E0004D"/>
              </a:buClr>
              <a:buSzPct val="100000"/>
              <a:buFont typeface="Arial" panose="020B0604020202020204" pitchFamily="34" charset="0"/>
              <a:buChar char="•"/>
              <a:defRPr/>
            </a:pPr>
            <a:r>
              <a:rPr lang="en-IE" sz="1600" dirty="0" smtClean="0">
                <a:solidFill>
                  <a:srgbClr val="3C1053"/>
                </a:solidFill>
              </a:rPr>
              <a:t>Is there any underlying tax suffered in respect of the income subject to the distribution?</a:t>
            </a: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IE" sz="1600" dirty="0" smtClean="0">
                <a:solidFill>
                  <a:srgbClr val="3C1053"/>
                </a:solidFill>
              </a:rPr>
              <a:t>It is noted that the DTA’s to which Ireland are a party generally adopt the credit method.</a:t>
            </a: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00B398"/>
          </a:solidFill>
          <a:ln>
            <a:solidFill>
              <a:srgbClr val="00B39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1348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544286" y="224205"/>
            <a:ext cx="10673831" cy="451940"/>
          </a:xfrm>
          <a:prstGeom prst="rect">
            <a:avLst/>
          </a:prstGeom>
          <a:effectLst/>
        </p:spPr>
        <p:txBody>
          <a:bodyPr vert="horz" lIns="0" tIns="45720" rIns="0" bIns="45720" rtlCol="0" anchor="t" anchorCtr="0">
            <a:noAutofit/>
          </a:bodyPr>
          <a:lstStyle>
            <a:lvl1pPr algn="l" defTabSz="914400" rtl="0" eaLnBrk="1" latinLnBrk="0" hangingPunct="1">
              <a:lnSpc>
                <a:spcPct val="83000"/>
              </a:lnSpc>
              <a:spcBef>
                <a:spcPct val="0"/>
              </a:spcBef>
              <a:buNone/>
              <a:defRPr sz="2400" b="1" i="0" kern="1200" cap="none" spc="70" baseline="0">
                <a:solidFill>
                  <a:schemeClr val="bg2"/>
                </a:solidFill>
                <a:effectLst/>
                <a:latin typeface="+mj-lt"/>
                <a:ea typeface="+mj-ea"/>
                <a:cs typeface="+mj-cs"/>
              </a:defRPr>
            </a:lvl1pPr>
          </a:lstStyle>
          <a:p>
            <a:r>
              <a:rPr lang="en-IE" dirty="0" smtClean="0"/>
              <a:t>Foreign withholding tax suffered in respect of dividend income</a:t>
            </a:r>
            <a:endParaRPr lang="en-IE" dirty="0"/>
          </a:p>
        </p:txBody>
      </p:sp>
      <p:sp>
        <p:nvSpPr>
          <p:cNvPr id="2" name="Rectangle 1"/>
          <p:cNvSpPr/>
          <p:nvPr/>
        </p:nvSpPr>
        <p:spPr>
          <a:xfrm>
            <a:off x="827314" y="1456530"/>
            <a:ext cx="9159966" cy="4308872"/>
          </a:xfrm>
          <a:prstGeom prst="rect">
            <a:avLst/>
          </a:prstGeom>
        </p:spPr>
        <p:txBody>
          <a:bodyPr wrap="square">
            <a:spAutoFit/>
          </a:bodyPr>
          <a:lstStyle/>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Certain countries may not impose a dividend withholding tax (‘DWT’) on outbound e.g</a:t>
            </a:r>
            <a:r>
              <a:rPr lang="en-US" sz="1600" dirty="0">
                <a:solidFill>
                  <a:srgbClr val="3C1053"/>
                </a:solidFill>
              </a:rPr>
              <a:t>. the </a:t>
            </a:r>
            <a:r>
              <a:rPr lang="en-US" sz="1600" dirty="0" smtClean="0">
                <a:solidFill>
                  <a:srgbClr val="3C1053"/>
                </a:solidFill>
              </a:rPr>
              <a:t>UK, dividends under </a:t>
            </a:r>
            <a:r>
              <a:rPr lang="en-US" sz="1600" dirty="0">
                <a:solidFill>
                  <a:srgbClr val="3C1053"/>
                </a:solidFill>
              </a:rPr>
              <a:t>the EU Parent/Subsidiary </a:t>
            </a:r>
            <a:r>
              <a:rPr lang="en-US" sz="1600" dirty="0" smtClean="0">
                <a:solidFill>
                  <a:srgbClr val="3C1053"/>
                </a:solidFill>
              </a:rPr>
              <a:t>Directive.</a:t>
            </a:r>
          </a:p>
          <a:p>
            <a:pPr marL="457200" lvl="3">
              <a:lnSpc>
                <a:spcPct val="150000"/>
              </a:lnSpc>
              <a:spcBef>
                <a:spcPts val="115"/>
              </a:spcBef>
              <a:spcAft>
                <a:spcPts val="115"/>
              </a:spcAft>
              <a:buClr>
                <a:srgbClr val="E0004D"/>
              </a:buClr>
              <a:buSzPct val="100000"/>
              <a:defRPr/>
            </a:pP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Where a DWT applies, the terms of the DTA/MLI may provided for a reduced rate of DWT – it is important to examine the terms of the relevant DTA/MLI where appropriate.</a:t>
            </a:r>
          </a:p>
          <a:p>
            <a:pPr marL="457200" lvl="3">
              <a:lnSpc>
                <a:spcPct val="150000"/>
              </a:lnSpc>
              <a:spcBef>
                <a:spcPts val="115"/>
              </a:spcBef>
              <a:spcAft>
                <a:spcPts val="115"/>
              </a:spcAft>
              <a:buClr>
                <a:srgbClr val="E0004D"/>
              </a:buClr>
              <a:buSzPct val="100000"/>
              <a:defRPr/>
            </a:pPr>
            <a:endParaRPr lang="en-US" sz="1600" dirty="0" smtClean="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r>
              <a:rPr lang="en-US" sz="1600" dirty="0" smtClean="0">
                <a:solidFill>
                  <a:srgbClr val="3C1053"/>
                </a:solidFill>
              </a:rPr>
              <a:t>It is important to note that credit </a:t>
            </a:r>
            <a:r>
              <a:rPr lang="en-US" sz="1600" dirty="0">
                <a:solidFill>
                  <a:srgbClr val="3C1053"/>
                </a:solidFill>
              </a:rPr>
              <a:t>will not be granted for </a:t>
            </a:r>
            <a:r>
              <a:rPr lang="en-US" sz="1600" dirty="0" smtClean="0">
                <a:solidFill>
                  <a:srgbClr val="3C1053"/>
                </a:solidFill>
              </a:rPr>
              <a:t>DWT </a:t>
            </a:r>
            <a:r>
              <a:rPr lang="en-US" sz="1600" dirty="0">
                <a:solidFill>
                  <a:srgbClr val="3C1053"/>
                </a:solidFill>
              </a:rPr>
              <a:t>incorrectly applied </a:t>
            </a:r>
            <a:r>
              <a:rPr lang="en-US" sz="1600" dirty="0" smtClean="0">
                <a:solidFill>
                  <a:srgbClr val="3C1053"/>
                </a:solidFill>
              </a:rPr>
              <a:t>by the overseas paying company – in such cases it is relevant to revert to the relevant</a:t>
            </a:r>
            <a:r>
              <a:rPr lang="en-US" sz="1600" dirty="0">
                <a:solidFill>
                  <a:srgbClr val="3C1053"/>
                </a:solidFill>
              </a:rPr>
              <a:t> foreign </a:t>
            </a:r>
            <a:r>
              <a:rPr lang="en-US" sz="1600" dirty="0" smtClean="0">
                <a:solidFill>
                  <a:srgbClr val="3C1053"/>
                </a:solidFill>
              </a:rPr>
              <a:t>jurisdiction to seek a refund of the taxes incorrectly applied.</a:t>
            </a: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US" sz="1600" dirty="0">
              <a:solidFill>
                <a:srgbClr val="3C1053"/>
              </a:solidFill>
            </a:endParaRPr>
          </a:p>
          <a:p>
            <a:pPr marL="742950" lvl="3" indent="-285750">
              <a:lnSpc>
                <a:spcPct val="150000"/>
              </a:lnSpc>
              <a:spcBef>
                <a:spcPts val="115"/>
              </a:spcBef>
              <a:spcAft>
                <a:spcPts val="115"/>
              </a:spcAft>
              <a:buClr>
                <a:srgbClr val="E0004D"/>
              </a:buClr>
              <a:buSzPct val="100000"/>
              <a:buFont typeface="Wingdings" panose="05000000000000000000" pitchFamily="2" charset="2"/>
              <a:buChar char="§"/>
              <a:defRPr/>
            </a:pPr>
            <a:endParaRPr lang="en-IE" sz="1600" dirty="0">
              <a:solidFill>
                <a:srgbClr val="3C1053"/>
              </a:solidFill>
            </a:endParaRPr>
          </a:p>
        </p:txBody>
      </p:sp>
      <p:sp>
        <p:nvSpPr>
          <p:cNvPr id="3" name="Rectangle 2"/>
          <p:cNvSpPr/>
          <p:nvPr/>
        </p:nvSpPr>
        <p:spPr>
          <a:xfrm>
            <a:off x="544286" y="1379913"/>
            <a:ext cx="206828" cy="4339243"/>
          </a:xfrm>
          <a:prstGeom prst="rect">
            <a:avLst/>
          </a:prstGeom>
          <a:solidFill>
            <a:srgbClr val="00B398"/>
          </a:solidFill>
          <a:ln>
            <a:solidFill>
              <a:srgbClr val="00B39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28720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RBK">
      <a:dk1>
        <a:sysClr val="windowText" lastClr="000000"/>
      </a:dk1>
      <a:lt1>
        <a:sysClr val="window" lastClr="FFFFFF"/>
      </a:lt1>
      <a:dk2>
        <a:srgbClr val="3C1053"/>
      </a:dk2>
      <a:lt2>
        <a:srgbClr val="99D700"/>
      </a:lt2>
      <a:accent1>
        <a:srgbClr val="3C1053"/>
      </a:accent1>
      <a:accent2>
        <a:srgbClr val="99D700"/>
      </a:accent2>
      <a:accent3>
        <a:srgbClr val="E0004D"/>
      </a:accent3>
      <a:accent4>
        <a:srgbClr val="7F7F7F"/>
      </a:accent4>
      <a:accent5>
        <a:srgbClr val="4A9CCC"/>
      </a:accent5>
      <a:accent6>
        <a:srgbClr val="D8D8D8"/>
      </a:accent6>
      <a:hlink>
        <a:srgbClr val="6BA9DA"/>
      </a:hlink>
      <a:folHlink>
        <a:srgbClr val="A0BCD3"/>
      </a:folHlink>
    </a:clrScheme>
    <a:fontScheme name="Arial">
      <a:majorFont>
        <a:latin typeface="Arial"/>
        <a:ea typeface=""/>
        <a:cs typeface=""/>
      </a:majorFont>
      <a:minorFont>
        <a:latin typeface="Arial"/>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RBK PowerPoint Template v1.0.potx" id="{BE8F55D1-94DC-4153-BB43-FC5400625E08}" vid="{97595321-D4E6-472E-83DA-258311F2F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RBK PowerPoint Template_Sept17</Template>
  <TotalTime>8061</TotalTime>
  <Words>3836</Words>
  <Application>Microsoft Office PowerPoint</Application>
  <PresentationFormat>Widescreen</PresentationFormat>
  <Paragraphs>272</Paragraphs>
  <Slides>31</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Red Hat Display SemiBold</vt:lpstr>
      <vt:lpstr>Wingdings</vt:lpstr>
      <vt:lpstr>Damask</vt:lpstr>
      <vt:lpstr>LEA Global</vt:lpstr>
      <vt:lpstr>  Taxation of dividends of Irish corporates – receipts (inbound) and payments (outbound)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  Irish CGT and Non-residents Review of Cintra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RBK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Impactful and Succinct heading</dc:title>
  <dc:creator>McElroy, Deirdre</dc:creator>
  <cp:lastModifiedBy>McGivern, Ronan</cp:lastModifiedBy>
  <cp:revision>916</cp:revision>
  <cp:lastPrinted>2020-10-14T06:44:22Z</cp:lastPrinted>
  <dcterms:created xsi:type="dcterms:W3CDTF">2017-10-10T12:51:33Z</dcterms:created>
  <dcterms:modified xsi:type="dcterms:W3CDTF">2023-04-17T13:26:57Z</dcterms:modified>
</cp:coreProperties>
</file>