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83" r:id="rId5"/>
    <p:sldId id="285" r:id="rId6"/>
    <p:sldId id="331" r:id="rId7"/>
    <p:sldId id="332" r:id="rId8"/>
    <p:sldId id="271" r:id="rId9"/>
    <p:sldId id="334" r:id="rId10"/>
    <p:sldId id="278" r:id="rId11"/>
    <p:sldId id="1168" r:id="rId12"/>
    <p:sldId id="269" r:id="rId13"/>
    <p:sldId id="761" r:id="rId14"/>
    <p:sldId id="1167" r:id="rId15"/>
    <p:sldId id="1000588" r:id="rId16"/>
    <p:sldId id="272" r:id="rId17"/>
    <p:sldId id="276" r:id="rId18"/>
    <p:sldId id="1000587" r:id="rId19"/>
    <p:sldId id="260" r:id="rId20"/>
    <p:sldId id="286" r:id="rId21"/>
    <p:sldId id="257" r:id="rId22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A5B814-5C78-2BD3-6538-B52CD4F1D7ED}" name="Sissi Zhao" initials="SZ" userId="S::sissi.zhao@goglobalgeo.com::49ea8ca1-d50d-4af9-9ae8-3a9d38957d2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21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b="1" dirty="0"/>
              <a:t>Revenue &amp; Clients</a:t>
            </a:r>
            <a:endParaRPr lang="zh-CN" alt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Revenue (in USD1,000)</c:v>
                </c:pt>
              </c:strCache>
            </c:strRef>
          </c:tx>
          <c:spPr>
            <a:solidFill>
              <a:srgbClr val="00A7CE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15-41CF-9D05-B43E79B905A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15-41CF-9D05-B43E79B905A9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15-41CF-9D05-B43E79B905A9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15-41CF-9D05-B43E79B905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Sheet1!$B$2:$E$2</c:f>
              <c:numCache>
                <c:formatCode>\$#,##0.00_);[Red]\(\$#,##0.00\)</c:formatCode>
                <c:ptCount val="4"/>
                <c:pt idx="0">
                  <c:v>496.39</c:v>
                </c:pt>
                <c:pt idx="1">
                  <c:v>780.74</c:v>
                </c:pt>
                <c:pt idx="2">
                  <c:v>1276.1099999999999</c:v>
                </c:pt>
                <c:pt idx="3">
                  <c:v>1626.05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15-41CF-9D05-B43E79B905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8500176"/>
        <c:axId val="1148500656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No. of Clients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Sheet1!$B$1:$E$1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47</c:v>
                </c:pt>
                <c:pt idx="1">
                  <c:v>70</c:v>
                </c:pt>
                <c:pt idx="2">
                  <c:v>100</c:v>
                </c:pt>
                <c:pt idx="3" formatCode="_ * #,##0_ ;_ * \-#,##0_ ;_ * &quot;-&quot;??_ ;_ @_ 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015-41CF-9D05-B43E79B905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5927904"/>
        <c:axId val="1655926944"/>
      </c:lineChart>
      <c:catAx>
        <c:axId val="114850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48500656"/>
        <c:crosses val="autoZero"/>
        <c:auto val="1"/>
        <c:lblAlgn val="ctr"/>
        <c:lblOffset val="100"/>
        <c:noMultiLvlLbl val="0"/>
      </c:catAx>
      <c:valAx>
        <c:axId val="114850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48500176"/>
        <c:crosses val="autoZero"/>
        <c:crossBetween val="between"/>
      </c:valAx>
      <c:valAx>
        <c:axId val="165592694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55927904"/>
        <c:crosses val="max"/>
        <c:crossBetween val="between"/>
      </c:valAx>
      <c:catAx>
        <c:axId val="1655927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559269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b="1" dirty="0"/>
              <a:t>People</a:t>
            </a:r>
            <a:endParaRPr lang="zh-CN" alt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Sheet1!$H$2</c:f>
              <c:strCache>
                <c:ptCount val="1"/>
                <c:pt idx="0">
                  <c:v>No. of Employees</c:v>
                </c:pt>
              </c:strCache>
            </c:strRef>
          </c:tx>
          <c:spPr>
            <a:solidFill>
              <a:srgbClr val="00A7C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Sheet1!$I$1:$L$1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Sheet1!$I$2:$L$2</c:f>
              <c:numCache>
                <c:formatCode>General</c:formatCode>
                <c:ptCount val="4"/>
                <c:pt idx="0">
                  <c:v>9</c:v>
                </c:pt>
                <c:pt idx="1">
                  <c:v>14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56-4540-8250-2E0A27F9BC6A}"/>
            </c:ext>
          </c:extLst>
        </c:ser>
        <c:ser>
          <c:idx val="1"/>
          <c:order val="1"/>
          <c:tx>
            <c:strRef>
              <c:f>Sheet1!$H$3</c:f>
              <c:strCache>
                <c:ptCount val="1"/>
                <c:pt idx="0">
                  <c:v>No. of Young Professionals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Sheet1!$I$1:$L$1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Sheet1!$I$3:$L$3</c:f>
              <c:numCache>
                <c:formatCode>General</c:formatCode>
                <c:ptCount val="4"/>
                <c:pt idx="0">
                  <c:v>5</c:v>
                </c:pt>
                <c:pt idx="1">
                  <c:v>9</c:v>
                </c:pt>
                <c:pt idx="2">
                  <c:v>12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56-4540-8250-2E0A27F9B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936592"/>
        <c:axId val="111938512"/>
      </c:barChart>
      <c:catAx>
        <c:axId val="11193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1938512"/>
        <c:crosses val="autoZero"/>
        <c:auto val="1"/>
        <c:lblAlgn val="ctr"/>
        <c:lblOffset val="100"/>
        <c:noMultiLvlLbl val="0"/>
      </c:catAx>
      <c:valAx>
        <c:axId val="11193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193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365FC-102D-48D8-A35F-8C77910B5F5F}" type="datetimeFigureOut">
              <a:t>2023/12/6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B4E1F-02E1-447A-8456-36B65500647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50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94BC7-A3C7-4A13-9752-ED9C107D9E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96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94BC7-A3C7-4A13-9752-ED9C107D9E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37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B4E1F-02E1-447A-8456-36B655006477}" type="slidenum">
              <a:rPr lang="en-US" altLang="zh-CN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09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ED0F55F-2901-502E-4F83-1FD61F8815D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4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85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81D14B-FD63-9377-9E99-02AFA360C5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384200" y="523800"/>
            <a:ext cx="1290600" cy="9594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9E5FEEF-69B2-2E06-66CD-29F66CDCB7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49000" y="1665000"/>
            <a:ext cx="1159200" cy="11592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18C77CA-8027-A06C-5345-3F91531BF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000" y="837000"/>
            <a:ext cx="8100000" cy="315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81093B-4565-19E5-41E5-66F3CABB01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6000" y="1305000"/>
            <a:ext cx="8100000" cy="1620000"/>
          </a:xfrm>
        </p:spPr>
        <p:txBody>
          <a:bodyPr/>
          <a:lstStyle>
            <a:lvl1pPr>
              <a:lnSpc>
                <a:spcPct val="80000"/>
              </a:lnSpc>
              <a:spcAft>
                <a:spcPts val="1350"/>
              </a:spcAft>
              <a:defRPr sz="4300"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 marL="0" indent="0">
              <a:buFontTx/>
              <a:buNone/>
              <a:defRPr sz="1450">
                <a:latin typeface="+mj-lt"/>
              </a:defRPr>
            </a:lvl2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9530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1" y="2114550"/>
            <a:ext cx="11112000" cy="4059602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70000" indent="-270000">
              <a:spcAft>
                <a:spcPts val="500"/>
              </a:spcAft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88919-E234-42AA-92AE-3C26DD2F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2FAF-6B80-4FB7-8028-ABD97307CD0D}" type="datetime1">
              <a:rPr lang="en-GB" noProof="0" smtClean="0"/>
              <a:t>06/12/2023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93AF6-C1DC-4BAF-A2C6-2C711470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0F5AD-6CA0-4A01-B76E-2C5F74AB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0674EF-5323-36AC-6BB3-35063A885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163" y="1152000"/>
            <a:ext cx="11114088" cy="450000"/>
          </a:xfrm>
        </p:spPr>
        <p:txBody>
          <a:bodyPr/>
          <a:lstStyle>
            <a:lvl1pPr>
              <a:defRPr sz="26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insert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38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3924000"/>
            <a:ext cx="2766600" cy="2232000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88919-E234-42AA-92AE-3C26DD2F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473C-2B80-46E8-B63E-C5A6C869A492}" type="datetime1">
              <a:rPr lang="en-GB" noProof="0" smtClean="0"/>
              <a:t>06/12/2023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93AF6-C1DC-4BAF-A2C6-2C711470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0F5AD-6CA0-4A01-B76E-2C5F74AB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0674EF-5323-36AC-6BB3-35063A885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163" y="1152000"/>
            <a:ext cx="11114088" cy="450000"/>
          </a:xfrm>
        </p:spPr>
        <p:txBody>
          <a:bodyPr/>
          <a:lstStyle>
            <a:lvl1pPr marL="0" indent="0">
              <a:buFontTx/>
              <a:buNone/>
              <a:defRPr sz="26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insert subtitle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AE3A82-BF60-043F-19DB-AEBBE76BAC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9750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F56DF2-A943-F81B-67D1-83613472A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6600" y="2214000"/>
            <a:ext cx="1980000" cy="1188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97BD0EC-3868-4FBD-0026-D9AF18A979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11400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1D96F56-872B-5798-B9BA-B767E05F67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80000" y="2214000"/>
            <a:ext cx="2352599" cy="1188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5FC30E1-684F-E661-A200-68AEEA5430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69000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11321E3-2BDF-7929-AED6-2D014942B0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55599" y="2214000"/>
            <a:ext cx="3213000" cy="1188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02126A9-A605-0909-E98C-2B7C04ED8FD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969000" y="3924000"/>
            <a:ext cx="3999600" cy="2232000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05E65F7-0441-778C-C55F-F97749BAFC5F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411400" y="3924000"/>
            <a:ext cx="3121200" cy="2232000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56448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3897000"/>
            <a:ext cx="2610000" cy="2267262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 marL="270000" indent="-126000">
              <a:defRPr sz="1000"/>
            </a:lvl3pPr>
            <a:lvl4pPr marL="396000" indent="-126000">
              <a:defRPr sz="1000"/>
            </a:lvl4pPr>
            <a:lvl5pPr marL="540000" indent="-126000"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88919-E234-42AA-92AE-3C26DD2F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7FFB-4523-43CC-A2AE-04F336263E74}" type="datetime1">
              <a:rPr lang="en-GB" noProof="0" smtClean="0"/>
              <a:t>06/12/2023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93AF6-C1DC-4BAF-A2C6-2C711470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0F5AD-6CA0-4A01-B76E-2C5F74AB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0674EF-5323-36AC-6BB3-35063A885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163" y="1152000"/>
            <a:ext cx="11114088" cy="450000"/>
          </a:xfrm>
        </p:spPr>
        <p:txBody>
          <a:bodyPr/>
          <a:lstStyle>
            <a:lvl1pPr marL="0" indent="0">
              <a:buFontTx/>
              <a:buNone/>
              <a:defRPr sz="26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insert subtitle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AE3A82-BF60-043F-19DB-AEBBE76BAC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9750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F56DF2-A943-F81B-67D1-83613472A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1838" y="2214000"/>
            <a:ext cx="1733399" cy="450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97BD0EC-3868-4FBD-0026-D9AF18A979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19758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1D96F56-872B-5798-B9BA-B767E05F67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14486" y="2214000"/>
            <a:ext cx="1733457" cy="450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5FC30E1-684F-E661-A200-68AEEA5430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95700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11321E3-2BDF-7929-AED6-2D014942B0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87788" y="2214000"/>
            <a:ext cx="1733400" cy="450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2F5595-521B-E947-30DA-A5079B8E80D8}"/>
              </a:ext>
            </a:extLst>
          </p:cNvPr>
          <p:cNvCxnSpPr>
            <a:cxnSpLocks/>
          </p:cNvCxnSpPr>
          <p:nvPr userDrawn="1"/>
        </p:nvCxnSpPr>
        <p:spPr>
          <a:xfrm>
            <a:off x="3250800" y="2114550"/>
            <a:ext cx="0" cy="4014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07FB656-0CF6-7346-DBE6-147F1AFE4D66}"/>
              </a:ext>
            </a:extLst>
          </p:cNvPr>
          <p:cNvCxnSpPr>
            <a:cxnSpLocks/>
          </p:cNvCxnSpPr>
          <p:nvPr userDrawn="1"/>
        </p:nvCxnSpPr>
        <p:spPr>
          <a:xfrm>
            <a:off x="8960400" y="2122200"/>
            <a:ext cx="0" cy="4014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77C3FB2-90A8-2A9D-6B49-6902B69C27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0000" y="1530000"/>
            <a:ext cx="11111706" cy="2159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3A52B4-F85A-AF4E-EACE-F184D762F61F}"/>
              </a:ext>
            </a:extLst>
          </p:cNvPr>
          <p:cNvCxnSpPr/>
          <p:nvPr userDrawn="1"/>
        </p:nvCxnSpPr>
        <p:spPr>
          <a:xfrm>
            <a:off x="6096160" y="2122200"/>
            <a:ext cx="0" cy="4014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71DE11DA-8BFE-86B2-7924-527FD31B51F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0016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ED002A4-133D-4D0F-A7E7-095ECD61C5E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32398" y="2214000"/>
            <a:ext cx="1733400" cy="450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73C7F94-9121-436F-6B23-E3C6FFA4A7BB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398400" y="3897000"/>
            <a:ext cx="2610000" cy="2267262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 marL="270000" indent="-126000">
              <a:defRPr sz="1000"/>
            </a:lvl3pPr>
            <a:lvl4pPr marL="396000" indent="-126000">
              <a:defRPr sz="1000"/>
            </a:lvl4pPr>
            <a:lvl5pPr marL="540000" indent="-126000"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7897409-3FAB-9862-6747-359536456E2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6240016" y="3897000"/>
            <a:ext cx="2610000" cy="2294263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 marL="270000" indent="-126000">
              <a:defRPr sz="1000"/>
            </a:lvl3pPr>
            <a:lvl4pPr marL="396000" indent="-126000">
              <a:defRPr sz="1000"/>
            </a:lvl4pPr>
            <a:lvl5pPr marL="540000" indent="-126000"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719D4A3-B948-4661-158A-E7C2D0407AE3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119758" y="3897000"/>
            <a:ext cx="2520000" cy="2294263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 marL="270000" indent="-126000">
              <a:defRPr sz="1000"/>
            </a:lvl3pPr>
            <a:lvl4pPr marL="396000" indent="-126000">
              <a:defRPr sz="1000"/>
            </a:lvl4pPr>
            <a:lvl5pPr marL="540000" indent="-126000"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51602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4140001"/>
            <a:ext cx="4590000" cy="2024262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4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24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defRPr sz="18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defRPr sz="18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defRPr sz="18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0000" y="4140000"/>
            <a:ext cx="4590000" cy="20250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4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24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defRPr sz="18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defRPr sz="18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defRPr sz="18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348E-D2C7-429D-BCE1-E26CDADD9860}" type="datetime1">
              <a:rPr lang="en-GB" noProof="0" smtClean="0"/>
              <a:t>06/12/2023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D07270-6525-0349-583E-DD810A6466F0}"/>
              </a:ext>
            </a:extLst>
          </p:cNvPr>
          <p:cNvCxnSpPr/>
          <p:nvPr userDrawn="1"/>
        </p:nvCxnSpPr>
        <p:spPr>
          <a:xfrm>
            <a:off x="540000" y="3555697"/>
            <a:ext cx="4590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85FBC8-64FD-06F1-F036-75CF7A93F44F}"/>
              </a:ext>
            </a:extLst>
          </p:cNvPr>
          <p:cNvCxnSpPr/>
          <p:nvPr userDrawn="1"/>
        </p:nvCxnSpPr>
        <p:spPr>
          <a:xfrm>
            <a:off x="6120000" y="3555697"/>
            <a:ext cx="4590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73F9AE-E0E0-76E3-30A6-550E983A7E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00" y="1800000"/>
            <a:ext cx="1134000" cy="110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082F626-678C-007C-4043-C569C6386D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0000" y="1800000"/>
            <a:ext cx="1134000" cy="110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AF5CF55-7ECC-DFEE-258B-1FD9A0DD90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750" y="3321000"/>
            <a:ext cx="4590000" cy="638969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E67DA67-15E7-DF24-2F36-B572AE2842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20000" y="3321000"/>
            <a:ext cx="4590000" cy="638969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135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2657943"/>
            <a:ext cx="3240000" cy="804042"/>
          </a:xfrm>
        </p:spPr>
        <p:txBody>
          <a:bodyPr/>
          <a:lstStyle>
            <a:lvl1pPr>
              <a:defRPr sz="1850"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buFontTx/>
              <a:buNone/>
              <a:defRPr sz="1850">
                <a:solidFill>
                  <a:schemeClr val="tx1"/>
                </a:solidFill>
                <a:latin typeface="+mj-lt"/>
              </a:defRPr>
            </a:lvl2pPr>
            <a:lvl3pPr marL="0" indent="0">
              <a:buFontTx/>
              <a:buNone/>
              <a:defRPr sz="1400">
                <a:latin typeface="+mj-lt"/>
              </a:defRPr>
            </a:lvl3pPr>
            <a:lvl4pPr marL="540000" indent="0">
              <a:buNone/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75DC-7C41-4B50-90FE-ADDFD0EC2ACB}" type="datetime1">
              <a:rPr lang="en-GB" noProof="0" smtClean="0"/>
              <a:t>06/12/2023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D07270-6525-0349-583E-DD810A6466F0}"/>
              </a:ext>
            </a:extLst>
          </p:cNvPr>
          <p:cNvCxnSpPr/>
          <p:nvPr userDrawn="1"/>
        </p:nvCxnSpPr>
        <p:spPr>
          <a:xfrm>
            <a:off x="531685" y="2564904"/>
            <a:ext cx="1111320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85FBC8-64FD-06F1-F036-75CF7A93F44F}"/>
              </a:ext>
            </a:extLst>
          </p:cNvPr>
          <p:cNvCxnSpPr>
            <a:cxnSpLocks/>
          </p:cNvCxnSpPr>
          <p:nvPr userDrawn="1"/>
        </p:nvCxnSpPr>
        <p:spPr>
          <a:xfrm flipV="1">
            <a:off x="539750" y="5193196"/>
            <a:ext cx="1111320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73F9AE-E0E0-76E3-30A6-550E983A7E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00" y="1301059"/>
            <a:ext cx="1800000" cy="108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082F626-678C-007C-4043-C569C6386D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91000" y="1301059"/>
            <a:ext cx="1800000" cy="108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62AFAE66-C1EA-0D85-378E-A383A88A296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000" y="3508415"/>
            <a:ext cx="1800000" cy="162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B58E09A8-DE2E-D7A1-5DD7-CD7E884025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411400" y="1301400"/>
            <a:ext cx="1800000" cy="108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5684DA7-0E47-E597-97C1-B882E7D22BD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91000" y="3508415"/>
            <a:ext cx="1800000" cy="162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F5414432-23A3-44BE-9C21-B0A575B424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411400" y="3508415"/>
            <a:ext cx="1800000" cy="162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A8E3F8B-47AA-BEE7-83D4-60D7DD6150E4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4491000" y="2657943"/>
            <a:ext cx="3405600" cy="804042"/>
          </a:xfrm>
        </p:spPr>
        <p:txBody>
          <a:bodyPr/>
          <a:lstStyle>
            <a:lvl1pPr>
              <a:defRPr sz="1850"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buFontTx/>
              <a:buNone/>
              <a:defRPr sz="1850">
                <a:solidFill>
                  <a:schemeClr val="tx1"/>
                </a:solidFill>
                <a:latin typeface="+mj-lt"/>
              </a:defRPr>
            </a:lvl2pPr>
            <a:lvl3pPr marL="0" indent="0">
              <a:buFontTx/>
              <a:buNone/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ADFD816-763C-F730-E78F-7B73F4A996E1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8411400" y="2657943"/>
            <a:ext cx="3240000" cy="804042"/>
          </a:xfrm>
        </p:spPr>
        <p:txBody>
          <a:bodyPr/>
          <a:lstStyle>
            <a:lvl1pPr>
              <a:defRPr sz="1850"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buFontTx/>
              <a:buNone/>
              <a:defRPr sz="1850">
                <a:solidFill>
                  <a:schemeClr val="tx1"/>
                </a:solidFill>
                <a:latin typeface="+mj-lt"/>
              </a:defRPr>
            </a:lvl2pPr>
            <a:lvl3pPr marL="0" indent="0">
              <a:buFontTx/>
              <a:buNone/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76CB33D-EF5F-5A2D-C210-A7D6A243BBAC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540000" y="5337213"/>
            <a:ext cx="3240000" cy="873931"/>
          </a:xfrm>
        </p:spPr>
        <p:txBody>
          <a:bodyPr/>
          <a:lstStyle>
            <a:lvl1pPr>
              <a:defRPr sz="1850"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buFontTx/>
              <a:buNone/>
              <a:defRPr sz="1850">
                <a:solidFill>
                  <a:schemeClr val="tx1"/>
                </a:solidFill>
                <a:latin typeface="+mj-lt"/>
              </a:defRPr>
            </a:lvl2pPr>
            <a:lvl3pPr marL="0" indent="0">
              <a:buFontTx/>
              <a:buNone/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E2C03E0-870F-C593-3B91-EFADAF7CAF17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4491000" y="5337213"/>
            <a:ext cx="3405600" cy="873931"/>
          </a:xfrm>
        </p:spPr>
        <p:txBody>
          <a:bodyPr/>
          <a:lstStyle>
            <a:lvl1pPr>
              <a:defRPr sz="1850"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buFontTx/>
              <a:buNone/>
              <a:defRPr sz="1850">
                <a:solidFill>
                  <a:schemeClr val="tx1"/>
                </a:solidFill>
                <a:latin typeface="+mj-lt"/>
              </a:defRPr>
            </a:lvl2pPr>
            <a:lvl3pPr marL="0" indent="0">
              <a:buFontTx/>
              <a:buNone/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F4AE12A-4101-2D0A-4102-93B9FED39DC8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8411400" y="5337213"/>
            <a:ext cx="3240000" cy="873931"/>
          </a:xfrm>
        </p:spPr>
        <p:txBody>
          <a:bodyPr/>
          <a:lstStyle>
            <a:lvl1pPr>
              <a:defRPr sz="1850"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buFontTx/>
              <a:buNone/>
              <a:defRPr sz="1850">
                <a:solidFill>
                  <a:schemeClr val="tx1"/>
                </a:solidFill>
                <a:latin typeface="+mj-lt"/>
              </a:defRPr>
            </a:lvl2pPr>
            <a:lvl3pPr marL="0" indent="0">
              <a:buFontTx/>
              <a:buNone/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72811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12F4-4C5F-4C1B-8917-E5FB7D74888D}" type="datetime1">
              <a:rPr lang="en-GB" noProof="0" smtClean="0"/>
              <a:t>06/12/2023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73F9AE-E0E0-76E3-30A6-550E983A7E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4800" y="1395000"/>
            <a:ext cx="1440000" cy="144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082F626-678C-007C-4043-C569C6386D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48600" y="1395000"/>
            <a:ext cx="1440000" cy="144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62AFAE66-C1EA-0D85-378E-A383A88A296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314800" y="3780000"/>
            <a:ext cx="1440000" cy="144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B58E09A8-DE2E-D7A1-5DD7-CD7E884025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92600" y="1395000"/>
            <a:ext cx="1440000" cy="144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5684DA7-0E47-E597-97C1-B882E7D22BD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48600" y="3780000"/>
            <a:ext cx="1440000" cy="144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F5414432-23A3-44BE-9C21-B0A575B424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292600" y="3780000"/>
            <a:ext cx="1440000" cy="144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B34C105-C7B0-5563-E238-0B418295418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52000" y="2997000"/>
            <a:ext cx="2700000" cy="480600"/>
          </a:xfrm>
        </p:spPr>
        <p:txBody>
          <a:bodyPr/>
          <a:lstStyle>
            <a:lvl1pPr algn="ctr">
              <a:defRPr sz="20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18318900-E653-960E-4A4F-CFB481A8F46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20000" y="2997000"/>
            <a:ext cx="2700000" cy="480600"/>
          </a:xfrm>
        </p:spPr>
        <p:txBody>
          <a:bodyPr/>
          <a:lstStyle>
            <a:lvl1pPr algn="ctr">
              <a:defRPr sz="20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3CC8BFCB-85B6-4BDB-FFC5-10D41DECD9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53800" y="5445000"/>
            <a:ext cx="2700000" cy="480600"/>
          </a:xfrm>
        </p:spPr>
        <p:txBody>
          <a:bodyPr/>
          <a:lstStyle>
            <a:lvl1pPr algn="ctr">
              <a:defRPr sz="20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4192B244-DC93-44AE-4DCA-F71475ADCB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20000" y="5445000"/>
            <a:ext cx="2700000" cy="480600"/>
          </a:xfrm>
        </p:spPr>
        <p:txBody>
          <a:bodyPr/>
          <a:lstStyle>
            <a:lvl1pPr algn="ctr">
              <a:defRPr sz="20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1956E1D2-35FE-9FAE-EFC9-F74E08244A3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752600" y="2997000"/>
            <a:ext cx="2700000" cy="480600"/>
          </a:xfrm>
        </p:spPr>
        <p:txBody>
          <a:bodyPr/>
          <a:lstStyle>
            <a:lvl1pPr algn="ctr">
              <a:defRPr sz="20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13233041-F59B-C198-F3BF-90657E49EB3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52600" y="5445000"/>
            <a:ext cx="2700000" cy="480600"/>
          </a:xfrm>
        </p:spPr>
        <p:txBody>
          <a:bodyPr/>
          <a:lstStyle>
            <a:lvl1pPr algn="ctr">
              <a:defRPr sz="20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505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E015-FAD3-46E3-B6C2-F36F5A7CB199}" type="datetime1">
              <a:rPr lang="en-GB" noProof="0" smtClean="0"/>
              <a:t>06/12/2023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6EB1FD-EDCB-7FB7-E904-959ED4915F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000" y="2034000"/>
            <a:ext cx="2520000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D712A33-8FA5-49A7-84C6-70E33247A8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6000" y="4473000"/>
            <a:ext cx="2520000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DA25BD1-638E-295C-1AB3-656301688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2000" y="2034000"/>
            <a:ext cx="2520000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24AC4A0-BD22-3220-5DD4-BCDEEB264C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2000" y="4473000"/>
            <a:ext cx="2520000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FC1B567-7F78-17B6-8F1C-56F411F8A7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04000" y="2034000"/>
            <a:ext cx="2147457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D055A05-79E8-CF0E-EE45-9C4AC7EA79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2000" y="2034000"/>
            <a:ext cx="2896586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A64B4699-6810-F271-0C32-87F34BDDE7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2000" y="4473000"/>
            <a:ext cx="2896585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50626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rec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B7E3-C6E7-4878-82D5-7F461073D330}" type="datetime1">
              <a:rPr lang="en-GB" noProof="0" smtClean="0"/>
              <a:t>06/12/2023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73F9AE-E0E0-76E3-30A6-550E983A7E7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18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082F626-678C-007C-4043-C569C6386DD4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42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62AFAE66-C1EA-0D85-378E-A383A88A2967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187000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B58E09A8-DE2E-D7A1-5DD7-CD7E88402500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66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5684DA7-0E47-E597-97C1-B882E7D22BD7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427000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F5414432-23A3-44BE-9C21-B0A575B4248C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8667000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F1D3014-7CAF-A5E5-F5D4-B8620D4C2B61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56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DC7BF5C7-DA01-E7AB-CD82-B397076E0726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380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A05D0D90-EF37-405E-DACF-44DDF59FC135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704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F3756B6-D421-51BD-8E35-DB1452033273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1028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9EEF264-B86D-1D74-0D2F-6A19DC6A4D5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4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6431E3B-7445-EF35-3EF5-FBC505F8586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16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3EC9847B-D654-FFD3-1060-61C8FDEEB1F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78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07A88CB3-5AF8-C2D0-166B-6E3B03ACAE1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40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D2E1DF6A-BFE0-6CBE-D6A1-E8D5A6AE2B5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02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6CBB1695-9330-7AA4-709B-F2429468674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64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4770C279-0BDF-CC2C-47A4-AB73AE66E2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26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7B1011BD-D7BB-D3CE-3FE5-D5E36D69AB04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3807000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C89E900D-4F3D-FB12-EE6E-DEFC9973C205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7047000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8A510092-90C0-4ABD-E084-B88F806596A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160000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DFD81A4A-2011-B66F-7A13-D98A58197EE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780001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E7F75F46-70B7-B819-F17D-BD05A2D36F9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400000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Text Placeholder 19">
            <a:extLst>
              <a:ext uri="{FF2B5EF4-FFF2-40B4-BE49-F238E27FC236}">
                <a16:creationId xmlns:a16="http://schemas.microsoft.com/office/drawing/2014/main" id="{90CCC0C9-7342-5347-3B4F-6011BD2A659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020000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19">
            <a:extLst>
              <a:ext uri="{FF2B5EF4-FFF2-40B4-BE49-F238E27FC236}">
                <a16:creationId xmlns:a16="http://schemas.microsoft.com/office/drawing/2014/main" id="{B932F8D7-3462-73C0-FAD2-4084BEB320B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640000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9379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7273-D031-4CF5-82B0-AB2D79D7F12A}" type="datetime1">
              <a:rPr lang="en-GB" noProof="0" smtClean="0"/>
              <a:t>06/12/2023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73F9AE-E0E0-76E3-30A6-550E983A7E7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18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082F626-678C-007C-4043-C569C6386DD4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42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B58E09A8-DE2E-D7A1-5DD7-CD7E88402500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66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5684DA7-0E47-E597-97C1-B882E7D22BD7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617001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F5414432-23A3-44BE-9C21-B0A575B4248C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857001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F1D3014-7CAF-A5E5-F5D4-B8620D4C2B61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56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DC7BF5C7-DA01-E7AB-CD82-B397076E0726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380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A05D0D90-EF37-405E-DACF-44DDF59FC135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704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F3756B6-D421-51BD-8E35-DB1452033273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1028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9EEF264-B86D-1D74-0D2F-6A19DC6A4D5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4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6431E3B-7445-EF35-3EF5-FBC505F8586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16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3EC9847B-D654-FFD3-1060-61C8FDEEB1F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78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07A88CB3-5AF8-C2D0-166B-6E3B03ACAE1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40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D2E1DF6A-BFE0-6CBE-D6A1-E8D5A6AE2B5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02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6CBB1695-9330-7AA4-709B-F2429468674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64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4770C279-0BDF-CC2C-47A4-AB73AE66E2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26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7B1011BD-D7BB-D3CE-3FE5-D5E36D69AB04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2997001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C89E900D-4F3D-FB12-EE6E-DEFC9973C205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6237001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DFD81A4A-2011-B66F-7A13-D98A58197EE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970001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E7F75F46-70B7-B819-F17D-BD05A2D36F9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90001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Text Placeholder 19">
            <a:extLst>
              <a:ext uri="{FF2B5EF4-FFF2-40B4-BE49-F238E27FC236}">
                <a16:creationId xmlns:a16="http://schemas.microsoft.com/office/drawing/2014/main" id="{90CCC0C9-7342-5347-3B4F-6011BD2A659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210000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19">
            <a:extLst>
              <a:ext uri="{FF2B5EF4-FFF2-40B4-BE49-F238E27FC236}">
                <a16:creationId xmlns:a16="http://schemas.microsoft.com/office/drawing/2014/main" id="{B932F8D7-3462-73C0-FAD2-4084BEB320B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830001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21233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70E2-D250-44DB-AE35-1AD60594F7F4}" type="datetime1">
              <a:rPr lang="en-GB" noProof="0" smtClean="0"/>
              <a:t>06/12/2023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6012AD-0E7F-AA79-E586-7085327FA6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2114550"/>
            <a:ext cx="6300000" cy="4049713"/>
          </a:xfrm>
        </p:spPr>
        <p:txBody>
          <a:bodyPr/>
          <a:lstStyle>
            <a:lvl1pPr>
              <a:defRPr sz="1850">
                <a:solidFill>
                  <a:schemeClr val="tx2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 marL="0" indent="0">
              <a:buFontTx/>
              <a:buNone/>
              <a:defRPr sz="245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 marL="135000" indent="-135000">
              <a:defRPr sz="16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 marL="270000" indent="-135000">
              <a:defRPr sz="1600"/>
            </a:lvl4pPr>
            <a:lvl5pPr marL="405000" indent="-13500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9C2CE4-4279-07E7-6517-CD175A61C6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18000" y="2034000"/>
            <a:ext cx="4435200" cy="3798888"/>
          </a:xfrm>
        </p:spPr>
        <p:txBody>
          <a:bodyPr/>
          <a:lstStyle>
            <a:lvl1pPr marL="180000" indent="-180000">
              <a:lnSpc>
                <a:spcPct val="105000"/>
              </a:lnSpc>
              <a:buClr>
                <a:schemeClr val="bg2"/>
              </a:buClr>
              <a:buFont typeface="Red Hat Display SemiBold" panose="02010303040201060303" pitchFamily="2" charset="0"/>
              <a:buChar char="“"/>
              <a:defRPr sz="2450">
                <a:solidFill>
                  <a:schemeClr val="bg2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</a:lstStyle>
          <a:p>
            <a:pPr lvl="0"/>
            <a:r>
              <a:rPr lang="en-US"/>
              <a:t>Click to edit Master text styles”</a:t>
            </a:r>
          </a:p>
        </p:txBody>
      </p:sp>
    </p:spTree>
    <p:extLst>
      <p:ext uri="{BB962C8B-B14F-4D97-AF65-F5344CB8AC3E}">
        <p14:creationId xmlns:p14="http://schemas.microsoft.com/office/powerpoint/2010/main" val="166735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299B5DA-4BAC-28F1-0B49-B2B9254435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41386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0612-3FD1-459E-B58A-3C3ADE3C6391}" type="datetime1">
              <a:rPr lang="en-GB" noProof="0" smtClean="0"/>
              <a:t>06/12/2023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29788D-94E7-F14E-B17C-812F373754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2790000"/>
            <a:ext cx="11112000" cy="2682875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 marL="0" indent="0">
              <a:buFontTx/>
              <a:buNone/>
              <a:defRPr sz="36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 marL="0" indent="0">
              <a:spcAft>
                <a:spcPts val="250"/>
              </a:spcAft>
              <a:buFontTx/>
              <a:buNone/>
              <a:defRPr sz="1800"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6950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6D65CDB8-C88D-D5EE-364A-18DD56A80A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" r="24"/>
          <a:stretch>
            <a:fillRect/>
          </a:stretch>
        </p:blipFill>
        <p:spPr>
          <a:xfrm>
            <a:off x="4302000" y="2115000"/>
            <a:ext cx="3574800" cy="26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39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387A-105C-4D16-A426-5D79EB66C990}" type="datetime1">
              <a:rPr lang="en-GB" noProof="0" smtClean="0"/>
              <a:t>06/12/2023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4009688-A6B6-5D7C-3EB4-F4802DC248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163" y="1152000"/>
            <a:ext cx="11114088" cy="450000"/>
          </a:xfrm>
        </p:spPr>
        <p:txBody>
          <a:bodyPr/>
          <a:lstStyle>
            <a:lvl1pPr marL="0" indent="0">
              <a:buFontTx/>
              <a:buNone/>
              <a:defRPr sz="26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702338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33EC-7327-468D-842F-C49503653087}" type="datetime1">
              <a:rPr lang="en-GB" noProof="0" smtClean="0"/>
              <a:t>06/12/2023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80285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EA-A73E-43A9-911B-451D2BED6E57}" type="datetime1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2360" y="396240"/>
            <a:ext cx="640080" cy="365125"/>
          </a:xfrm>
        </p:spPr>
        <p:txBody>
          <a:bodyPr/>
          <a:lstStyle/>
          <a:p>
            <a:fld id="{EA01570A-8480-497D-96D4-D725A6D7C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0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635500" y="4368800"/>
            <a:ext cx="2463800" cy="1651000"/>
          </a:xfrm>
          <a:prstGeom prst="roundRect">
            <a:avLst/>
          </a:prstGeom>
        </p:spPr>
        <p:txBody>
          <a:bodyPr>
            <a:noAutofit/>
          </a:bodyPr>
          <a:lstStyle>
            <a:lvl1pPr>
              <a:defRPr sz="1333"/>
            </a:lvl1pPr>
          </a:lstStyle>
          <a:p>
            <a:r>
              <a:rPr lang="zh-CN" altLang="en-US" dirty="0"/>
              <a:t>请把图片从文件夹拖拽到此处，或点击下部的小图标添加图片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50826"/>
            <a:ext cx="10515600" cy="56197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749300"/>
            <a:ext cx="10515600" cy="4191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1079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196B9-1E5F-4710-B320-171B44134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7770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50826"/>
            <a:ext cx="10515600" cy="56197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749300"/>
            <a:ext cx="10515600" cy="4191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922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2DC3D9B-1136-2E67-6A4D-84B4B79D44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04CF-317C-4B06-9C85-1F3EFD50E51A}" type="datetime1">
              <a:rPr lang="en-GB" noProof="0" smtClean="0"/>
              <a:t>06/12/2023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LEA GLOBAL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53F76D-5915-A0DD-A6D4-86B7D55F0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6600" y="873000"/>
            <a:ext cx="6449400" cy="3483000"/>
          </a:xfrm>
        </p:spPr>
        <p:txBody>
          <a:bodyPr/>
          <a:lstStyle>
            <a:lvl1pPr>
              <a:defRPr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360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BAE69D-A440-E957-D74D-795487717A09}"/>
              </a:ext>
            </a:extLst>
          </p:cNvPr>
          <p:cNvCxnSpPr/>
          <p:nvPr userDrawn="1"/>
        </p:nvCxnSpPr>
        <p:spPr>
          <a:xfrm>
            <a:off x="540000" y="6327000"/>
            <a:ext cx="111114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811AFF-6ADA-D741-FC9E-D30D7ACAE135}"/>
              </a:ext>
            </a:extLst>
          </p:cNvPr>
          <p:cNvCxnSpPr/>
          <p:nvPr userDrawn="1"/>
        </p:nvCxnSpPr>
        <p:spPr>
          <a:xfrm>
            <a:off x="534600" y="6327000"/>
            <a:ext cx="111114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09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90F539E-6446-6C53-23BA-DE7EF4A630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85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FA65-E013-425D-91CB-239AFAE310E0}" type="datetime1">
              <a:rPr lang="en-GB" noProof="0" smtClean="0"/>
              <a:t>06/12/2023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6ACD36-C69E-4E1E-98A0-07DAFD1DF5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114550"/>
            <a:ext cx="1656250" cy="3600000"/>
          </a:xfrm>
        </p:spPr>
        <p:txBody>
          <a:bodyPr/>
          <a:lstStyle>
            <a:lvl1pPr>
              <a:spcBef>
                <a:spcPts val="1000"/>
              </a:spcBef>
              <a:spcAft>
                <a:spcPts val="250"/>
              </a:spcAft>
              <a:defRPr sz="1550">
                <a:solidFill>
                  <a:schemeClr val="tx2"/>
                </a:solidFill>
                <a:latin typeface="+mj-lt"/>
              </a:defRPr>
            </a:lvl1pPr>
            <a:lvl2pPr marL="90000" indent="-90000">
              <a:defRPr sz="13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E3D21A1-8623-6B6D-670D-0D6264A94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03000" y="2114550"/>
            <a:ext cx="1980000" cy="3600000"/>
          </a:xfrm>
        </p:spPr>
        <p:txBody>
          <a:bodyPr/>
          <a:lstStyle>
            <a:lvl1pPr>
              <a:spcBef>
                <a:spcPts val="1000"/>
              </a:spcBef>
              <a:spcAft>
                <a:spcPts val="250"/>
              </a:spcAft>
              <a:defRPr sz="1550">
                <a:solidFill>
                  <a:schemeClr val="tx2"/>
                </a:solidFill>
                <a:latin typeface="+mj-lt"/>
              </a:defRPr>
            </a:lvl1pPr>
            <a:lvl2pPr marL="90000" indent="-90000">
              <a:defRPr sz="13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33FE07C-D27F-CAAA-5ED3-D0CF7E5056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90000" y="2114550"/>
            <a:ext cx="1980000" cy="3600000"/>
          </a:xfrm>
        </p:spPr>
        <p:txBody>
          <a:bodyPr/>
          <a:lstStyle>
            <a:lvl1pPr>
              <a:spcBef>
                <a:spcPts val="1000"/>
              </a:spcBef>
              <a:spcAft>
                <a:spcPts val="250"/>
              </a:spcAft>
              <a:defRPr sz="1550">
                <a:solidFill>
                  <a:schemeClr val="tx2"/>
                </a:solidFill>
                <a:latin typeface="+mj-lt"/>
              </a:defRPr>
            </a:lvl1pPr>
            <a:lvl2pPr marL="90000" indent="-90000">
              <a:defRPr sz="13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77E137-F033-0673-B6BF-C53940152983}"/>
              </a:ext>
            </a:extLst>
          </p:cNvPr>
          <p:cNvCxnSpPr/>
          <p:nvPr userDrawn="1"/>
        </p:nvCxnSpPr>
        <p:spPr>
          <a:xfrm>
            <a:off x="540000" y="6327000"/>
            <a:ext cx="111114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11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90F539E-6446-6C53-23BA-DE7EF4A630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85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FBFB-EEB8-4008-941D-9601662B1C66}" type="datetime1">
              <a:rPr lang="en-GB" noProof="0" smtClean="0"/>
              <a:t>06/12/2023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E3D21A1-8623-6B6D-670D-0D6264A94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99470" y="2114550"/>
            <a:ext cx="1728000" cy="3600000"/>
          </a:xfrm>
        </p:spPr>
        <p:txBody>
          <a:bodyPr/>
          <a:lstStyle>
            <a:lvl1pPr>
              <a:spcBef>
                <a:spcPts val="1000"/>
              </a:spcBef>
              <a:spcAft>
                <a:spcPts val="250"/>
              </a:spcAft>
              <a:defRPr sz="1550">
                <a:solidFill>
                  <a:schemeClr val="tx2"/>
                </a:solidFill>
                <a:latin typeface="+mj-lt"/>
              </a:defRPr>
            </a:lvl1pPr>
            <a:lvl2pPr marL="90000" indent="-90000">
              <a:defRPr sz="13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33FE07C-D27F-CAAA-5ED3-D0CF7E5056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88388" y="2114550"/>
            <a:ext cx="2052228" cy="3600000"/>
          </a:xfrm>
        </p:spPr>
        <p:txBody>
          <a:bodyPr/>
          <a:lstStyle>
            <a:lvl1pPr>
              <a:spcBef>
                <a:spcPts val="1000"/>
              </a:spcBef>
              <a:spcAft>
                <a:spcPts val="250"/>
              </a:spcAft>
              <a:defRPr sz="1550">
                <a:solidFill>
                  <a:schemeClr val="tx2"/>
                </a:solidFill>
                <a:latin typeface="+mj-lt"/>
              </a:defRPr>
            </a:lvl1pPr>
            <a:lvl2pPr marL="90000" indent="-90000">
              <a:defRPr sz="13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77E137-F033-0673-B6BF-C53940152983}"/>
              </a:ext>
            </a:extLst>
          </p:cNvPr>
          <p:cNvCxnSpPr/>
          <p:nvPr userDrawn="1"/>
        </p:nvCxnSpPr>
        <p:spPr>
          <a:xfrm>
            <a:off x="540000" y="6327000"/>
            <a:ext cx="111114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9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2DC3D9B-1136-2E67-6A4D-84B4B79D44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53F76D-5915-A0DD-A6D4-86B7D55F0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2745000"/>
            <a:ext cx="11112250" cy="2502000"/>
          </a:xfrm>
        </p:spPr>
        <p:txBody>
          <a:bodyPr/>
          <a:lstStyle>
            <a:lvl1pPr>
              <a:spcAft>
                <a:spcPts val="0"/>
              </a:spcAft>
              <a:defRPr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360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1424-0B78-45C2-BA4D-B3449B4BBD00}" type="datetime1">
              <a:rPr lang="en-GB" noProof="0" smtClean="0"/>
              <a:t>06/12/2023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BA5118-4993-6E95-6F4E-3E465103162B}"/>
              </a:ext>
            </a:extLst>
          </p:cNvPr>
          <p:cNvCxnSpPr/>
          <p:nvPr userDrawn="1"/>
        </p:nvCxnSpPr>
        <p:spPr>
          <a:xfrm>
            <a:off x="540000" y="6327000"/>
            <a:ext cx="111114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50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s (dark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99B2-1932-4134-B12B-80F4B3A3240C}" type="datetime1">
              <a:rPr lang="en-GB" noProof="0" smtClean="0"/>
              <a:t>06/12/2023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E6D3C7-2BAD-B191-E642-49F022752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1628775"/>
            <a:ext cx="11112500" cy="4500563"/>
          </a:xfrm>
        </p:spPr>
        <p:txBody>
          <a:bodyPr/>
          <a:lstStyle>
            <a:lvl1pPr marL="270000" indent="-270000">
              <a:spcAft>
                <a:spcPts val="70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3600">
                <a:latin typeface="+mj-lt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>
              <a:spcAft>
                <a:spcPts val="500"/>
              </a:spcAft>
              <a:defRPr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60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s (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6AF8-52C8-4831-931C-5217EEE271CF}" type="datetime1">
              <a:rPr lang="en-GB" noProof="0" smtClean="0"/>
              <a:t>06/12/2023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E6D3C7-2BAD-B191-E642-49F022752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1628775"/>
            <a:ext cx="11112500" cy="4500563"/>
          </a:xfrm>
        </p:spPr>
        <p:txBody>
          <a:bodyPr/>
          <a:lstStyle>
            <a:lvl1pPr marL="270000" indent="-270000">
              <a:spcAft>
                <a:spcPts val="70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3600">
                <a:solidFill>
                  <a:schemeClr val="tx2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48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4F86B-A367-4E45-BA91-992D41E5EA86}" type="datetime1">
              <a:rPr lang="en-GB" noProof="0" smtClean="0"/>
              <a:t>06/12/2023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53F76D-5915-A0DD-A6D4-86B7D55F0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2061000"/>
            <a:ext cx="3780000" cy="2619000"/>
          </a:xfrm>
        </p:spPr>
        <p:txBody>
          <a:bodyPr/>
          <a:lstStyle>
            <a:lvl1pPr>
              <a:spcAft>
                <a:spcPts val="0"/>
              </a:spcAft>
              <a:defRPr>
                <a:latin typeface="+mj-lt"/>
              </a:defRPr>
            </a:lvl1pPr>
            <a:lvl2pPr marL="0" indent="0">
              <a:spcAft>
                <a:spcPts val="0"/>
              </a:spcAft>
              <a:buFontTx/>
              <a:buNone/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defRPr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defRPr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F42483-C1FD-5BCD-A9BB-304332E6FF18}"/>
              </a:ext>
            </a:extLst>
          </p:cNvPr>
          <p:cNvCxnSpPr/>
          <p:nvPr userDrawn="1"/>
        </p:nvCxnSpPr>
        <p:spPr>
          <a:xfrm>
            <a:off x="539750" y="1800000"/>
            <a:ext cx="1111225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A0FF9F-1DC4-E9C4-78A4-812FA26D0F29}"/>
              </a:ext>
            </a:extLst>
          </p:cNvPr>
          <p:cNvCxnSpPr/>
          <p:nvPr userDrawn="1"/>
        </p:nvCxnSpPr>
        <p:spPr>
          <a:xfrm>
            <a:off x="540000" y="4968000"/>
            <a:ext cx="1111225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5027639-22FF-21B9-268D-1205F17132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0000" y="2034000"/>
            <a:ext cx="6071457" cy="2700000"/>
          </a:xfrm>
        </p:spPr>
        <p:txBody>
          <a:bodyPr/>
          <a:lstStyle>
            <a:lvl1pPr>
              <a:lnSpc>
                <a:spcPct val="105000"/>
              </a:lnSpc>
              <a:spcAft>
                <a:spcPts val="600"/>
              </a:spcAft>
              <a:defRPr sz="24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defRPr sz="24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defRPr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defRPr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defRPr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94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647700"/>
            <a:ext cx="11112000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1" y="2115000"/>
            <a:ext cx="11112000" cy="405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2000" y="6390000"/>
            <a:ext cx="28448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A7409E2C-8709-40C9-A301-B8680744C86D}" type="datetime1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000" y="6390000"/>
            <a:ext cx="468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LEA GLOBAL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2000" y="6390000"/>
            <a:ext cx="72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381C43-1EB8-D3AF-1456-5EA274324BCF}"/>
              </a:ext>
            </a:extLst>
          </p:cNvPr>
          <p:cNvCxnSpPr/>
          <p:nvPr userDrawn="1"/>
        </p:nvCxnSpPr>
        <p:spPr>
          <a:xfrm>
            <a:off x="540000" y="6327000"/>
            <a:ext cx="111114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21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9" r:id="rId3"/>
    <p:sldLayoutId id="2147483672" r:id="rId4"/>
    <p:sldLayoutId id="2147483673" r:id="rId5"/>
    <p:sldLayoutId id="2147483658" r:id="rId6"/>
    <p:sldLayoutId id="2147483660" r:id="rId7"/>
    <p:sldLayoutId id="2147483661" r:id="rId8"/>
    <p:sldLayoutId id="2147483657" r:id="rId9"/>
    <p:sldLayoutId id="2147483650" r:id="rId10"/>
    <p:sldLayoutId id="2147483662" r:id="rId11"/>
    <p:sldLayoutId id="2147483663" r:id="rId12"/>
    <p:sldLayoutId id="2147483652" r:id="rId13"/>
    <p:sldLayoutId id="2147483664" r:id="rId14"/>
    <p:sldLayoutId id="2147483669" r:id="rId15"/>
    <p:sldLayoutId id="2147483668" r:id="rId16"/>
    <p:sldLayoutId id="2147483670" r:id="rId17"/>
    <p:sldLayoutId id="2147483671" r:id="rId18"/>
    <p:sldLayoutId id="2147483667" r:id="rId19"/>
    <p:sldLayoutId id="2147483666" r:id="rId20"/>
    <p:sldLayoutId id="2147483665" r:id="rId21"/>
    <p:sldLayoutId id="2147483654" r:id="rId22"/>
    <p:sldLayoutId id="2147483655" r:id="rId23"/>
    <p:sldLayoutId id="2147483674" r:id="rId24"/>
    <p:sldLayoutId id="2147483676" r:id="rId25"/>
    <p:sldLayoutId id="2147483677" r:id="rId26"/>
    <p:sldLayoutId id="2147483678" r:id="rId27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FontTx/>
        <a:buNone/>
        <a:defRPr sz="285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Clr>
          <a:schemeClr val="bg2"/>
        </a:buClr>
        <a:buFont typeface="Red Hat Display" panose="02010303040201060303" pitchFamily="2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250"/>
        </a:spcAft>
        <a:buClr>
          <a:schemeClr val="bg2"/>
        </a:buClr>
        <a:buFont typeface="Arial" panose="020B0604020202020204" pitchFamily="34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3pPr>
      <a:lvl4pPr marL="81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250"/>
        </a:spcAft>
        <a:buClr>
          <a:schemeClr val="bg2"/>
        </a:buClr>
        <a:buFont typeface="Red Hat Display" panose="02010303040201060303" pitchFamily="2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250"/>
        </a:spcAft>
        <a:buClr>
          <a:schemeClr val="bg2"/>
        </a:buClr>
        <a:buFont typeface="Red Hat Display" panose="02010303040201060303" pitchFamily="2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408" userDrawn="1">
          <p15:clr>
            <a:srgbClr val="F26B43"/>
          </p15:clr>
        </p15:guide>
        <p15:guide id="4" orient="horz" pos="1332" userDrawn="1">
          <p15:clr>
            <a:srgbClr val="F26B43"/>
          </p15:clr>
        </p15:guide>
        <p15:guide id="6" pos="340" userDrawn="1">
          <p15:clr>
            <a:srgbClr val="F26B43"/>
          </p15:clr>
        </p15:guide>
        <p15:guide id="7" pos="7340" userDrawn="1">
          <p15:clr>
            <a:srgbClr val="F26B43"/>
          </p15:clr>
        </p15:guide>
        <p15:guide id="8" orient="horz" pos="38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sv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laser&#10;&#10;Description automatically generated">
            <a:extLst>
              <a:ext uri="{FF2B5EF4-FFF2-40B4-BE49-F238E27FC236}">
                <a16:creationId xmlns:a16="http://schemas.microsoft.com/office/drawing/2014/main" id="{3B87ED16-A371-B46B-527E-75AD50ABF71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4460862" y="1800297"/>
            <a:ext cx="4196927" cy="3571060"/>
          </a:xfrm>
          <a:effectLst>
            <a:softEdge rad="101600"/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63852A8-3559-7448-C286-B923FED36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6FC644F-6239-BDC4-DF7A-9355C501C4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47" r="247"/>
          <a:stretch>
            <a:fillRect/>
          </a:stretch>
        </p:blipFill>
        <p:spPr>
          <a:xfrm>
            <a:off x="10449000" y="440851"/>
            <a:ext cx="1290600" cy="959400"/>
          </a:xfrm>
        </p:spPr>
      </p:pic>
      <p:pic>
        <p:nvPicPr>
          <p:cNvPr id="12" name="Picture Placeholder 11" descr="Logo&#10;&#10;Description automatically generated">
            <a:extLst>
              <a:ext uri="{FF2B5EF4-FFF2-40B4-BE49-F238E27FC236}">
                <a16:creationId xmlns:a16="http://schemas.microsoft.com/office/drawing/2014/main" id="{9077D972-71F4-CD40-36F7-68B4B9497A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/>
          <a:srcRect t="34" b="34"/>
          <a:stretch>
            <a:fillRect/>
          </a:stretch>
        </p:blipFill>
        <p:spPr/>
      </p:pic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797C5F39-DA47-2C66-927A-AE40500024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6375" y="1304925"/>
            <a:ext cx="8099425" cy="2310286"/>
          </a:xfrm>
        </p:spPr>
        <p:txBody>
          <a:bodyPr/>
          <a:lstStyle/>
          <a:p>
            <a:r>
              <a:rPr lang="en-PH" dirty="0">
                <a:latin typeface="Red Hat Display SemiBold"/>
              </a:rPr>
              <a:t>LEA Global Asia Pacific</a:t>
            </a:r>
            <a:endParaRPr lang="en-PH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en-PH" sz="18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endParaRPr lang="en-PH" sz="3500" dirty="0">
              <a:latin typeface="Red Hat Display SemiBold"/>
            </a:endParaRPr>
          </a:p>
          <a:p>
            <a:r>
              <a:rPr lang="en-PH" sz="3500" dirty="0">
                <a:latin typeface="Red Hat Display SemiBold"/>
              </a:rPr>
              <a:t>12</a:t>
            </a:r>
            <a:r>
              <a:rPr lang="en-PH" sz="3500" baseline="30000" dirty="0">
                <a:latin typeface="Red Hat Display SemiBold"/>
              </a:rPr>
              <a:t>st</a:t>
            </a:r>
            <a:r>
              <a:rPr lang="en-PH" sz="3500" dirty="0">
                <a:latin typeface="Red Hat Display SemiBold"/>
              </a:rPr>
              <a:t> </a:t>
            </a:r>
            <a:r>
              <a:rPr lang="en-US" altLang="zh-CN" sz="3500" dirty="0">
                <a:latin typeface="Red Hat Display SemiBold"/>
              </a:rPr>
              <a:t>December</a:t>
            </a:r>
            <a:r>
              <a:rPr lang="en-PH" sz="3500" dirty="0">
                <a:latin typeface="Red Hat Display SemiBold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202153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A81E8B5-44E4-07CB-F775-4BF470FAB0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45" y="0"/>
            <a:ext cx="1430909" cy="125193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3346" y="1640217"/>
            <a:ext cx="2989668" cy="1435420"/>
          </a:xfrm>
          <a:prstGeom prst="rect">
            <a:avLst/>
          </a:prstGeom>
          <a:solidFill>
            <a:schemeClr val="tx1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1561153" y="1693861"/>
            <a:ext cx="876376" cy="380480"/>
          </a:xfrm>
          <a:prstGeom prst="rect">
            <a:avLst/>
          </a:prstGeom>
          <a:noFill/>
        </p:spPr>
        <p:txBody>
          <a:bodyPr wrap="none" lIns="72000" tIns="36000" rIns="72000" bIns="36000" rtlCol="0" anchor="t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Client</a:t>
            </a:r>
            <a:endParaRPr lang="id-ID" sz="2000" b="1" dirty="0">
              <a:latin typeface="+mj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855995" y="2244812"/>
            <a:ext cx="2448463" cy="690880"/>
            <a:chOff x="1313180" y="2333966"/>
            <a:chExt cx="4196080" cy="690880"/>
          </a:xfrm>
          <a:solidFill>
            <a:schemeClr val="accent6">
              <a:lumMod val="50000"/>
            </a:schemeClr>
          </a:solidFill>
        </p:grpSpPr>
        <p:sp>
          <p:nvSpPr>
            <p:cNvPr id="20" name="Rectangle 19"/>
            <p:cNvSpPr/>
            <p:nvPr/>
          </p:nvSpPr>
          <p:spPr>
            <a:xfrm>
              <a:off x="1313180" y="2496526"/>
              <a:ext cx="419608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13180" y="2333966"/>
              <a:ext cx="4196080" cy="609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843948" y="2257666"/>
            <a:ext cx="244846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+mj-lt"/>
              </a:rPr>
              <a:t>Sales Invoices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  <a:latin typeface="+mj-lt"/>
              </a:rPr>
              <a:t>Purchase Orders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  <a:latin typeface="+mj-lt"/>
              </a:rPr>
              <a:t>Expense Claims</a:t>
            </a:r>
            <a:endParaRPr lang="bg-BG" sz="13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9718A27D-ACCA-6A9B-0A1F-0A1E0F6B44F7}"/>
              </a:ext>
            </a:extLst>
          </p:cNvPr>
          <p:cNvSpPr/>
          <p:nvPr/>
        </p:nvSpPr>
        <p:spPr>
          <a:xfrm>
            <a:off x="586650" y="3340233"/>
            <a:ext cx="2989668" cy="1435420"/>
          </a:xfrm>
          <a:prstGeom prst="rect">
            <a:avLst/>
          </a:prstGeom>
          <a:solidFill>
            <a:schemeClr val="tx1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4582E322-4DAA-4DF8-0E47-1007C9D9F9DC}"/>
              </a:ext>
            </a:extLst>
          </p:cNvPr>
          <p:cNvSpPr txBox="1"/>
          <p:nvPr/>
        </p:nvSpPr>
        <p:spPr>
          <a:xfrm>
            <a:off x="1616457" y="3422019"/>
            <a:ext cx="765768" cy="380480"/>
          </a:xfrm>
          <a:prstGeom prst="rect">
            <a:avLst/>
          </a:prstGeom>
          <a:noFill/>
        </p:spPr>
        <p:txBody>
          <a:bodyPr wrap="none" lIns="72000" tIns="36000" rIns="72000" bIns="36000" rtlCol="0" anchor="t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Bank</a:t>
            </a:r>
            <a:endParaRPr lang="id-ID" sz="2000" b="1" dirty="0">
              <a:latin typeface="+mj-lt"/>
            </a:endParaRPr>
          </a:p>
        </p:txBody>
      </p:sp>
      <p:grpSp>
        <p:nvGrpSpPr>
          <p:cNvPr id="10" name="Group 23">
            <a:extLst>
              <a:ext uri="{FF2B5EF4-FFF2-40B4-BE49-F238E27FC236}">
                <a16:creationId xmlns:a16="http://schemas.microsoft.com/office/drawing/2014/main" id="{ED0CBD1B-CE5C-8104-571D-44D74DAEF6B5}"/>
              </a:ext>
            </a:extLst>
          </p:cNvPr>
          <p:cNvGrpSpPr/>
          <p:nvPr/>
        </p:nvGrpSpPr>
        <p:grpSpPr>
          <a:xfrm>
            <a:off x="869299" y="3872156"/>
            <a:ext cx="2435159" cy="690880"/>
            <a:chOff x="1313180" y="2333966"/>
            <a:chExt cx="4196080" cy="690880"/>
          </a:xfrm>
          <a:solidFill>
            <a:schemeClr val="accent2"/>
          </a:solidFill>
        </p:grpSpPr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D39B3DE2-18BD-2B26-3D57-41B104418D60}"/>
                </a:ext>
              </a:extLst>
            </p:cNvPr>
            <p:cNvSpPr/>
            <p:nvPr/>
          </p:nvSpPr>
          <p:spPr>
            <a:xfrm>
              <a:off x="1313180" y="2496526"/>
              <a:ext cx="419608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C18D38E4-BE97-489F-9909-162793946B6B}"/>
                </a:ext>
              </a:extLst>
            </p:cNvPr>
            <p:cNvSpPr/>
            <p:nvPr/>
          </p:nvSpPr>
          <p:spPr>
            <a:xfrm>
              <a:off x="1313180" y="2333966"/>
              <a:ext cx="4196080" cy="609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3" name="Rectangle 42">
            <a:extLst>
              <a:ext uri="{FF2B5EF4-FFF2-40B4-BE49-F238E27FC236}">
                <a16:creationId xmlns:a16="http://schemas.microsoft.com/office/drawing/2014/main" id="{1832D76D-942E-E3E9-77C5-D15E3EC6B080}"/>
              </a:ext>
            </a:extLst>
          </p:cNvPr>
          <p:cNvSpPr/>
          <p:nvPr/>
        </p:nvSpPr>
        <p:spPr>
          <a:xfrm>
            <a:off x="869299" y="4050548"/>
            <a:ext cx="2435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Bank Statements</a:t>
            </a:r>
            <a:endParaRPr lang="bg-BG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C5F3B14-AA4A-75D9-0F68-FF26F5E4AAF0}"/>
              </a:ext>
            </a:extLst>
          </p:cNvPr>
          <p:cNvSpPr/>
          <p:nvPr/>
        </p:nvSpPr>
        <p:spPr>
          <a:xfrm>
            <a:off x="573346" y="5028442"/>
            <a:ext cx="2989668" cy="1435420"/>
          </a:xfrm>
          <a:prstGeom prst="rect">
            <a:avLst/>
          </a:prstGeom>
          <a:solidFill>
            <a:schemeClr val="tx1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3E6D4092-2C4D-6719-BAF4-9194E3A07625}"/>
              </a:ext>
            </a:extLst>
          </p:cNvPr>
          <p:cNvSpPr txBox="1"/>
          <p:nvPr/>
        </p:nvSpPr>
        <p:spPr>
          <a:xfrm>
            <a:off x="908042" y="5126163"/>
            <a:ext cx="2345371" cy="380480"/>
          </a:xfrm>
          <a:prstGeom prst="rect">
            <a:avLst/>
          </a:prstGeom>
          <a:noFill/>
        </p:spPr>
        <p:txBody>
          <a:bodyPr wrap="square" lIns="72000" tIns="36000" rIns="72000" bIns="36000" rtlCol="0" anchor="t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Tax Bureau</a:t>
            </a:r>
            <a:endParaRPr lang="id-ID" sz="2000" b="1" dirty="0">
              <a:latin typeface="+mj-lt"/>
            </a:endParaRPr>
          </a:p>
        </p:txBody>
      </p:sp>
      <p:grpSp>
        <p:nvGrpSpPr>
          <p:cNvPr id="16" name="Group 23">
            <a:extLst>
              <a:ext uri="{FF2B5EF4-FFF2-40B4-BE49-F238E27FC236}">
                <a16:creationId xmlns:a16="http://schemas.microsoft.com/office/drawing/2014/main" id="{573BADE0-C729-2D10-4400-152C63583D94}"/>
              </a:ext>
            </a:extLst>
          </p:cNvPr>
          <p:cNvGrpSpPr/>
          <p:nvPr/>
        </p:nvGrpSpPr>
        <p:grpSpPr>
          <a:xfrm>
            <a:off x="855995" y="5633037"/>
            <a:ext cx="2448463" cy="593527"/>
            <a:chOff x="1313180" y="2333966"/>
            <a:chExt cx="4196080" cy="690880"/>
          </a:xfrm>
          <a:solidFill>
            <a:schemeClr val="accent3"/>
          </a:solidFill>
        </p:grpSpPr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159DF83A-66F3-1305-D120-697E4F47D19A}"/>
                </a:ext>
              </a:extLst>
            </p:cNvPr>
            <p:cNvSpPr/>
            <p:nvPr/>
          </p:nvSpPr>
          <p:spPr>
            <a:xfrm>
              <a:off x="1313180" y="2496526"/>
              <a:ext cx="419608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1" name="Rectangle 18">
              <a:extLst>
                <a:ext uri="{FF2B5EF4-FFF2-40B4-BE49-F238E27FC236}">
                  <a16:creationId xmlns:a16="http://schemas.microsoft.com/office/drawing/2014/main" id="{A121DCBE-1911-2665-D245-72AD490F1CEB}"/>
                </a:ext>
              </a:extLst>
            </p:cNvPr>
            <p:cNvSpPr/>
            <p:nvPr/>
          </p:nvSpPr>
          <p:spPr>
            <a:xfrm>
              <a:off x="1313180" y="2333966"/>
              <a:ext cx="4196080" cy="5238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45" name="Rectangle 42">
            <a:extLst>
              <a:ext uri="{FF2B5EF4-FFF2-40B4-BE49-F238E27FC236}">
                <a16:creationId xmlns:a16="http://schemas.microsoft.com/office/drawing/2014/main" id="{AB352D8D-1673-B9BB-3153-94C0A0B0FE65}"/>
              </a:ext>
            </a:extLst>
          </p:cNvPr>
          <p:cNvSpPr/>
          <p:nvPr/>
        </p:nvSpPr>
        <p:spPr>
          <a:xfrm>
            <a:off x="855995" y="5678687"/>
            <a:ext cx="24484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+mj-lt"/>
              </a:rPr>
              <a:t>Output Fapiao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  <a:latin typeface="+mj-lt"/>
              </a:rPr>
              <a:t>Input Fapiao</a:t>
            </a:r>
            <a:endParaRPr lang="bg-BG" sz="13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Rectangle 16">
            <a:extLst>
              <a:ext uri="{FF2B5EF4-FFF2-40B4-BE49-F238E27FC236}">
                <a16:creationId xmlns:a16="http://schemas.microsoft.com/office/drawing/2014/main" id="{222686A1-18D6-8293-A64C-A67CBB1A959F}"/>
              </a:ext>
            </a:extLst>
          </p:cNvPr>
          <p:cNvSpPr/>
          <p:nvPr/>
        </p:nvSpPr>
        <p:spPr>
          <a:xfrm>
            <a:off x="4756104" y="2825730"/>
            <a:ext cx="2989668" cy="2642703"/>
          </a:xfrm>
          <a:prstGeom prst="rect">
            <a:avLst/>
          </a:prstGeom>
          <a:solidFill>
            <a:schemeClr val="tx1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9" name="TextBox 17">
            <a:extLst>
              <a:ext uri="{FF2B5EF4-FFF2-40B4-BE49-F238E27FC236}">
                <a16:creationId xmlns:a16="http://schemas.microsoft.com/office/drawing/2014/main" id="{E6DA1C8E-A9F8-3DE6-060D-B7AEC1BD3C38}"/>
              </a:ext>
            </a:extLst>
          </p:cNvPr>
          <p:cNvSpPr txBox="1"/>
          <p:nvPr/>
        </p:nvSpPr>
        <p:spPr>
          <a:xfrm>
            <a:off x="5463295" y="2933073"/>
            <a:ext cx="1575285" cy="380480"/>
          </a:xfrm>
          <a:prstGeom prst="rect">
            <a:avLst/>
          </a:prstGeom>
          <a:noFill/>
        </p:spPr>
        <p:txBody>
          <a:bodyPr wrap="none" lIns="72000" tIns="36000" rIns="72000" bIns="36000" rtlCol="0" anchor="t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Accountant</a:t>
            </a:r>
            <a:endParaRPr lang="id-ID" sz="2000" b="1" dirty="0">
              <a:latin typeface="+mj-lt"/>
            </a:endParaRPr>
          </a:p>
        </p:txBody>
      </p:sp>
      <p:grpSp>
        <p:nvGrpSpPr>
          <p:cNvPr id="50" name="Group 23">
            <a:extLst>
              <a:ext uri="{FF2B5EF4-FFF2-40B4-BE49-F238E27FC236}">
                <a16:creationId xmlns:a16="http://schemas.microsoft.com/office/drawing/2014/main" id="{88ABF255-FEC2-0F05-51B2-12DABC06F998}"/>
              </a:ext>
            </a:extLst>
          </p:cNvPr>
          <p:cNvGrpSpPr/>
          <p:nvPr/>
        </p:nvGrpSpPr>
        <p:grpSpPr>
          <a:xfrm>
            <a:off x="5038753" y="3496244"/>
            <a:ext cx="2435159" cy="1703372"/>
            <a:chOff x="1313180" y="2333966"/>
            <a:chExt cx="4196080" cy="690880"/>
          </a:xfrm>
          <a:solidFill>
            <a:schemeClr val="accent5"/>
          </a:solidFill>
        </p:grpSpPr>
        <p:sp>
          <p:nvSpPr>
            <p:cNvPr id="53" name="Rectangle 19">
              <a:extLst>
                <a:ext uri="{FF2B5EF4-FFF2-40B4-BE49-F238E27FC236}">
                  <a16:creationId xmlns:a16="http://schemas.microsoft.com/office/drawing/2014/main" id="{3CE60480-93AD-A6BB-E55E-F79090293C24}"/>
                </a:ext>
              </a:extLst>
            </p:cNvPr>
            <p:cNvSpPr/>
            <p:nvPr/>
          </p:nvSpPr>
          <p:spPr>
            <a:xfrm>
              <a:off x="1313180" y="2496526"/>
              <a:ext cx="419608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4" name="Rectangle 18">
              <a:extLst>
                <a:ext uri="{FF2B5EF4-FFF2-40B4-BE49-F238E27FC236}">
                  <a16:creationId xmlns:a16="http://schemas.microsoft.com/office/drawing/2014/main" id="{B77629C0-0AC3-87E7-7F5F-CCB2DDF22532}"/>
                </a:ext>
              </a:extLst>
            </p:cNvPr>
            <p:cNvSpPr/>
            <p:nvPr/>
          </p:nvSpPr>
          <p:spPr>
            <a:xfrm>
              <a:off x="1313180" y="2333966"/>
              <a:ext cx="4196080" cy="609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55" name="Rectangle 42">
            <a:extLst>
              <a:ext uri="{FF2B5EF4-FFF2-40B4-BE49-F238E27FC236}">
                <a16:creationId xmlns:a16="http://schemas.microsoft.com/office/drawing/2014/main" id="{27B789E8-2B77-82D2-3D65-43CF4B6DEFA4}"/>
              </a:ext>
            </a:extLst>
          </p:cNvPr>
          <p:cNvSpPr/>
          <p:nvPr/>
        </p:nvSpPr>
        <p:spPr>
          <a:xfrm>
            <a:off x="5038753" y="3629956"/>
            <a:ext cx="24351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Processes manually in G/L module of traditional accounting software, and prepares financial statements</a:t>
            </a:r>
            <a:endParaRPr lang="bg-BG" sz="16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56" name="Straight Connector 28">
            <a:extLst>
              <a:ext uri="{FF2B5EF4-FFF2-40B4-BE49-F238E27FC236}">
                <a16:creationId xmlns:a16="http://schemas.microsoft.com/office/drawing/2014/main" id="{C19839A6-A567-7300-7587-FCBC1C1C80A8}"/>
              </a:ext>
            </a:extLst>
          </p:cNvPr>
          <p:cNvCxnSpPr>
            <a:cxnSpLocks/>
          </p:cNvCxnSpPr>
          <p:nvPr/>
        </p:nvCxnSpPr>
        <p:spPr>
          <a:xfrm>
            <a:off x="4204799" y="1141423"/>
            <a:ext cx="0" cy="5480094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28">
            <a:extLst>
              <a:ext uri="{FF2B5EF4-FFF2-40B4-BE49-F238E27FC236}">
                <a16:creationId xmlns:a16="http://schemas.microsoft.com/office/drawing/2014/main" id="{7C3B61F8-F1DF-2C21-43A5-FF20678EB9E0}"/>
              </a:ext>
            </a:extLst>
          </p:cNvPr>
          <p:cNvCxnSpPr>
            <a:cxnSpLocks/>
          </p:cNvCxnSpPr>
          <p:nvPr/>
        </p:nvCxnSpPr>
        <p:spPr>
          <a:xfrm>
            <a:off x="8405784" y="1141423"/>
            <a:ext cx="0" cy="5480094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17">
            <a:extLst>
              <a:ext uri="{FF2B5EF4-FFF2-40B4-BE49-F238E27FC236}">
                <a16:creationId xmlns:a16="http://schemas.microsoft.com/office/drawing/2014/main" id="{277DAD4F-2C14-177E-DA8D-663C3D742190}"/>
              </a:ext>
            </a:extLst>
          </p:cNvPr>
          <p:cNvSpPr txBox="1"/>
          <p:nvPr/>
        </p:nvSpPr>
        <p:spPr>
          <a:xfrm>
            <a:off x="1079131" y="1088734"/>
            <a:ext cx="1860106" cy="349702"/>
          </a:xfrm>
          <a:prstGeom prst="rect">
            <a:avLst/>
          </a:prstGeom>
          <a:noFill/>
        </p:spPr>
        <p:txBody>
          <a:bodyPr wrap="none" lIns="72000" tIns="36000" rIns="72000" bIns="36000" rtlCol="0" anchor="t">
            <a:spAutoFit/>
          </a:bodyPr>
          <a:lstStyle/>
          <a:p>
            <a:r>
              <a:rPr lang="en-US" altLang="zh-CN" b="1" dirty="0"/>
              <a:t>During the Month</a:t>
            </a:r>
            <a:endParaRPr lang="id-ID" altLang="zh-CN" b="1" dirty="0"/>
          </a:p>
        </p:txBody>
      </p:sp>
      <p:sp>
        <p:nvSpPr>
          <p:cNvPr id="62" name="TextBox 17">
            <a:extLst>
              <a:ext uri="{FF2B5EF4-FFF2-40B4-BE49-F238E27FC236}">
                <a16:creationId xmlns:a16="http://schemas.microsoft.com/office/drawing/2014/main" id="{6E7E981A-D842-CA97-4BED-B0E62B885466}"/>
              </a:ext>
            </a:extLst>
          </p:cNvPr>
          <p:cNvSpPr txBox="1"/>
          <p:nvPr/>
        </p:nvSpPr>
        <p:spPr>
          <a:xfrm>
            <a:off x="4833281" y="1088734"/>
            <a:ext cx="2989903" cy="349702"/>
          </a:xfrm>
          <a:prstGeom prst="rect">
            <a:avLst/>
          </a:prstGeom>
          <a:noFill/>
        </p:spPr>
        <p:txBody>
          <a:bodyPr wrap="none" lIns="72000" tIns="36000" rIns="72000" bIns="36000" rtlCol="0" anchor="t">
            <a:spAutoFit/>
          </a:bodyPr>
          <a:lstStyle/>
          <a:p>
            <a:r>
              <a:rPr lang="en-US" altLang="zh-CN" b="1" dirty="0"/>
              <a:t>1</a:t>
            </a:r>
            <a:r>
              <a:rPr lang="en-US" altLang="zh-CN" b="1" baseline="30000" dirty="0"/>
              <a:t>st</a:t>
            </a:r>
            <a:r>
              <a:rPr lang="en-US" altLang="zh-CN" b="1" dirty="0"/>
              <a:t> – 10</a:t>
            </a:r>
            <a:r>
              <a:rPr lang="en-US" altLang="zh-CN" b="1" baseline="30000" dirty="0"/>
              <a:t>th</a:t>
            </a:r>
            <a:r>
              <a:rPr lang="en-US" altLang="zh-CN" b="1" dirty="0"/>
              <a:t> day after Month End</a:t>
            </a:r>
            <a:endParaRPr lang="id-ID" altLang="zh-CN" b="1" dirty="0"/>
          </a:p>
        </p:txBody>
      </p:sp>
      <p:sp>
        <p:nvSpPr>
          <p:cNvPr id="63" name="TextBox 17">
            <a:extLst>
              <a:ext uri="{FF2B5EF4-FFF2-40B4-BE49-F238E27FC236}">
                <a16:creationId xmlns:a16="http://schemas.microsoft.com/office/drawing/2014/main" id="{28272C30-ABC2-C662-CD39-29900277436B}"/>
              </a:ext>
            </a:extLst>
          </p:cNvPr>
          <p:cNvSpPr txBox="1"/>
          <p:nvPr/>
        </p:nvSpPr>
        <p:spPr>
          <a:xfrm>
            <a:off x="8756616" y="1070550"/>
            <a:ext cx="2881989" cy="349702"/>
          </a:xfrm>
          <a:prstGeom prst="rect">
            <a:avLst/>
          </a:prstGeom>
          <a:noFill/>
        </p:spPr>
        <p:txBody>
          <a:bodyPr wrap="none" lIns="72000" tIns="36000" rIns="72000" bIns="36000" rtlCol="0" anchor="t">
            <a:spAutoFit/>
          </a:bodyPr>
          <a:lstStyle/>
          <a:p>
            <a:r>
              <a:rPr lang="en-US" altLang="zh-CN" b="1" dirty="0"/>
              <a:t>By 15</a:t>
            </a:r>
            <a:r>
              <a:rPr lang="en-US" altLang="zh-CN" b="1" baseline="30000" dirty="0"/>
              <a:t>th</a:t>
            </a:r>
            <a:r>
              <a:rPr lang="en-US" altLang="zh-CN" b="1" dirty="0"/>
              <a:t> day after Month End </a:t>
            </a:r>
            <a:endParaRPr lang="id-ID" altLang="zh-CN" b="1" dirty="0"/>
          </a:p>
        </p:txBody>
      </p:sp>
      <p:sp>
        <p:nvSpPr>
          <p:cNvPr id="64" name="Rectangle 16">
            <a:extLst>
              <a:ext uri="{FF2B5EF4-FFF2-40B4-BE49-F238E27FC236}">
                <a16:creationId xmlns:a16="http://schemas.microsoft.com/office/drawing/2014/main" id="{9F36F234-CDF4-E5EC-750B-D439A02CF07C}"/>
              </a:ext>
            </a:extLst>
          </p:cNvPr>
          <p:cNvSpPr/>
          <p:nvPr/>
        </p:nvSpPr>
        <p:spPr>
          <a:xfrm>
            <a:off x="8697383" y="4014482"/>
            <a:ext cx="2989668" cy="2212082"/>
          </a:xfrm>
          <a:prstGeom prst="rect">
            <a:avLst/>
          </a:prstGeom>
          <a:solidFill>
            <a:schemeClr val="tx1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TextBox 17">
            <a:extLst>
              <a:ext uri="{FF2B5EF4-FFF2-40B4-BE49-F238E27FC236}">
                <a16:creationId xmlns:a16="http://schemas.microsoft.com/office/drawing/2014/main" id="{E4319B13-B75E-0170-9CF9-AB51B2AC3922}"/>
              </a:ext>
            </a:extLst>
          </p:cNvPr>
          <p:cNvSpPr txBox="1"/>
          <p:nvPr/>
        </p:nvSpPr>
        <p:spPr>
          <a:xfrm>
            <a:off x="9404574" y="4121824"/>
            <a:ext cx="1575285" cy="380480"/>
          </a:xfrm>
          <a:prstGeom prst="rect">
            <a:avLst/>
          </a:prstGeom>
          <a:noFill/>
        </p:spPr>
        <p:txBody>
          <a:bodyPr wrap="none" lIns="72000" tIns="36000" rIns="72000" bIns="36000" rtlCol="0" anchor="t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Accountant</a:t>
            </a:r>
            <a:endParaRPr lang="id-ID" sz="2000" b="1" dirty="0">
              <a:latin typeface="+mj-lt"/>
            </a:endParaRPr>
          </a:p>
        </p:txBody>
      </p:sp>
      <p:grpSp>
        <p:nvGrpSpPr>
          <p:cNvPr id="66" name="Group 23">
            <a:extLst>
              <a:ext uri="{FF2B5EF4-FFF2-40B4-BE49-F238E27FC236}">
                <a16:creationId xmlns:a16="http://schemas.microsoft.com/office/drawing/2014/main" id="{85F11A21-DCD5-1F58-8D58-E9128EACD3E0}"/>
              </a:ext>
            </a:extLst>
          </p:cNvPr>
          <p:cNvGrpSpPr/>
          <p:nvPr/>
        </p:nvGrpSpPr>
        <p:grpSpPr>
          <a:xfrm>
            <a:off x="8980032" y="4684995"/>
            <a:ext cx="2435159" cy="1279100"/>
            <a:chOff x="1313180" y="2333966"/>
            <a:chExt cx="4196080" cy="690880"/>
          </a:xfrm>
          <a:solidFill>
            <a:schemeClr val="accent5"/>
          </a:solidFill>
        </p:grpSpPr>
        <p:sp>
          <p:nvSpPr>
            <p:cNvPr id="67" name="Rectangle 19">
              <a:extLst>
                <a:ext uri="{FF2B5EF4-FFF2-40B4-BE49-F238E27FC236}">
                  <a16:creationId xmlns:a16="http://schemas.microsoft.com/office/drawing/2014/main" id="{F05F5EB4-7743-D18F-9C62-D8DF3E86E924}"/>
                </a:ext>
              </a:extLst>
            </p:cNvPr>
            <p:cNvSpPr/>
            <p:nvPr/>
          </p:nvSpPr>
          <p:spPr>
            <a:xfrm>
              <a:off x="1313180" y="2496526"/>
              <a:ext cx="419608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8" name="Rectangle 18">
              <a:extLst>
                <a:ext uri="{FF2B5EF4-FFF2-40B4-BE49-F238E27FC236}">
                  <a16:creationId xmlns:a16="http://schemas.microsoft.com/office/drawing/2014/main" id="{2E2180BA-A611-43B8-5AF2-49E8CD3A6B1B}"/>
                </a:ext>
              </a:extLst>
            </p:cNvPr>
            <p:cNvSpPr/>
            <p:nvPr/>
          </p:nvSpPr>
          <p:spPr>
            <a:xfrm>
              <a:off x="1313180" y="2333966"/>
              <a:ext cx="4196080" cy="609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69" name="Rectangle 42">
            <a:extLst>
              <a:ext uri="{FF2B5EF4-FFF2-40B4-BE49-F238E27FC236}">
                <a16:creationId xmlns:a16="http://schemas.microsoft.com/office/drawing/2014/main" id="{5F9C1764-3082-1F30-B8F0-DC89C306E292}"/>
              </a:ext>
            </a:extLst>
          </p:cNvPr>
          <p:cNvSpPr/>
          <p:nvPr/>
        </p:nvSpPr>
        <p:spPr>
          <a:xfrm>
            <a:off x="8968335" y="4847690"/>
            <a:ext cx="2435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Submits financial statements and completes tax filings</a:t>
            </a:r>
            <a:endParaRPr lang="bg-BG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Rectangle 16">
            <a:extLst>
              <a:ext uri="{FF2B5EF4-FFF2-40B4-BE49-F238E27FC236}">
                <a16:creationId xmlns:a16="http://schemas.microsoft.com/office/drawing/2014/main" id="{A1BB0CDC-6C5E-5D2E-53E4-B3370E89D9D1}"/>
              </a:ext>
            </a:extLst>
          </p:cNvPr>
          <p:cNvSpPr/>
          <p:nvPr/>
        </p:nvSpPr>
        <p:spPr>
          <a:xfrm>
            <a:off x="8691082" y="1651293"/>
            <a:ext cx="2989668" cy="1435420"/>
          </a:xfrm>
          <a:prstGeom prst="rect">
            <a:avLst/>
          </a:prstGeom>
          <a:solidFill>
            <a:schemeClr val="tx1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TextBox 17">
            <a:extLst>
              <a:ext uri="{FF2B5EF4-FFF2-40B4-BE49-F238E27FC236}">
                <a16:creationId xmlns:a16="http://schemas.microsoft.com/office/drawing/2014/main" id="{7C98E49D-F29E-ABB6-455C-AE9D38ACC9B6}"/>
              </a:ext>
            </a:extLst>
          </p:cNvPr>
          <p:cNvSpPr txBox="1"/>
          <p:nvPr/>
        </p:nvSpPr>
        <p:spPr>
          <a:xfrm>
            <a:off x="9747727" y="1694912"/>
            <a:ext cx="876376" cy="380480"/>
          </a:xfrm>
          <a:prstGeom prst="rect">
            <a:avLst/>
          </a:prstGeom>
          <a:noFill/>
        </p:spPr>
        <p:txBody>
          <a:bodyPr wrap="none" lIns="72000" tIns="36000" rIns="72000" bIns="36000" rtlCol="0" anchor="t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Client</a:t>
            </a:r>
            <a:endParaRPr lang="id-ID" sz="2000" b="1" dirty="0">
              <a:latin typeface="+mj-lt"/>
            </a:endParaRPr>
          </a:p>
        </p:txBody>
      </p:sp>
      <p:grpSp>
        <p:nvGrpSpPr>
          <p:cNvPr id="73" name="Group 23">
            <a:extLst>
              <a:ext uri="{FF2B5EF4-FFF2-40B4-BE49-F238E27FC236}">
                <a16:creationId xmlns:a16="http://schemas.microsoft.com/office/drawing/2014/main" id="{25472AA6-F723-F5C7-AAD9-ADE27A39AF7B}"/>
              </a:ext>
            </a:extLst>
          </p:cNvPr>
          <p:cNvGrpSpPr/>
          <p:nvPr/>
        </p:nvGrpSpPr>
        <p:grpSpPr>
          <a:xfrm>
            <a:off x="8973731" y="2255888"/>
            <a:ext cx="2448463" cy="690880"/>
            <a:chOff x="1313180" y="2333966"/>
            <a:chExt cx="4196080" cy="690880"/>
          </a:xfrm>
          <a:solidFill>
            <a:schemeClr val="accent1"/>
          </a:solidFill>
        </p:grpSpPr>
        <p:sp>
          <p:nvSpPr>
            <p:cNvPr id="74" name="Rectangle 19">
              <a:extLst>
                <a:ext uri="{FF2B5EF4-FFF2-40B4-BE49-F238E27FC236}">
                  <a16:creationId xmlns:a16="http://schemas.microsoft.com/office/drawing/2014/main" id="{A1E02F7A-52BE-FD1E-EA07-21D4FEACD499}"/>
                </a:ext>
              </a:extLst>
            </p:cNvPr>
            <p:cNvSpPr/>
            <p:nvPr/>
          </p:nvSpPr>
          <p:spPr>
            <a:xfrm>
              <a:off x="1313180" y="2496526"/>
              <a:ext cx="419608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5" name="Rectangle 18">
              <a:extLst>
                <a:ext uri="{FF2B5EF4-FFF2-40B4-BE49-F238E27FC236}">
                  <a16:creationId xmlns:a16="http://schemas.microsoft.com/office/drawing/2014/main" id="{5A1C1B8A-FBB2-7184-C509-E3C493CA4E8B}"/>
                </a:ext>
              </a:extLst>
            </p:cNvPr>
            <p:cNvSpPr/>
            <p:nvPr/>
          </p:nvSpPr>
          <p:spPr>
            <a:xfrm>
              <a:off x="1313180" y="2333966"/>
              <a:ext cx="4196080" cy="609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6" name="Rectangle 42">
            <a:extLst>
              <a:ext uri="{FF2B5EF4-FFF2-40B4-BE49-F238E27FC236}">
                <a16:creationId xmlns:a16="http://schemas.microsoft.com/office/drawing/2014/main" id="{7F5B3624-8FE8-05D5-B041-A5DA64EB641E}"/>
              </a:ext>
            </a:extLst>
          </p:cNvPr>
          <p:cNvSpPr/>
          <p:nvPr/>
        </p:nvSpPr>
        <p:spPr>
          <a:xfrm>
            <a:off x="8961684" y="2317190"/>
            <a:ext cx="2448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Approves the financial statements</a:t>
            </a:r>
            <a:endParaRPr lang="bg-BG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7" name="Arrow: Down 25">
            <a:extLst>
              <a:ext uri="{FF2B5EF4-FFF2-40B4-BE49-F238E27FC236}">
                <a16:creationId xmlns:a16="http://schemas.microsoft.com/office/drawing/2014/main" id="{F6DB46C3-8AD5-DCB2-6F35-72F5DDA7A55D}"/>
              </a:ext>
            </a:extLst>
          </p:cNvPr>
          <p:cNvSpPr/>
          <p:nvPr/>
        </p:nvSpPr>
        <p:spPr>
          <a:xfrm rot="18562390">
            <a:off x="4026398" y="2059574"/>
            <a:ext cx="319106" cy="1040779"/>
          </a:xfrm>
          <a:prstGeom prst="downArrow">
            <a:avLst>
              <a:gd name="adj1" fmla="val 50000"/>
              <a:gd name="adj2" fmla="val 5759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Arrow: Down 25">
            <a:extLst>
              <a:ext uri="{FF2B5EF4-FFF2-40B4-BE49-F238E27FC236}">
                <a16:creationId xmlns:a16="http://schemas.microsoft.com/office/drawing/2014/main" id="{F26C00BB-243F-50FD-7A76-860D056E7841}"/>
              </a:ext>
            </a:extLst>
          </p:cNvPr>
          <p:cNvSpPr/>
          <p:nvPr/>
        </p:nvSpPr>
        <p:spPr>
          <a:xfrm rot="16200000">
            <a:off x="4001302" y="3670630"/>
            <a:ext cx="353076" cy="1040779"/>
          </a:xfrm>
          <a:prstGeom prst="downArrow">
            <a:avLst>
              <a:gd name="adj1" fmla="val 50000"/>
              <a:gd name="adj2" fmla="val 5759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Arrow: Down 25">
            <a:extLst>
              <a:ext uri="{FF2B5EF4-FFF2-40B4-BE49-F238E27FC236}">
                <a16:creationId xmlns:a16="http://schemas.microsoft.com/office/drawing/2014/main" id="{DA9223C0-4292-F1EE-2A90-7C98D91E7ACB}"/>
              </a:ext>
            </a:extLst>
          </p:cNvPr>
          <p:cNvSpPr/>
          <p:nvPr/>
        </p:nvSpPr>
        <p:spPr>
          <a:xfrm rot="14339464">
            <a:off x="4014729" y="5098023"/>
            <a:ext cx="351668" cy="1040779"/>
          </a:xfrm>
          <a:prstGeom prst="downArrow">
            <a:avLst>
              <a:gd name="adj1" fmla="val 50000"/>
              <a:gd name="adj2" fmla="val 5759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0" name="Arrow: Down 25">
            <a:extLst>
              <a:ext uri="{FF2B5EF4-FFF2-40B4-BE49-F238E27FC236}">
                <a16:creationId xmlns:a16="http://schemas.microsoft.com/office/drawing/2014/main" id="{05AA2D03-A66B-6BBB-F34F-6E9C20DB9145}"/>
              </a:ext>
            </a:extLst>
          </p:cNvPr>
          <p:cNvSpPr/>
          <p:nvPr/>
        </p:nvSpPr>
        <p:spPr>
          <a:xfrm rot="12943264">
            <a:off x="8101534" y="3081838"/>
            <a:ext cx="391084" cy="1147748"/>
          </a:xfrm>
          <a:prstGeom prst="downArrow">
            <a:avLst>
              <a:gd name="adj1" fmla="val 50000"/>
              <a:gd name="adj2" fmla="val 5759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1" name="Arrow: Down 26">
            <a:extLst>
              <a:ext uri="{FF2B5EF4-FFF2-40B4-BE49-F238E27FC236}">
                <a16:creationId xmlns:a16="http://schemas.microsoft.com/office/drawing/2014/main" id="{70AE27E5-D919-7BDD-005F-40133008CC7C}"/>
              </a:ext>
            </a:extLst>
          </p:cNvPr>
          <p:cNvSpPr/>
          <p:nvPr/>
        </p:nvSpPr>
        <p:spPr>
          <a:xfrm>
            <a:off x="10014731" y="3261677"/>
            <a:ext cx="365760" cy="56388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D86FF9-B1D5-3A8F-218F-FBF1BCD1D0B3}"/>
              </a:ext>
            </a:extLst>
          </p:cNvPr>
          <p:cNvSpPr txBox="1">
            <a:spLocks/>
          </p:cNvSpPr>
          <p:nvPr/>
        </p:nvSpPr>
        <p:spPr>
          <a:xfrm>
            <a:off x="692400" y="303521"/>
            <a:ext cx="11112000" cy="504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Traditional Way of Bookkeeping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62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5F959936-E3BE-16D1-62AE-A57FFC30D6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45" y="0"/>
            <a:ext cx="1430909" cy="125193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3346" y="1640217"/>
            <a:ext cx="2989668" cy="1435420"/>
          </a:xfrm>
          <a:prstGeom prst="rect">
            <a:avLst/>
          </a:prstGeom>
          <a:solidFill>
            <a:schemeClr val="tx1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1561153" y="1693861"/>
            <a:ext cx="876376" cy="380480"/>
          </a:xfrm>
          <a:prstGeom prst="rect">
            <a:avLst/>
          </a:prstGeom>
          <a:noFill/>
        </p:spPr>
        <p:txBody>
          <a:bodyPr wrap="none" lIns="72000" tIns="36000" rIns="72000" bIns="36000" rtlCol="0" anchor="t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Client</a:t>
            </a:r>
            <a:endParaRPr lang="id-ID" sz="2000" b="1" dirty="0">
              <a:latin typeface="+mj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855995" y="2244812"/>
            <a:ext cx="2448463" cy="690880"/>
            <a:chOff x="1313180" y="2333966"/>
            <a:chExt cx="4196080" cy="690880"/>
          </a:xfrm>
          <a:solidFill>
            <a:schemeClr val="accent6">
              <a:lumMod val="50000"/>
            </a:schemeClr>
          </a:solidFill>
        </p:grpSpPr>
        <p:sp>
          <p:nvSpPr>
            <p:cNvPr id="20" name="Rectangle 19"/>
            <p:cNvSpPr/>
            <p:nvPr/>
          </p:nvSpPr>
          <p:spPr>
            <a:xfrm>
              <a:off x="1313180" y="2496526"/>
              <a:ext cx="419608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13180" y="2333966"/>
              <a:ext cx="4196080" cy="609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843948" y="2257666"/>
            <a:ext cx="244846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+mj-lt"/>
              </a:rPr>
              <a:t>Sales Invoices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  <a:latin typeface="+mj-lt"/>
              </a:rPr>
              <a:t>Purchase Orders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  <a:latin typeface="+mj-lt"/>
              </a:rPr>
              <a:t>Expense Claims</a:t>
            </a:r>
            <a:endParaRPr lang="bg-BG" sz="13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9718A27D-ACCA-6A9B-0A1F-0A1E0F6B44F7}"/>
              </a:ext>
            </a:extLst>
          </p:cNvPr>
          <p:cNvSpPr/>
          <p:nvPr/>
        </p:nvSpPr>
        <p:spPr>
          <a:xfrm>
            <a:off x="586650" y="3340233"/>
            <a:ext cx="2989668" cy="1435420"/>
          </a:xfrm>
          <a:prstGeom prst="rect">
            <a:avLst/>
          </a:prstGeom>
          <a:solidFill>
            <a:schemeClr val="tx1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4582E322-4DAA-4DF8-0E47-1007C9D9F9DC}"/>
              </a:ext>
            </a:extLst>
          </p:cNvPr>
          <p:cNvSpPr txBox="1"/>
          <p:nvPr/>
        </p:nvSpPr>
        <p:spPr>
          <a:xfrm>
            <a:off x="1616457" y="3422019"/>
            <a:ext cx="765768" cy="380480"/>
          </a:xfrm>
          <a:prstGeom prst="rect">
            <a:avLst/>
          </a:prstGeom>
          <a:noFill/>
        </p:spPr>
        <p:txBody>
          <a:bodyPr wrap="none" lIns="72000" tIns="36000" rIns="72000" bIns="36000" rtlCol="0" anchor="t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Bank</a:t>
            </a:r>
            <a:endParaRPr lang="id-ID" sz="2000" b="1" dirty="0">
              <a:latin typeface="+mj-lt"/>
            </a:endParaRPr>
          </a:p>
        </p:txBody>
      </p:sp>
      <p:grpSp>
        <p:nvGrpSpPr>
          <p:cNvPr id="10" name="Group 23">
            <a:extLst>
              <a:ext uri="{FF2B5EF4-FFF2-40B4-BE49-F238E27FC236}">
                <a16:creationId xmlns:a16="http://schemas.microsoft.com/office/drawing/2014/main" id="{ED0CBD1B-CE5C-8104-571D-44D74DAEF6B5}"/>
              </a:ext>
            </a:extLst>
          </p:cNvPr>
          <p:cNvGrpSpPr/>
          <p:nvPr/>
        </p:nvGrpSpPr>
        <p:grpSpPr>
          <a:xfrm>
            <a:off x="869299" y="3944828"/>
            <a:ext cx="2435159" cy="690880"/>
            <a:chOff x="1313180" y="2333966"/>
            <a:chExt cx="4196080" cy="690880"/>
          </a:xfrm>
          <a:solidFill>
            <a:schemeClr val="accent2"/>
          </a:solidFill>
        </p:grpSpPr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D39B3DE2-18BD-2B26-3D57-41B104418D60}"/>
                </a:ext>
              </a:extLst>
            </p:cNvPr>
            <p:cNvSpPr/>
            <p:nvPr/>
          </p:nvSpPr>
          <p:spPr>
            <a:xfrm>
              <a:off x="1313180" y="2496526"/>
              <a:ext cx="419608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C18D38E4-BE97-489F-9909-162793946B6B}"/>
                </a:ext>
              </a:extLst>
            </p:cNvPr>
            <p:cNvSpPr/>
            <p:nvPr/>
          </p:nvSpPr>
          <p:spPr>
            <a:xfrm>
              <a:off x="1313180" y="2333966"/>
              <a:ext cx="4196080" cy="609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13" name="Rectangle 42">
            <a:extLst>
              <a:ext uri="{FF2B5EF4-FFF2-40B4-BE49-F238E27FC236}">
                <a16:creationId xmlns:a16="http://schemas.microsoft.com/office/drawing/2014/main" id="{1832D76D-942E-E3E9-77C5-D15E3EC6B080}"/>
              </a:ext>
            </a:extLst>
          </p:cNvPr>
          <p:cNvSpPr/>
          <p:nvPr/>
        </p:nvSpPr>
        <p:spPr>
          <a:xfrm>
            <a:off x="869299" y="4123220"/>
            <a:ext cx="2435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Bank Statements</a:t>
            </a:r>
            <a:endParaRPr lang="bg-BG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C5F3B14-AA4A-75D9-0F68-FF26F5E4AAF0}"/>
              </a:ext>
            </a:extLst>
          </p:cNvPr>
          <p:cNvSpPr/>
          <p:nvPr/>
        </p:nvSpPr>
        <p:spPr>
          <a:xfrm>
            <a:off x="573346" y="5028442"/>
            <a:ext cx="2989668" cy="1435420"/>
          </a:xfrm>
          <a:prstGeom prst="rect">
            <a:avLst/>
          </a:prstGeom>
          <a:solidFill>
            <a:schemeClr val="tx1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3E6D4092-2C4D-6719-BAF4-9194E3A07625}"/>
              </a:ext>
            </a:extLst>
          </p:cNvPr>
          <p:cNvSpPr txBox="1"/>
          <p:nvPr/>
        </p:nvSpPr>
        <p:spPr>
          <a:xfrm>
            <a:off x="908042" y="5126163"/>
            <a:ext cx="2345371" cy="380480"/>
          </a:xfrm>
          <a:prstGeom prst="rect">
            <a:avLst/>
          </a:prstGeom>
          <a:noFill/>
        </p:spPr>
        <p:txBody>
          <a:bodyPr wrap="square" lIns="72000" tIns="36000" rIns="72000" bIns="36000" rtlCol="0" anchor="t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Tax Bureau</a:t>
            </a:r>
            <a:endParaRPr lang="id-ID" sz="2000" b="1" dirty="0">
              <a:latin typeface="+mj-lt"/>
            </a:endParaRPr>
          </a:p>
        </p:txBody>
      </p:sp>
      <p:grpSp>
        <p:nvGrpSpPr>
          <p:cNvPr id="16" name="Group 23">
            <a:extLst>
              <a:ext uri="{FF2B5EF4-FFF2-40B4-BE49-F238E27FC236}">
                <a16:creationId xmlns:a16="http://schemas.microsoft.com/office/drawing/2014/main" id="{573BADE0-C729-2D10-4400-152C63583D94}"/>
              </a:ext>
            </a:extLst>
          </p:cNvPr>
          <p:cNvGrpSpPr/>
          <p:nvPr/>
        </p:nvGrpSpPr>
        <p:grpSpPr>
          <a:xfrm>
            <a:off x="855995" y="5633037"/>
            <a:ext cx="2448463" cy="690880"/>
            <a:chOff x="1313180" y="2333966"/>
            <a:chExt cx="4196080" cy="690880"/>
          </a:xfrm>
          <a:solidFill>
            <a:schemeClr val="accent3"/>
          </a:solidFill>
        </p:grpSpPr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159DF83A-66F3-1305-D120-697E4F47D19A}"/>
                </a:ext>
              </a:extLst>
            </p:cNvPr>
            <p:cNvSpPr/>
            <p:nvPr/>
          </p:nvSpPr>
          <p:spPr>
            <a:xfrm>
              <a:off x="1313180" y="2496526"/>
              <a:ext cx="419608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1" name="Rectangle 18">
              <a:extLst>
                <a:ext uri="{FF2B5EF4-FFF2-40B4-BE49-F238E27FC236}">
                  <a16:creationId xmlns:a16="http://schemas.microsoft.com/office/drawing/2014/main" id="{A121DCBE-1911-2665-D245-72AD490F1CEB}"/>
                </a:ext>
              </a:extLst>
            </p:cNvPr>
            <p:cNvSpPr/>
            <p:nvPr/>
          </p:nvSpPr>
          <p:spPr>
            <a:xfrm>
              <a:off x="1313180" y="2333966"/>
              <a:ext cx="4196080" cy="609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5" name="Rectangle 42">
            <a:extLst>
              <a:ext uri="{FF2B5EF4-FFF2-40B4-BE49-F238E27FC236}">
                <a16:creationId xmlns:a16="http://schemas.microsoft.com/office/drawing/2014/main" id="{AB352D8D-1673-B9BB-3153-94C0A0B0FE65}"/>
              </a:ext>
            </a:extLst>
          </p:cNvPr>
          <p:cNvSpPr/>
          <p:nvPr/>
        </p:nvSpPr>
        <p:spPr>
          <a:xfrm>
            <a:off x="855995" y="5678687"/>
            <a:ext cx="2448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Output Fapiao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Input Fapiao</a:t>
            </a:r>
            <a:endParaRPr lang="bg-BG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Rectangle 16">
            <a:extLst>
              <a:ext uri="{FF2B5EF4-FFF2-40B4-BE49-F238E27FC236}">
                <a16:creationId xmlns:a16="http://schemas.microsoft.com/office/drawing/2014/main" id="{222686A1-18D6-8293-A64C-A67CBB1A959F}"/>
              </a:ext>
            </a:extLst>
          </p:cNvPr>
          <p:cNvSpPr/>
          <p:nvPr/>
        </p:nvSpPr>
        <p:spPr>
          <a:xfrm>
            <a:off x="4492759" y="1591857"/>
            <a:ext cx="2989668" cy="2096024"/>
          </a:xfrm>
          <a:prstGeom prst="rect">
            <a:avLst/>
          </a:prstGeom>
          <a:solidFill>
            <a:schemeClr val="tx1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9" name="TextBox 17">
            <a:extLst>
              <a:ext uri="{FF2B5EF4-FFF2-40B4-BE49-F238E27FC236}">
                <a16:creationId xmlns:a16="http://schemas.microsoft.com/office/drawing/2014/main" id="{E6DA1C8E-A9F8-3DE6-060D-B7AEC1BD3C38}"/>
              </a:ext>
            </a:extLst>
          </p:cNvPr>
          <p:cNvSpPr txBox="1"/>
          <p:nvPr/>
        </p:nvSpPr>
        <p:spPr>
          <a:xfrm>
            <a:off x="5212062" y="1699199"/>
            <a:ext cx="1575285" cy="380480"/>
          </a:xfrm>
          <a:prstGeom prst="rect">
            <a:avLst/>
          </a:prstGeom>
          <a:noFill/>
        </p:spPr>
        <p:txBody>
          <a:bodyPr wrap="none" lIns="72000" tIns="36000" rIns="72000" bIns="36000" rtlCol="0" anchor="t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Accountant</a:t>
            </a:r>
            <a:endParaRPr lang="id-ID" sz="2000" b="1" dirty="0">
              <a:latin typeface="+mj-lt"/>
            </a:endParaRPr>
          </a:p>
        </p:txBody>
      </p:sp>
      <p:grpSp>
        <p:nvGrpSpPr>
          <p:cNvPr id="50" name="Group 23">
            <a:extLst>
              <a:ext uri="{FF2B5EF4-FFF2-40B4-BE49-F238E27FC236}">
                <a16:creationId xmlns:a16="http://schemas.microsoft.com/office/drawing/2014/main" id="{88ABF255-FEC2-0F05-51B2-12DABC06F998}"/>
              </a:ext>
            </a:extLst>
          </p:cNvPr>
          <p:cNvGrpSpPr/>
          <p:nvPr/>
        </p:nvGrpSpPr>
        <p:grpSpPr>
          <a:xfrm>
            <a:off x="4787520" y="2232091"/>
            <a:ext cx="2435159" cy="1235314"/>
            <a:chOff x="1313180" y="2333966"/>
            <a:chExt cx="4196080" cy="690880"/>
          </a:xfrm>
          <a:solidFill>
            <a:schemeClr val="accent5"/>
          </a:solidFill>
        </p:grpSpPr>
        <p:sp>
          <p:nvSpPr>
            <p:cNvPr id="53" name="Rectangle 19">
              <a:extLst>
                <a:ext uri="{FF2B5EF4-FFF2-40B4-BE49-F238E27FC236}">
                  <a16:creationId xmlns:a16="http://schemas.microsoft.com/office/drawing/2014/main" id="{3CE60480-93AD-A6BB-E55E-F79090293C24}"/>
                </a:ext>
              </a:extLst>
            </p:cNvPr>
            <p:cNvSpPr/>
            <p:nvPr/>
          </p:nvSpPr>
          <p:spPr>
            <a:xfrm>
              <a:off x="1313180" y="2496526"/>
              <a:ext cx="419608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4" name="Rectangle 18">
              <a:extLst>
                <a:ext uri="{FF2B5EF4-FFF2-40B4-BE49-F238E27FC236}">
                  <a16:creationId xmlns:a16="http://schemas.microsoft.com/office/drawing/2014/main" id="{B77629C0-0AC3-87E7-7F5F-CCB2DDF22532}"/>
                </a:ext>
              </a:extLst>
            </p:cNvPr>
            <p:cNvSpPr/>
            <p:nvPr/>
          </p:nvSpPr>
          <p:spPr>
            <a:xfrm>
              <a:off x="1313180" y="2333966"/>
              <a:ext cx="4196080" cy="609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55" name="Rectangle 42">
            <a:extLst>
              <a:ext uri="{FF2B5EF4-FFF2-40B4-BE49-F238E27FC236}">
                <a16:creationId xmlns:a16="http://schemas.microsoft.com/office/drawing/2014/main" id="{27B789E8-2B77-82D2-3D65-43CF4B6DEFA4}"/>
              </a:ext>
            </a:extLst>
          </p:cNvPr>
          <p:cNvSpPr/>
          <p:nvPr/>
        </p:nvSpPr>
        <p:spPr>
          <a:xfrm>
            <a:off x="4787520" y="2300030"/>
            <a:ext cx="243515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+mj-lt"/>
              </a:rPr>
              <a:t>System Monitoring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  <a:latin typeface="+mj-lt"/>
              </a:rPr>
              <a:t>Bank Reconciliations</a:t>
            </a:r>
          </a:p>
          <a:p>
            <a:pPr algn="ctr"/>
            <a:r>
              <a:rPr lang="en-US" altLang="zh-CN" sz="1300" b="1" dirty="0">
                <a:solidFill>
                  <a:schemeClr val="bg1"/>
                </a:solidFill>
                <a:latin typeface="+mj-lt"/>
              </a:rPr>
              <a:t>General Ledgers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  <a:latin typeface="+mj-lt"/>
              </a:rPr>
              <a:t>Fixed Assets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  <a:latin typeface="+mj-lt"/>
              </a:rPr>
              <a:t>Fapiao Reconciliations</a:t>
            </a:r>
          </a:p>
        </p:txBody>
      </p:sp>
      <p:cxnSp>
        <p:nvCxnSpPr>
          <p:cNvPr id="59" name="Straight Connector 28">
            <a:extLst>
              <a:ext uri="{FF2B5EF4-FFF2-40B4-BE49-F238E27FC236}">
                <a16:creationId xmlns:a16="http://schemas.microsoft.com/office/drawing/2014/main" id="{7C3B61F8-F1DF-2C21-43A5-FF20678EB9E0}"/>
              </a:ext>
            </a:extLst>
          </p:cNvPr>
          <p:cNvCxnSpPr>
            <a:cxnSpLocks/>
          </p:cNvCxnSpPr>
          <p:nvPr/>
        </p:nvCxnSpPr>
        <p:spPr>
          <a:xfrm>
            <a:off x="8096947" y="1129312"/>
            <a:ext cx="0" cy="5480094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17">
            <a:extLst>
              <a:ext uri="{FF2B5EF4-FFF2-40B4-BE49-F238E27FC236}">
                <a16:creationId xmlns:a16="http://schemas.microsoft.com/office/drawing/2014/main" id="{277DAD4F-2C14-177E-DA8D-663C3D742190}"/>
              </a:ext>
            </a:extLst>
          </p:cNvPr>
          <p:cNvSpPr txBox="1"/>
          <p:nvPr/>
        </p:nvSpPr>
        <p:spPr>
          <a:xfrm>
            <a:off x="573346" y="1064510"/>
            <a:ext cx="7238415" cy="349702"/>
          </a:xfrm>
          <a:prstGeom prst="rect">
            <a:avLst/>
          </a:prstGeom>
          <a:noFill/>
        </p:spPr>
        <p:txBody>
          <a:bodyPr wrap="square" lIns="72000" tIns="36000" rIns="72000" bIns="36000" rtlCol="0" anchor="t">
            <a:spAutoFit/>
          </a:bodyPr>
          <a:lstStyle/>
          <a:p>
            <a:pPr algn="ctr"/>
            <a:r>
              <a:rPr lang="en-US" altLang="zh-CN" b="1" dirty="0"/>
              <a:t>During the Month</a:t>
            </a:r>
            <a:endParaRPr lang="id-ID" altLang="zh-CN" b="1" dirty="0"/>
          </a:p>
        </p:txBody>
      </p:sp>
      <p:sp>
        <p:nvSpPr>
          <p:cNvPr id="63" name="TextBox 17">
            <a:extLst>
              <a:ext uri="{FF2B5EF4-FFF2-40B4-BE49-F238E27FC236}">
                <a16:creationId xmlns:a16="http://schemas.microsoft.com/office/drawing/2014/main" id="{28272C30-ABC2-C662-CD39-29900277436B}"/>
              </a:ext>
            </a:extLst>
          </p:cNvPr>
          <p:cNvSpPr txBox="1"/>
          <p:nvPr/>
        </p:nvSpPr>
        <p:spPr>
          <a:xfrm>
            <a:off x="8803819" y="1060230"/>
            <a:ext cx="2881989" cy="349702"/>
          </a:xfrm>
          <a:prstGeom prst="rect">
            <a:avLst/>
          </a:prstGeom>
          <a:noFill/>
        </p:spPr>
        <p:txBody>
          <a:bodyPr wrap="none" lIns="72000" tIns="36000" rIns="72000" bIns="36000" rtlCol="0" anchor="t">
            <a:spAutoFit/>
          </a:bodyPr>
          <a:lstStyle/>
          <a:p>
            <a:r>
              <a:rPr lang="en-US" altLang="zh-CN" b="1" dirty="0"/>
              <a:t>By 15</a:t>
            </a:r>
            <a:r>
              <a:rPr lang="en-US" altLang="zh-CN" b="1" baseline="30000" dirty="0"/>
              <a:t>th</a:t>
            </a:r>
            <a:r>
              <a:rPr lang="en-US" altLang="zh-CN" b="1" dirty="0"/>
              <a:t> day after Month End </a:t>
            </a:r>
            <a:endParaRPr lang="id-ID" altLang="zh-CN" b="1" dirty="0"/>
          </a:p>
        </p:txBody>
      </p:sp>
      <p:sp>
        <p:nvSpPr>
          <p:cNvPr id="2" name="Rectangle: Rounded Corners 14">
            <a:extLst>
              <a:ext uri="{FF2B5EF4-FFF2-40B4-BE49-F238E27FC236}">
                <a16:creationId xmlns:a16="http://schemas.microsoft.com/office/drawing/2014/main" id="{23397586-86F2-2C14-3D7C-5B459288E6C4}"/>
              </a:ext>
            </a:extLst>
          </p:cNvPr>
          <p:cNvSpPr/>
          <p:nvPr/>
        </p:nvSpPr>
        <p:spPr>
          <a:xfrm>
            <a:off x="5108522" y="4461774"/>
            <a:ext cx="1751754" cy="156246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3" name="TextBox 25">
            <a:extLst>
              <a:ext uri="{FF2B5EF4-FFF2-40B4-BE49-F238E27FC236}">
                <a16:creationId xmlns:a16="http://schemas.microsoft.com/office/drawing/2014/main" id="{DC20A51F-088A-CF20-6593-0A1C25E314FA}"/>
              </a:ext>
            </a:extLst>
          </p:cNvPr>
          <p:cNvSpPr txBox="1"/>
          <p:nvPr/>
        </p:nvSpPr>
        <p:spPr>
          <a:xfrm>
            <a:off x="5200713" y="5341922"/>
            <a:ext cx="1607755" cy="4234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Cloud System</a:t>
            </a:r>
            <a:endParaRPr lang="en-GB" sz="1600" b="1" dirty="0">
              <a:solidFill>
                <a:schemeClr val="bg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Freeform 38">
            <a:extLst>
              <a:ext uri="{FF2B5EF4-FFF2-40B4-BE49-F238E27FC236}">
                <a16:creationId xmlns:a16="http://schemas.microsoft.com/office/drawing/2014/main" id="{3F4661DC-B274-9813-3D5A-C6905192E22D}"/>
              </a:ext>
            </a:extLst>
          </p:cNvPr>
          <p:cNvSpPr>
            <a:spLocks noEditPoints="1"/>
          </p:cNvSpPr>
          <p:nvPr/>
        </p:nvSpPr>
        <p:spPr bwMode="auto">
          <a:xfrm>
            <a:off x="5541597" y="4769931"/>
            <a:ext cx="873802" cy="532513"/>
          </a:xfrm>
          <a:custGeom>
            <a:avLst/>
            <a:gdLst>
              <a:gd name="T0" fmla="*/ 63 w 291"/>
              <a:gd name="T1" fmla="*/ 170 h 170"/>
              <a:gd name="T2" fmla="*/ 62 w 291"/>
              <a:gd name="T3" fmla="*/ 170 h 170"/>
              <a:gd name="T4" fmla="*/ 1 w 291"/>
              <a:gd name="T5" fmla="*/ 106 h 170"/>
              <a:gd name="T6" fmla="*/ 63 w 291"/>
              <a:gd name="T7" fmla="*/ 44 h 170"/>
              <a:gd name="T8" fmla="*/ 64 w 291"/>
              <a:gd name="T9" fmla="*/ 44 h 170"/>
              <a:gd name="T10" fmla="*/ 80 w 291"/>
              <a:gd name="T11" fmla="*/ 46 h 170"/>
              <a:gd name="T12" fmla="*/ 154 w 291"/>
              <a:gd name="T13" fmla="*/ 0 h 170"/>
              <a:gd name="T14" fmla="*/ 155 w 291"/>
              <a:gd name="T15" fmla="*/ 0 h 170"/>
              <a:gd name="T16" fmla="*/ 232 w 291"/>
              <a:gd name="T17" fmla="*/ 62 h 170"/>
              <a:gd name="T18" fmla="*/ 237 w 291"/>
              <a:gd name="T19" fmla="*/ 61 h 170"/>
              <a:gd name="T20" fmla="*/ 238 w 291"/>
              <a:gd name="T21" fmla="*/ 61 h 170"/>
              <a:gd name="T22" fmla="*/ 291 w 291"/>
              <a:gd name="T23" fmla="*/ 116 h 170"/>
              <a:gd name="T24" fmla="*/ 237 w 291"/>
              <a:gd name="T25" fmla="*/ 169 h 170"/>
              <a:gd name="T26" fmla="*/ 236 w 291"/>
              <a:gd name="T27" fmla="*/ 169 h 170"/>
              <a:gd name="T28" fmla="*/ 63 w 291"/>
              <a:gd name="T29" fmla="*/ 170 h 170"/>
              <a:gd name="T30" fmla="*/ 63 w 291"/>
              <a:gd name="T31" fmla="*/ 60 h 170"/>
              <a:gd name="T32" fmla="*/ 17 w 291"/>
              <a:gd name="T33" fmla="*/ 106 h 170"/>
              <a:gd name="T34" fmla="*/ 63 w 291"/>
              <a:gd name="T35" fmla="*/ 154 h 170"/>
              <a:gd name="T36" fmla="*/ 236 w 291"/>
              <a:gd name="T37" fmla="*/ 153 h 170"/>
              <a:gd name="T38" fmla="*/ 237 w 291"/>
              <a:gd name="T39" fmla="*/ 153 h 170"/>
              <a:gd name="T40" fmla="*/ 275 w 291"/>
              <a:gd name="T41" fmla="*/ 116 h 170"/>
              <a:gd name="T42" fmla="*/ 238 w 291"/>
              <a:gd name="T43" fmla="*/ 77 h 170"/>
              <a:gd name="T44" fmla="*/ 237 w 291"/>
              <a:gd name="T45" fmla="*/ 77 h 170"/>
              <a:gd name="T46" fmla="*/ 228 w 291"/>
              <a:gd name="T47" fmla="*/ 78 h 170"/>
              <a:gd name="T48" fmla="*/ 219 w 291"/>
              <a:gd name="T49" fmla="*/ 81 h 170"/>
              <a:gd name="T50" fmla="*/ 218 w 291"/>
              <a:gd name="T51" fmla="*/ 72 h 170"/>
              <a:gd name="T52" fmla="*/ 155 w 291"/>
              <a:gd name="T53" fmla="*/ 16 h 170"/>
              <a:gd name="T54" fmla="*/ 154 w 291"/>
              <a:gd name="T55" fmla="*/ 16 h 170"/>
              <a:gd name="T56" fmla="*/ 92 w 291"/>
              <a:gd name="T57" fmla="*/ 59 h 170"/>
              <a:gd name="T58" fmla="*/ 90 w 291"/>
              <a:gd name="T59" fmla="*/ 67 h 170"/>
              <a:gd name="T60" fmla="*/ 82 w 291"/>
              <a:gd name="T61" fmla="*/ 64 h 170"/>
              <a:gd name="T62" fmla="*/ 64 w 291"/>
              <a:gd name="T63" fmla="*/ 60 h 170"/>
              <a:gd name="T64" fmla="*/ 63 w 291"/>
              <a:gd name="T65" fmla="*/ 6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91" h="170">
                <a:moveTo>
                  <a:pt x="63" y="170"/>
                </a:moveTo>
                <a:cubicBezTo>
                  <a:pt x="62" y="170"/>
                  <a:pt x="62" y="170"/>
                  <a:pt x="62" y="170"/>
                </a:cubicBezTo>
                <a:cubicBezTo>
                  <a:pt x="28" y="169"/>
                  <a:pt x="0" y="140"/>
                  <a:pt x="1" y="106"/>
                </a:cubicBezTo>
                <a:cubicBezTo>
                  <a:pt x="1" y="72"/>
                  <a:pt x="29" y="44"/>
                  <a:pt x="63" y="44"/>
                </a:cubicBezTo>
                <a:cubicBezTo>
                  <a:pt x="64" y="44"/>
                  <a:pt x="64" y="44"/>
                  <a:pt x="64" y="44"/>
                </a:cubicBezTo>
                <a:cubicBezTo>
                  <a:pt x="70" y="44"/>
                  <a:pt x="75" y="45"/>
                  <a:pt x="80" y="46"/>
                </a:cubicBezTo>
                <a:cubicBezTo>
                  <a:pt x="94" y="18"/>
                  <a:pt x="122" y="0"/>
                  <a:pt x="154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92" y="1"/>
                  <a:pt x="223" y="26"/>
                  <a:pt x="232" y="62"/>
                </a:cubicBezTo>
                <a:cubicBezTo>
                  <a:pt x="234" y="61"/>
                  <a:pt x="236" y="61"/>
                  <a:pt x="237" y="61"/>
                </a:cubicBezTo>
                <a:cubicBezTo>
                  <a:pt x="238" y="61"/>
                  <a:pt x="238" y="61"/>
                  <a:pt x="238" y="61"/>
                </a:cubicBezTo>
                <a:cubicBezTo>
                  <a:pt x="268" y="62"/>
                  <a:pt x="291" y="86"/>
                  <a:pt x="291" y="116"/>
                </a:cubicBezTo>
                <a:cubicBezTo>
                  <a:pt x="291" y="145"/>
                  <a:pt x="266" y="169"/>
                  <a:pt x="237" y="169"/>
                </a:cubicBezTo>
                <a:cubicBezTo>
                  <a:pt x="236" y="169"/>
                  <a:pt x="236" y="169"/>
                  <a:pt x="236" y="169"/>
                </a:cubicBezTo>
                <a:lnTo>
                  <a:pt x="63" y="170"/>
                </a:lnTo>
                <a:close/>
                <a:moveTo>
                  <a:pt x="63" y="60"/>
                </a:moveTo>
                <a:cubicBezTo>
                  <a:pt x="38" y="60"/>
                  <a:pt x="17" y="81"/>
                  <a:pt x="17" y="106"/>
                </a:cubicBezTo>
                <a:cubicBezTo>
                  <a:pt x="16" y="132"/>
                  <a:pt x="37" y="153"/>
                  <a:pt x="63" y="154"/>
                </a:cubicBezTo>
                <a:cubicBezTo>
                  <a:pt x="236" y="153"/>
                  <a:pt x="236" y="153"/>
                  <a:pt x="236" y="153"/>
                </a:cubicBezTo>
                <a:cubicBezTo>
                  <a:pt x="237" y="153"/>
                  <a:pt x="237" y="153"/>
                  <a:pt x="237" y="153"/>
                </a:cubicBezTo>
                <a:cubicBezTo>
                  <a:pt x="258" y="153"/>
                  <a:pt x="275" y="136"/>
                  <a:pt x="275" y="116"/>
                </a:cubicBezTo>
                <a:cubicBezTo>
                  <a:pt x="275" y="95"/>
                  <a:pt x="259" y="78"/>
                  <a:pt x="238" y="77"/>
                </a:cubicBezTo>
                <a:cubicBezTo>
                  <a:pt x="237" y="77"/>
                  <a:pt x="237" y="77"/>
                  <a:pt x="237" y="77"/>
                </a:cubicBezTo>
                <a:cubicBezTo>
                  <a:pt x="234" y="77"/>
                  <a:pt x="231" y="78"/>
                  <a:pt x="228" y="78"/>
                </a:cubicBezTo>
                <a:cubicBezTo>
                  <a:pt x="219" y="81"/>
                  <a:pt x="219" y="81"/>
                  <a:pt x="219" y="81"/>
                </a:cubicBezTo>
                <a:cubicBezTo>
                  <a:pt x="218" y="72"/>
                  <a:pt x="218" y="72"/>
                  <a:pt x="218" y="72"/>
                </a:cubicBezTo>
                <a:cubicBezTo>
                  <a:pt x="213" y="40"/>
                  <a:pt x="187" y="17"/>
                  <a:pt x="155" y="16"/>
                </a:cubicBezTo>
                <a:cubicBezTo>
                  <a:pt x="154" y="16"/>
                  <a:pt x="154" y="16"/>
                  <a:pt x="154" y="16"/>
                </a:cubicBezTo>
                <a:cubicBezTo>
                  <a:pt x="126" y="16"/>
                  <a:pt x="102" y="33"/>
                  <a:pt x="92" y="59"/>
                </a:cubicBezTo>
                <a:cubicBezTo>
                  <a:pt x="90" y="67"/>
                  <a:pt x="90" y="67"/>
                  <a:pt x="90" y="67"/>
                </a:cubicBezTo>
                <a:cubicBezTo>
                  <a:pt x="82" y="64"/>
                  <a:pt x="82" y="64"/>
                  <a:pt x="82" y="64"/>
                </a:cubicBezTo>
                <a:cubicBezTo>
                  <a:pt x="76" y="61"/>
                  <a:pt x="70" y="60"/>
                  <a:pt x="64" y="60"/>
                </a:cubicBezTo>
                <a:lnTo>
                  <a:pt x="63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cxnSp>
        <p:nvCxnSpPr>
          <p:cNvPr id="26" name="连接符: 肘形 25">
            <a:extLst>
              <a:ext uri="{FF2B5EF4-FFF2-40B4-BE49-F238E27FC236}">
                <a16:creationId xmlns:a16="http://schemas.microsoft.com/office/drawing/2014/main" id="{74D22142-A83B-ABBC-4064-3AE3F106E8F2}"/>
              </a:ext>
            </a:extLst>
          </p:cNvPr>
          <p:cNvCxnSpPr>
            <a:stCxn id="17" idx="3"/>
            <a:endCxn id="2" idx="1"/>
          </p:cNvCxnSpPr>
          <p:nvPr/>
        </p:nvCxnSpPr>
        <p:spPr>
          <a:xfrm>
            <a:off x="3563014" y="2357927"/>
            <a:ext cx="1545508" cy="2885081"/>
          </a:xfrm>
          <a:prstGeom prst="bentConnector3">
            <a:avLst>
              <a:gd name="adj1" fmla="val 35111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连接符: 肘形 28">
            <a:extLst>
              <a:ext uri="{FF2B5EF4-FFF2-40B4-BE49-F238E27FC236}">
                <a16:creationId xmlns:a16="http://schemas.microsoft.com/office/drawing/2014/main" id="{D77FE670-A1D3-BB9D-9F11-D2628B454DA9}"/>
              </a:ext>
            </a:extLst>
          </p:cNvPr>
          <p:cNvCxnSpPr>
            <a:stCxn id="8" idx="3"/>
            <a:endCxn id="2" idx="1"/>
          </p:cNvCxnSpPr>
          <p:nvPr/>
        </p:nvCxnSpPr>
        <p:spPr>
          <a:xfrm>
            <a:off x="3576318" y="4057943"/>
            <a:ext cx="1532204" cy="1185065"/>
          </a:xfrm>
          <a:prstGeom prst="bentConnector3">
            <a:avLst>
              <a:gd name="adj1" fmla="val 34586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连接符: 肘形 31">
            <a:extLst>
              <a:ext uri="{FF2B5EF4-FFF2-40B4-BE49-F238E27FC236}">
                <a16:creationId xmlns:a16="http://schemas.microsoft.com/office/drawing/2014/main" id="{EE951CFA-5059-7D2E-EE3E-D862AC8E66C2}"/>
              </a:ext>
            </a:extLst>
          </p:cNvPr>
          <p:cNvCxnSpPr>
            <a:stCxn id="14" idx="3"/>
            <a:endCxn id="2" idx="1"/>
          </p:cNvCxnSpPr>
          <p:nvPr/>
        </p:nvCxnSpPr>
        <p:spPr>
          <a:xfrm flipV="1">
            <a:off x="3563014" y="5243008"/>
            <a:ext cx="1545508" cy="503144"/>
          </a:xfrm>
          <a:prstGeom prst="bentConnector3">
            <a:avLst>
              <a:gd name="adj1" fmla="val 35111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66E47F6F-E30C-E4F3-91B3-431BE34660C6}"/>
              </a:ext>
            </a:extLst>
          </p:cNvPr>
          <p:cNvCxnSpPr>
            <a:stCxn id="46" idx="2"/>
            <a:endCxn id="2" idx="0"/>
          </p:cNvCxnSpPr>
          <p:nvPr/>
        </p:nvCxnSpPr>
        <p:spPr>
          <a:xfrm flipH="1">
            <a:off x="5984399" y="3687881"/>
            <a:ext cx="3194" cy="7738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Rectangle 16">
            <a:extLst>
              <a:ext uri="{FF2B5EF4-FFF2-40B4-BE49-F238E27FC236}">
                <a16:creationId xmlns:a16="http://schemas.microsoft.com/office/drawing/2014/main" id="{5CB2B97E-1617-41B0-5A91-487574AD7B8F}"/>
              </a:ext>
            </a:extLst>
          </p:cNvPr>
          <p:cNvSpPr/>
          <p:nvPr/>
        </p:nvSpPr>
        <p:spPr>
          <a:xfrm>
            <a:off x="8688892" y="1628524"/>
            <a:ext cx="2989668" cy="2158613"/>
          </a:xfrm>
          <a:prstGeom prst="rect">
            <a:avLst/>
          </a:prstGeom>
          <a:solidFill>
            <a:schemeClr val="tx1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TextBox 17">
            <a:extLst>
              <a:ext uri="{FF2B5EF4-FFF2-40B4-BE49-F238E27FC236}">
                <a16:creationId xmlns:a16="http://schemas.microsoft.com/office/drawing/2014/main" id="{F76D3BC6-E652-6602-DB97-50B7056A76E4}"/>
              </a:ext>
            </a:extLst>
          </p:cNvPr>
          <p:cNvSpPr txBox="1"/>
          <p:nvPr/>
        </p:nvSpPr>
        <p:spPr>
          <a:xfrm>
            <a:off x="9327245" y="1682169"/>
            <a:ext cx="1575285" cy="380480"/>
          </a:xfrm>
          <a:prstGeom prst="rect">
            <a:avLst/>
          </a:prstGeom>
          <a:noFill/>
        </p:spPr>
        <p:txBody>
          <a:bodyPr wrap="none" lIns="72000" tIns="36000" rIns="72000" bIns="36000" rtlCol="0" anchor="t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Accountant</a:t>
            </a:r>
            <a:endParaRPr lang="id-ID" sz="2000" b="1" dirty="0">
              <a:latin typeface="+mj-lt"/>
            </a:endParaRPr>
          </a:p>
        </p:txBody>
      </p:sp>
      <p:grpSp>
        <p:nvGrpSpPr>
          <p:cNvPr id="39" name="Group 23">
            <a:extLst>
              <a:ext uri="{FF2B5EF4-FFF2-40B4-BE49-F238E27FC236}">
                <a16:creationId xmlns:a16="http://schemas.microsoft.com/office/drawing/2014/main" id="{9F6A2F31-07DE-0BF7-914F-E2AB190FF2A0}"/>
              </a:ext>
            </a:extLst>
          </p:cNvPr>
          <p:cNvGrpSpPr/>
          <p:nvPr/>
        </p:nvGrpSpPr>
        <p:grpSpPr>
          <a:xfrm>
            <a:off x="8971541" y="2257667"/>
            <a:ext cx="2448463" cy="1352588"/>
            <a:chOff x="1313180" y="2333966"/>
            <a:chExt cx="4196080" cy="690880"/>
          </a:xfrm>
          <a:solidFill>
            <a:schemeClr val="accent5"/>
          </a:solidFill>
        </p:grpSpPr>
        <p:sp>
          <p:nvSpPr>
            <p:cNvPr id="40" name="Rectangle 19">
              <a:extLst>
                <a:ext uri="{FF2B5EF4-FFF2-40B4-BE49-F238E27FC236}">
                  <a16:creationId xmlns:a16="http://schemas.microsoft.com/office/drawing/2014/main" id="{0471BB65-38AD-9E87-BC32-136F7BCE1E81}"/>
                </a:ext>
              </a:extLst>
            </p:cNvPr>
            <p:cNvSpPr/>
            <p:nvPr/>
          </p:nvSpPr>
          <p:spPr>
            <a:xfrm>
              <a:off x="1313180" y="2496526"/>
              <a:ext cx="419608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2" name="Rectangle 18">
              <a:extLst>
                <a:ext uri="{FF2B5EF4-FFF2-40B4-BE49-F238E27FC236}">
                  <a16:creationId xmlns:a16="http://schemas.microsoft.com/office/drawing/2014/main" id="{80094B8D-5926-0BBA-EE15-D8F72A58C4A3}"/>
                </a:ext>
              </a:extLst>
            </p:cNvPr>
            <p:cNvSpPr/>
            <p:nvPr/>
          </p:nvSpPr>
          <p:spPr>
            <a:xfrm>
              <a:off x="1313180" y="2333966"/>
              <a:ext cx="4196080" cy="609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44" name="Rectangle 42">
            <a:extLst>
              <a:ext uri="{FF2B5EF4-FFF2-40B4-BE49-F238E27FC236}">
                <a16:creationId xmlns:a16="http://schemas.microsoft.com/office/drawing/2014/main" id="{C7A23D43-18EB-5922-038E-3FC6B222C856}"/>
              </a:ext>
            </a:extLst>
          </p:cNvPr>
          <p:cNvSpPr/>
          <p:nvPr/>
        </p:nvSpPr>
        <p:spPr>
          <a:xfrm>
            <a:off x="8959494" y="2294422"/>
            <a:ext cx="2448463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+mj-lt"/>
              </a:rPr>
              <a:t>Prepare the management accounts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  <a:latin typeface="+mj-lt"/>
              </a:rPr>
              <a:t>Perform business analysis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  <a:latin typeface="+mj-lt"/>
              </a:rPr>
              <a:t>Interpret the financials</a:t>
            </a:r>
          </a:p>
          <a:p>
            <a:pPr algn="ctr"/>
            <a:r>
              <a:rPr lang="en-US" altLang="zh-CN" sz="1300" b="1" dirty="0">
                <a:solidFill>
                  <a:schemeClr val="bg1"/>
                </a:solidFill>
                <a:latin typeface="+mj-lt"/>
              </a:rPr>
              <a:t>Provide advice to improve the business performance</a:t>
            </a:r>
            <a:endParaRPr lang="en-US" sz="1300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bg-BG" sz="13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A16A0CBC-4C62-32BE-17C2-C3A3B65C7001}"/>
              </a:ext>
            </a:extLst>
          </p:cNvPr>
          <p:cNvSpPr/>
          <p:nvPr/>
        </p:nvSpPr>
        <p:spPr>
          <a:xfrm>
            <a:off x="8696140" y="4230832"/>
            <a:ext cx="2989668" cy="1793409"/>
          </a:xfrm>
          <a:prstGeom prst="rect">
            <a:avLst/>
          </a:prstGeom>
          <a:solidFill>
            <a:schemeClr val="tx1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TextBox 17">
            <a:extLst>
              <a:ext uri="{FF2B5EF4-FFF2-40B4-BE49-F238E27FC236}">
                <a16:creationId xmlns:a16="http://schemas.microsoft.com/office/drawing/2014/main" id="{D38DC132-0A47-771B-979A-04D41E58CA9D}"/>
              </a:ext>
            </a:extLst>
          </p:cNvPr>
          <p:cNvSpPr txBox="1"/>
          <p:nvPr/>
        </p:nvSpPr>
        <p:spPr>
          <a:xfrm>
            <a:off x="9676700" y="4312619"/>
            <a:ext cx="876376" cy="380480"/>
          </a:xfrm>
          <a:prstGeom prst="rect">
            <a:avLst/>
          </a:prstGeom>
          <a:noFill/>
        </p:spPr>
        <p:txBody>
          <a:bodyPr wrap="none" lIns="72000" tIns="36000" rIns="72000" bIns="36000" rtlCol="0" anchor="t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Client</a:t>
            </a:r>
            <a:endParaRPr lang="id-ID" sz="2000" b="1" dirty="0">
              <a:latin typeface="+mj-lt"/>
            </a:endParaRPr>
          </a:p>
        </p:txBody>
      </p:sp>
      <p:grpSp>
        <p:nvGrpSpPr>
          <p:cNvPr id="51" name="Group 23">
            <a:extLst>
              <a:ext uri="{FF2B5EF4-FFF2-40B4-BE49-F238E27FC236}">
                <a16:creationId xmlns:a16="http://schemas.microsoft.com/office/drawing/2014/main" id="{248233D0-0335-3286-9B50-508BFB9305ED}"/>
              </a:ext>
            </a:extLst>
          </p:cNvPr>
          <p:cNvGrpSpPr/>
          <p:nvPr/>
        </p:nvGrpSpPr>
        <p:grpSpPr>
          <a:xfrm>
            <a:off x="8984845" y="4835427"/>
            <a:ext cx="2435159" cy="960169"/>
            <a:chOff x="1313180" y="2333966"/>
            <a:chExt cx="4196080" cy="690880"/>
          </a:xfrm>
          <a:solidFill>
            <a:schemeClr val="accent1"/>
          </a:solidFill>
        </p:grpSpPr>
        <p:sp>
          <p:nvSpPr>
            <p:cNvPr id="52" name="Rectangle 19">
              <a:extLst>
                <a:ext uri="{FF2B5EF4-FFF2-40B4-BE49-F238E27FC236}">
                  <a16:creationId xmlns:a16="http://schemas.microsoft.com/office/drawing/2014/main" id="{90032AE5-5479-FC51-34BB-E967A88F6090}"/>
                </a:ext>
              </a:extLst>
            </p:cNvPr>
            <p:cNvSpPr/>
            <p:nvPr/>
          </p:nvSpPr>
          <p:spPr>
            <a:xfrm>
              <a:off x="1313180" y="2496526"/>
              <a:ext cx="4196080" cy="528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7" name="Rectangle 18">
              <a:extLst>
                <a:ext uri="{FF2B5EF4-FFF2-40B4-BE49-F238E27FC236}">
                  <a16:creationId xmlns:a16="http://schemas.microsoft.com/office/drawing/2014/main" id="{8AFE3C87-7F51-34CE-446C-F89DC56BBBD3}"/>
                </a:ext>
              </a:extLst>
            </p:cNvPr>
            <p:cNvSpPr/>
            <p:nvPr/>
          </p:nvSpPr>
          <p:spPr>
            <a:xfrm>
              <a:off x="1313180" y="2333966"/>
              <a:ext cx="4196080" cy="609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42">
            <a:extLst>
              <a:ext uri="{FF2B5EF4-FFF2-40B4-BE49-F238E27FC236}">
                <a16:creationId xmlns:a16="http://schemas.microsoft.com/office/drawing/2014/main" id="{2FC31611-1E53-3933-4D56-859406A36BFD}"/>
              </a:ext>
            </a:extLst>
          </p:cNvPr>
          <p:cNvSpPr/>
          <p:nvPr/>
        </p:nvSpPr>
        <p:spPr>
          <a:xfrm>
            <a:off x="8984845" y="4892700"/>
            <a:ext cx="243515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+mj-lt"/>
              </a:rPr>
              <a:t>Approve the financial statements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  <a:latin typeface="+mj-lt"/>
              </a:rPr>
              <a:t>Take actions to improve business performance</a:t>
            </a:r>
          </a:p>
        </p:txBody>
      </p:sp>
      <p:cxnSp>
        <p:nvCxnSpPr>
          <p:cNvPr id="88" name="直接箭头连接符 87">
            <a:extLst>
              <a:ext uri="{FF2B5EF4-FFF2-40B4-BE49-F238E27FC236}">
                <a16:creationId xmlns:a16="http://schemas.microsoft.com/office/drawing/2014/main" id="{67791D4C-760C-CA91-16E9-B1E94D879F8F}"/>
              </a:ext>
            </a:extLst>
          </p:cNvPr>
          <p:cNvCxnSpPr>
            <a:cxnSpLocks/>
            <a:stCxn id="46" idx="3"/>
            <a:endCxn id="37" idx="1"/>
          </p:cNvCxnSpPr>
          <p:nvPr/>
        </p:nvCxnSpPr>
        <p:spPr>
          <a:xfrm>
            <a:off x="7482427" y="2639869"/>
            <a:ext cx="1206465" cy="679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C89D7EE4-BE3C-CDDA-2531-5E4DEC2D7534}"/>
              </a:ext>
            </a:extLst>
          </p:cNvPr>
          <p:cNvCxnSpPr>
            <a:cxnSpLocks/>
            <a:stCxn id="37" idx="2"/>
            <a:endCxn id="47" idx="0"/>
          </p:cNvCxnSpPr>
          <p:nvPr/>
        </p:nvCxnSpPr>
        <p:spPr>
          <a:xfrm>
            <a:off x="10183726" y="3787137"/>
            <a:ext cx="7248" cy="4436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8480CA58-0BF2-E5AE-DA7E-53D40A104359}"/>
              </a:ext>
            </a:extLst>
          </p:cNvPr>
          <p:cNvSpPr txBox="1">
            <a:spLocks/>
          </p:cNvSpPr>
          <p:nvPr/>
        </p:nvSpPr>
        <p:spPr>
          <a:xfrm>
            <a:off x="692400" y="303521"/>
            <a:ext cx="11112000" cy="504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Cloud Accounting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27406" y="1365840"/>
            <a:ext cx="3519113" cy="3518811"/>
            <a:chOff x="7753350" y="2798984"/>
            <a:chExt cx="5734050" cy="5733558"/>
          </a:xfrm>
        </p:grpSpPr>
        <p:sp>
          <p:nvSpPr>
            <p:cNvPr id="23" name="Freeform 22"/>
            <p:cNvSpPr/>
            <p:nvPr/>
          </p:nvSpPr>
          <p:spPr>
            <a:xfrm>
              <a:off x="7905420" y="2798984"/>
              <a:ext cx="2695531" cy="1950669"/>
            </a:xfrm>
            <a:custGeom>
              <a:avLst/>
              <a:gdLst>
                <a:gd name="connsiteX0" fmla="*/ 2695531 w 2695531"/>
                <a:gd name="connsiteY0" fmla="*/ 0 h 1950669"/>
                <a:gd name="connsiteX1" fmla="*/ 2038155 w 2695531"/>
                <a:gd name="connsiteY1" fmla="*/ 1950669 h 1950669"/>
                <a:gd name="connsiteX2" fmla="*/ 0 w 2695531"/>
                <a:gd name="connsiteY2" fmla="*/ 1950656 h 1950669"/>
                <a:gd name="connsiteX3" fmla="*/ 73236 w 2695531"/>
                <a:gd name="connsiteY3" fmla="*/ 1750559 h 1950669"/>
                <a:gd name="connsiteX4" fmla="*/ 2567419 w 2695531"/>
                <a:gd name="connsiteY4" fmla="*/ 3240 h 1950669"/>
                <a:gd name="connsiteX5" fmla="*/ 2695531 w 2695531"/>
                <a:gd name="connsiteY5" fmla="*/ 0 h 195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5531" h="1950669">
                  <a:moveTo>
                    <a:pt x="2695531" y="0"/>
                  </a:moveTo>
                  <a:lnTo>
                    <a:pt x="2038155" y="1950669"/>
                  </a:lnTo>
                  <a:lnTo>
                    <a:pt x="0" y="1950656"/>
                  </a:lnTo>
                  <a:lnTo>
                    <a:pt x="73236" y="1750559"/>
                  </a:lnTo>
                  <a:cubicBezTo>
                    <a:pt x="490340" y="764416"/>
                    <a:pt x="1443499" y="60211"/>
                    <a:pt x="2567419" y="3240"/>
                  </a:cubicBezTo>
                  <a:lnTo>
                    <a:pt x="269553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0639801" y="2798984"/>
              <a:ext cx="2695531" cy="1950669"/>
            </a:xfrm>
            <a:custGeom>
              <a:avLst/>
              <a:gdLst>
                <a:gd name="connsiteX0" fmla="*/ 0 w 2695531"/>
                <a:gd name="connsiteY0" fmla="*/ 0 h 1950669"/>
                <a:gd name="connsiteX1" fmla="*/ 128112 w 2695531"/>
                <a:gd name="connsiteY1" fmla="*/ 3240 h 1950669"/>
                <a:gd name="connsiteX2" fmla="*/ 2622295 w 2695531"/>
                <a:gd name="connsiteY2" fmla="*/ 1750559 h 1950669"/>
                <a:gd name="connsiteX3" fmla="*/ 2695531 w 2695531"/>
                <a:gd name="connsiteY3" fmla="*/ 1950656 h 1950669"/>
                <a:gd name="connsiteX4" fmla="*/ 657376 w 2695531"/>
                <a:gd name="connsiteY4" fmla="*/ 1950669 h 1950669"/>
                <a:gd name="connsiteX5" fmla="*/ 0 w 2695531"/>
                <a:gd name="connsiteY5" fmla="*/ 0 h 1950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5531" h="1950669">
                  <a:moveTo>
                    <a:pt x="0" y="0"/>
                  </a:moveTo>
                  <a:lnTo>
                    <a:pt x="128112" y="3240"/>
                  </a:lnTo>
                  <a:cubicBezTo>
                    <a:pt x="1252032" y="60211"/>
                    <a:pt x="2205192" y="764416"/>
                    <a:pt x="2622295" y="1750559"/>
                  </a:cubicBezTo>
                  <a:lnTo>
                    <a:pt x="2695531" y="1950656"/>
                  </a:lnTo>
                  <a:lnTo>
                    <a:pt x="657376" y="1950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753350" y="4835806"/>
              <a:ext cx="1771938" cy="3097384"/>
            </a:xfrm>
            <a:custGeom>
              <a:avLst/>
              <a:gdLst>
                <a:gd name="connsiteX0" fmla="*/ 123020 w 1771938"/>
                <a:gd name="connsiteY0" fmla="*/ 0 h 3097384"/>
                <a:gd name="connsiteX1" fmla="*/ 1771938 w 1771938"/>
                <a:gd name="connsiteY1" fmla="*/ 1155021 h 3097384"/>
                <a:gd name="connsiteX2" fmla="*/ 1117333 w 1771938"/>
                <a:gd name="connsiteY2" fmla="*/ 3097384 h 3097384"/>
                <a:gd name="connsiteX3" fmla="*/ 1043331 w 1771938"/>
                <a:gd name="connsiteY3" fmla="*/ 3042047 h 3097384"/>
                <a:gd name="connsiteX4" fmla="*/ 0 w 1771938"/>
                <a:gd name="connsiteY4" fmla="*/ 829711 h 3097384"/>
                <a:gd name="connsiteX5" fmla="*/ 58248 w 1771938"/>
                <a:gd name="connsiteY5" fmla="*/ 251906 h 3097384"/>
                <a:gd name="connsiteX6" fmla="*/ 123020 w 1771938"/>
                <a:gd name="connsiteY6" fmla="*/ 0 h 309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938" h="3097384">
                  <a:moveTo>
                    <a:pt x="123020" y="0"/>
                  </a:moveTo>
                  <a:lnTo>
                    <a:pt x="1771938" y="1155021"/>
                  </a:lnTo>
                  <a:lnTo>
                    <a:pt x="1117333" y="3097384"/>
                  </a:lnTo>
                  <a:lnTo>
                    <a:pt x="1043331" y="3042047"/>
                  </a:lnTo>
                  <a:cubicBezTo>
                    <a:pt x="406143" y="2516192"/>
                    <a:pt x="0" y="1720382"/>
                    <a:pt x="0" y="829711"/>
                  </a:cubicBezTo>
                  <a:cubicBezTo>
                    <a:pt x="0" y="631784"/>
                    <a:pt x="20057" y="438542"/>
                    <a:pt x="58248" y="251906"/>
                  </a:cubicBezTo>
                  <a:lnTo>
                    <a:pt x="12302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1715462" y="4835806"/>
              <a:ext cx="1771938" cy="3097384"/>
            </a:xfrm>
            <a:custGeom>
              <a:avLst/>
              <a:gdLst>
                <a:gd name="connsiteX0" fmla="*/ 1648918 w 1771938"/>
                <a:gd name="connsiteY0" fmla="*/ 0 h 3097384"/>
                <a:gd name="connsiteX1" fmla="*/ 1713690 w 1771938"/>
                <a:gd name="connsiteY1" fmla="*/ 251906 h 3097384"/>
                <a:gd name="connsiteX2" fmla="*/ 1771938 w 1771938"/>
                <a:gd name="connsiteY2" fmla="*/ 829711 h 3097384"/>
                <a:gd name="connsiteX3" fmla="*/ 728607 w 1771938"/>
                <a:gd name="connsiteY3" fmla="*/ 3042047 h 3097384"/>
                <a:gd name="connsiteX4" fmla="*/ 654606 w 1771938"/>
                <a:gd name="connsiteY4" fmla="*/ 3097384 h 3097384"/>
                <a:gd name="connsiteX5" fmla="*/ 0 w 1771938"/>
                <a:gd name="connsiteY5" fmla="*/ 1155021 h 3097384"/>
                <a:gd name="connsiteX6" fmla="*/ 1648918 w 1771938"/>
                <a:gd name="connsiteY6" fmla="*/ 0 h 309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938" h="3097384">
                  <a:moveTo>
                    <a:pt x="1648918" y="0"/>
                  </a:moveTo>
                  <a:lnTo>
                    <a:pt x="1713690" y="251906"/>
                  </a:lnTo>
                  <a:cubicBezTo>
                    <a:pt x="1751882" y="438542"/>
                    <a:pt x="1771938" y="631784"/>
                    <a:pt x="1771938" y="829711"/>
                  </a:cubicBezTo>
                  <a:cubicBezTo>
                    <a:pt x="1771938" y="1720382"/>
                    <a:pt x="1365795" y="2516192"/>
                    <a:pt x="728607" y="3042047"/>
                  </a:cubicBezTo>
                  <a:lnTo>
                    <a:pt x="654606" y="3097384"/>
                  </a:lnTo>
                  <a:lnTo>
                    <a:pt x="0" y="1155021"/>
                  </a:lnTo>
                  <a:lnTo>
                    <a:pt x="16489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8905463" y="6757916"/>
              <a:ext cx="3429824" cy="1774626"/>
            </a:xfrm>
            <a:custGeom>
              <a:avLst/>
              <a:gdLst>
                <a:gd name="connsiteX0" fmla="*/ 1714912 w 3429824"/>
                <a:gd name="connsiteY0" fmla="*/ 0 h 1774626"/>
                <a:gd name="connsiteX1" fmla="*/ 3429824 w 3429824"/>
                <a:gd name="connsiteY1" fmla="*/ 1201283 h 1774626"/>
                <a:gd name="connsiteX2" fmla="*/ 3317893 w 3429824"/>
                <a:gd name="connsiteY2" fmla="*/ 1284983 h 1774626"/>
                <a:gd name="connsiteX3" fmla="*/ 1714912 w 3429824"/>
                <a:gd name="connsiteY3" fmla="*/ 1774626 h 1774626"/>
                <a:gd name="connsiteX4" fmla="*/ 111931 w 3429824"/>
                <a:gd name="connsiteY4" fmla="*/ 1284983 h 1774626"/>
                <a:gd name="connsiteX5" fmla="*/ 0 w 3429824"/>
                <a:gd name="connsiteY5" fmla="*/ 1201283 h 1774626"/>
                <a:gd name="connsiteX6" fmla="*/ 1714912 w 3429824"/>
                <a:gd name="connsiteY6" fmla="*/ 0 h 177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824" h="1774626">
                  <a:moveTo>
                    <a:pt x="1714912" y="0"/>
                  </a:moveTo>
                  <a:lnTo>
                    <a:pt x="3429824" y="1201283"/>
                  </a:lnTo>
                  <a:lnTo>
                    <a:pt x="3317893" y="1284983"/>
                  </a:lnTo>
                  <a:cubicBezTo>
                    <a:pt x="2860313" y="1594118"/>
                    <a:pt x="2308692" y="1774626"/>
                    <a:pt x="1714912" y="1774626"/>
                  </a:cubicBezTo>
                  <a:cubicBezTo>
                    <a:pt x="1121132" y="1774626"/>
                    <a:pt x="569512" y="1594118"/>
                    <a:pt x="111931" y="1284983"/>
                  </a:cubicBezTo>
                  <a:lnTo>
                    <a:pt x="0" y="1201283"/>
                  </a:lnTo>
                  <a:lnTo>
                    <a:pt x="17149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17406" y="2001582"/>
            <a:ext cx="3638825" cy="1354217"/>
          </a:xfrm>
          <a:prstGeom prst="rect">
            <a:avLst/>
          </a:prstGeom>
          <a:noFill/>
        </p:spPr>
        <p:txBody>
          <a:bodyPr wrap="square" lIns="121920" tIns="60960" rIns="121920" bIns="60960" rtlCol="0">
            <a:spAutoFit/>
          </a:bodyPr>
          <a:lstStyle/>
          <a:p>
            <a:r>
              <a:rPr lang="en-US" altLang="zh-CN" sz="1600" dirty="0"/>
              <a:t>Accounting entries are generated by the system automatically, so the labor costs can be saved, and the internal service process can be re-organized.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17405" y="1744992"/>
            <a:ext cx="3810000" cy="369332"/>
          </a:xfrm>
          <a:prstGeom prst="rect">
            <a:avLst/>
          </a:prstGeom>
          <a:noFill/>
        </p:spPr>
        <p:txBody>
          <a:bodyPr wrap="square" lIns="121920" tIns="60960" rIns="121920" bIns="6096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Save Costs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406" y="4164740"/>
            <a:ext cx="3638825" cy="861774"/>
          </a:xfrm>
          <a:prstGeom prst="rect">
            <a:avLst/>
          </a:prstGeom>
          <a:noFill/>
        </p:spPr>
        <p:txBody>
          <a:bodyPr wrap="square" lIns="121920" tIns="60960" rIns="121920" bIns="60960" rtlCol="0">
            <a:spAutoFit/>
          </a:bodyPr>
          <a:lstStyle/>
          <a:p>
            <a:r>
              <a:rPr lang="en-US" altLang="zh-CN" sz="1600" dirty="0"/>
              <a:t>Provide more value-adding services so that we can charge a premium fee from clients.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17405" y="3908150"/>
            <a:ext cx="3810000" cy="369332"/>
          </a:xfrm>
          <a:prstGeom prst="rect">
            <a:avLst/>
          </a:prstGeom>
          <a:noFill/>
        </p:spPr>
        <p:txBody>
          <a:bodyPr wrap="square" lIns="121920" tIns="60960" rIns="121920" bIns="60960" rtlCol="0">
            <a:spAutoFit/>
          </a:bodyPr>
          <a:lstStyle/>
          <a:p>
            <a:r>
              <a:rPr lang="en-US" sz="1600" b="1" dirty="0">
                <a:solidFill>
                  <a:srgbClr val="92D050"/>
                </a:solidFill>
              </a:rPr>
              <a:t>Increase Fees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37406" y="4164740"/>
            <a:ext cx="3638825" cy="861774"/>
          </a:xfrm>
          <a:prstGeom prst="rect">
            <a:avLst/>
          </a:prstGeom>
          <a:noFill/>
        </p:spPr>
        <p:txBody>
          <a:bodyPr wrap="square" lIns="121920" tIns="60960" rIns="121920" bIns="60960" rtlCol="0">
            <a:spAutoFit/>
          </a:bodyPr>
          <a:lstStyle/>
          <a:p>
            <a:r>
              <a:rPr lang="en-US" sz="1600" dirty="0"/>
              <a:t>Provide services to the client in other cities by using cloud accounting system.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37405" y="3908150"/>
            <a:ext cx="3810000" cy="369332"/>
          </a:xfrm>
          <a:prstGeom prst="rect">
            <a:avLst/>
          </a:prstGeom>
          <a:noFill/>
        </p:spPr>
        <p:txBody>
          <a:bodyPr wrap="square" lIns="121920" tIns="60960" rIns="121920" bIns="60960" rtlCol="0">
            <a:spAutoFit/>
          </a:bodyPr>
          <a:lstStyle/>
          <a:p>
            <a:r>
              <a:rPr lang="en-US" altLang="zh-CN" sz="1600" b="1" dirty="0">
                <a:solidFill>
                  <a:schemeClr val="accent3"/>
                </a:solidFill>
              </a:rPr>
              <a:t>Less Geographic Distance Barriers</a:t>
            </a:r>
            <a:endParaRPr lang="en-US" sz="1600" b="1" dirty="0">
              <a:solidFill>
                <a:schemeClr val="accent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37406" y="2001582"/>
            <a:ext cx="3537225" cy="1107996"/>
          </a:xfrm>
          <a:prstGeom prst="rect">
            <a:avLst/>
          </a:prstGeom>
          <a:noFill/>
        </p:spPr>
        <p:txBody>
          <a:bodyPr wrap="square" lIns="121920" tIns="60960" rIns="121920" bIns="60960" rtlCol="0">
            <a:spAutoFit/>
          </a:bodyPr>
          <a:lstStyle/>
          <a:p>
            <a:r>
              <a:rPr lang="en-US" altLang="zh-CN" sz="1600" dirty="0"/>
              <a:t>The value-adding services like Virtual CFO are appealing to the career interests and aspirations of talented professionals.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237405" y="1744992"/>
            <a:ext cx="3810000" cy="369332"/>
          </a:xfrm>
          <a:prstGeom prst="rect">
            <a:avLst/>
          </a:prstGeom>
          <a:noFill/>
        </p:spPr>
        <p:txBody>
          <a:bodyPr wrap="square" lIns="121920" tIns="60960" rIns="121920" bIns="60960" rtlCol="0">
            <a:spAutoFit/>
          </a:bodyPr>
          <a:lstStyle/>
          <a:p>
            <a:r>
              <a:rPr lang="en-US" altLang="zh-CN" sz="1600" b="1" dirty="0">
                <a:solidFill>
                  <a:schemeClr val="accent2"/>
                </a:solidFill>
              </a:rPr>
              <a:t>Attract Talents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35193" y="5378663"/>
            <a:ext cx="3932507" cy="861774"/>
          </a:xfrm>
          <a:prstGeom prst="rect">
            <a:avLst/>
          </a:prstGeom>
          <a:noFill/>
        </p:spPr>
        <p:txBody>
          <a:bodyPr wrap="square" lIns="121920" tIns="60960" rIns="121920" bIns="60960" rtlCol="0">
            <a:spAutoFit/>
          </a:bodyPr>
          <a:lstStyle/>
          <a:p>
            <a:pPr algn="ctr"/>
            <a:r>
              <a:rPr lang="en-US" altLang="zh-CN" sz="1600" dirty="0"/>
              <a:t>Accountants are involved in the planning and monitoring of client’s internal procedures.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4326601" y="5122073"/>
            <a:ext cx="3810000" cy="369332"/>
          </a:xfrm>
          <a:prstGeom prst="rect">
            <a:avLst/>
          </a:prstGeom>
          <a:noFill/>
        </p:spPr>
        <p:txBody>
          <a:bodyPr wrap="square" lIns="121920" tIns="60960" rIns="121920" bIns="60960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accent4"/>
                </a:solidFill>
              </a:rPr>
              <a:t>Improve Customer Satisfaction</a:t>
            </a:r>
            <a:endParaRPr lang="en-US" sz="1600" b="1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9203" y="2811793"/>
            <a:ext cx="149551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67" b="1" dirty="0">
                <a:solidFill>
                  <a:schemeClr val="accent1"/>
                </a:solidFill>
              </a:rPr>
              <a:t>Win-Win Situation</a:t>
            </a:r>
            <a:endParaRPr lang="en-US" sz="1867" b="1" dirty="0">
              <a:solidFill>
                <a:schemeClr val="accent1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1904520-84EF-0BA8-4A28-3C4E05E2599F}"/>
              </a:ext>
            </a:extLst>
          </p:cNvPr>
          <p:cNvSpPr txBox="1">
            <a:spLocks/>
          </p:cNvSpPr>
          <p:nvPr/>
        </p:nvSpPr>
        <p:spPr>
          <a:xfrm>
            <a:off x="540000" y="6390000"/>
            <a:ext cx="4680000" cy="18000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 GLOBAL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22FE46A-44F2-E181-1086-A9D9EA35CC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45" y="0"/>
            <a:ext cx="1430909" cy="125193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9D010E7-42D9-CD76-2F6D-E34D733D7FE7}"/>
              </a:ext>
            </a:extLst>
          </p:cNvPr>
          <p:cNvSpPr txBox="1">
            <a:spLocks/>
          </p:cNvSpPr>
          <p:nvPr/>
        </p:nvSpPr>
        <p:spPr>
          <a:xfrm>
            <a:off x="575364" y="387206"/>
            <a:ext cx="11112000" cy="504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Benefits of Cloud Accounting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5966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5DB6B5A7-FA06-7DB7-D5ED-8B7F9A4D09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8057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9F6CDB5-34EA-BE46-2C8D-3494F8589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Key Strategies for 2024</a:t>
            </a:r>
          </a:p>
        </p:txBody>
      </p:sp>
    </p:spTree>
    <p:extLst>
      <p:ext uri="{BB962C8B-B14F-4D97-AF65-F5344CB8AC3E}">
        <p14:creationId xmlns:p14="http://schemas.microsoft.com/office/powerpoint/2010/main" val="1294594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0762-C5FB-3819-07B3-8628FA33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Strategies for 2024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D71B0A-4F8C-9778-0D67-468306D4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C77C5-29CE-3505-B917-53C1C065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14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8A0B31-6894-E57D-3545-E2E5B584E9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1628775"/>
            <a:ext cx="11112500" cy="4500563"/>
          </a:xfrm>
        </p:spPr>
        <p:txBody>
          <a:bodyPr/>
          <a:lstStyle/>
          <a:p>
            <a:pPr marL="357188" indent="-357188"/>
            <a:r>
              <a:rPr lang="en-US" sz="3000" dirty="0">
                <a:latin typeface="Red Hat Display SemiBold"/>
              </a:rPr>
              <a:t>New service product – China On Demand</a:t>
            </a:r>
            <a:endParaRPr lang="en-US" sz="3000" dirty="0"/>
          </a:p>
          <a:p>
            <a:pPr marL="357188" indent="-357188"/>
            <a:r>
              <a:rPr lang="en-US" sz="3000" dirty="0">
                <a:latin typeface="Red Hat Display SemiBold"/>
              </a:rPr>
              <a:t>Business development</a:t>
            </a:r>
          </a:p>
          <a:p>
            <a:pPr marL="269875" lvl="2" indent="0">
              <a:buNone/>
            </a:pPr>
            <a:endParaRPr lang="en-US" dirty="0"/>
          </a:p>
          <a:p>
            <a:pPr marL="269875" lvl="2" indent="0">
              <a:buNone/>
            </a:pPr>
            <a:endParaRPr lang="en-US" dirty="0">
              <a:latin typeface="Red Hat Display Light"/>
            </a:endParaRPr>
          </a:p>
          <a:p>
            <a:pPr marL="269875" indent="-269875"/>
            <a:endParaRPr lang="en-US" dirty="0"/>
          </a:p>
          <a:p>
            <a:pPr marL="269875" indent="-269875"/>
            <a:endParaRPr lang="en-GB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4903767-BFBF-117F-47D4-BA6DF6DAC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45" y="0"/>
            <a:ext cx="1430909" cy="125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14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112">
            <a:extLst>
              <a:ext uri="{FF2B5EF4-FFF2-40B4-BE49-F238E27FC236}">
                <a16:creationId xmlns:a16="http://schemas.microsoft.com/office/drawing/2014/main" id="{BDF705CB-8113-CE9D-7BED-F3DFFF9FDF74}"/>
              </a:ext>
            </a:extLst>
          </p:cNvPr>
          <p:cNvCxnSpPr>
            <a:cxnSpLocks/>
          </p:cNvCxnSpPr>
          <p:nvPr/>
        </p:nvCxnSpPr>
        <p:spPr>
          <a:xfrm>
            <a:off x="4775702" y="4377738"/>
            <a:ext cx="1585373" cy="0"/>
          </a:xfrm>
          <a:prstGeom prst="straightConnector1">
            <a:avLst/>
          </a:prstGeom>
          <a:ln w="25400" cap="rnd">
            <a:gradFill flip="none" rotWithShape="1">
              <a:gsLst>
                <a:gs pos="4587">
                  <a:schemeClr val="bg1"/>
                </a:gs>
                <a:gs pos="47000">
                  <a:schemeClr val="bg1">
                    <a:lumMod val="7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BD6066A-12E0-EC03-0A92-E19ADF2DBB20}"/>
              </a:ext>
            </a:extLst>
          </p:cNvPr>
          <p:cNvCxnSpPr>
            <a:cxnSpLocks/>
          </p:cNvCxnSpPr>
          <p:nvPr/>
        </p:nvCxnSpPr>
        <p:spPr>
          <a:xfrm flipH="1">
            <a:off x="4486787" y="1084917"/>
            <a:ext cx="30791" cy="441418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48">
            <a:extLst>
              <a:ext uri="{FF2B5EF4-FFF2-40B4-BE49-F238E27FC236}">
                <a16:creationId xmlns:a16="http://schemas.microsoft.com/office/drawing/2014/main" id="{0272A265-E6DF-7390-7420-39B27B77D9F5}"/>
              </a:ext>
            </a:extLst>
          </p:cNvPr>
          <p:cNvSpPr/>
          <p:nvPr/>
        </p:nvSpPr>
        <p:spPr>
          <a:xfrm>
            <a:off x="3854568" y="2115586"/>
            <a:ext cx="1290503" cy="338782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4" name="Arc 123">
            <a:extLst>
              <a:ext uri="{FF2B5EF4-FFF2-40B4-BE49-F238E27FC236}">
                <a16:creationId xmlns:a16="http://schemas.microsoft.com/office/drawing/2014/main" id="{7BC53E68-C454-15FD-E3EE-4DA32DBD412E}"/>
              </a:ext>
            </a:extLst>
          </p:cNvPr>
          <p:cNvSpPr/>
          <p:nvPr/>
        </p:nvSpPr>
        <p:spPr>
          <a:xfrm>
            <a:off x="1767215" y="2529639"/>
            <a:ext cx="5257794" cy="3706024"/>
          </a:xfrm>
          <a:prstGeom prst="arc">
            <a:avLst>
              <a:gd name="adj1" fmla="val 12521131"/>
              <a:gd name="adj2" fmla="val 19611295"/>
            </a:avLst>
          </a:prstGeom>
          <a:ln w="25400" cap="rnd">
            <a:gradFill flip="none" rotWithShape="1">
              <a:gsLst>
                <a:gs pos="4587">
                  <a:schemeClr val="bg1"/>
                </a:gs>
                <a:gs pos="47000">
                  <a:schemeClr val="bg1">
                    <a:lumMod val="7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C940CE87-68B5-628B-92CB-782B69922BAC}"/>
              </a:ext>
            </a:extLst>
          </p:cNvPr>
          <p:cNvSpPr/>
          <p:nvPr/>
        </p:nvSpPr>
        <p:spPr>
          <a:xfrm flipH="1" flipV="1">
            <a:off x="1767215" y="1531643"/>
            <a:ext cx="5257794" cy="3706024"/>
          </a:xfrm>
          <a:prstGeom prst="arc">
            <a:avLst>
              <a:gd name="adj1" fmla="val 12521131"/>
              <a:gd name="adj2" fmla="val 19272748"/>
            </a:avLst>
          </a:prstGeom>
          <a:ln w="25400" cap="rnd">
            <a:gradFill flip="none" rotWithShape="1">
              <a:gsLst>
                <a:gs pos="4587">
                  <a:schemeClr val="bg1"/>
                </a:gs>
                <a:gs pos="47000">
                  <a:schemeClr val="bg1">
                    <a:lumMod val="7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9DFD8225-89EC-7D0E-90FD-416A599DA721}"/>
              </a:ext>
            </a:extLst>
          </p:cNvPr>
          <p:cNvCxnSpPr>
            <a:cxnSpLocks/>
          </p:cNvCxnSpPr>
          <p:nvPr/>
        </p:nvCxnSpPr>
        <p:spPr>
          <a:xfrm>
            <a:off x="2238924" y="4407068"/>
            <a:ext cx="1536440" cy="0"/>
          </a:xfrm>
          <a:prstGeom prst="straightConnector1">
            <a:avLst/>
          </a:prstGeom>
          <a:ln w="25400" cap="rnd">
            <a:gradFill flip="none" rotWithShape="1">
              <a:gsLst>
                <a:gs pos="4587">
                  <a:schemeClr val="bg1"/>
                </a:gs>
                <a:gs pos="47000">
                  <a:schemeClr val="bg1">
                    <a:lumMod val="7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177E6333-83AF-4289-9477-A08D1CC16F5C}"/>
              </a:ext>
            </a:extLst>
          </p:cNvPr>
          <p:cNvCxnSpPr>
            <a:cxnSpLocks/>
          </p:cNvCxnSpPr>
          <p:nvPr/>
        </p:nvCxnSpPr>
        <p:spPr>
          <a:xfrm flipH="1" flipV="1">
            <a:off x="5184272" y="3312418"/>
            <a:ext cx="1216769" cy="20024"/>
          </a:xfrm>
          <a:prstGeom prst="straightConnector1">
            <a:avLst/>
          </a:prstGeom>
          <a:ln w="25400" cap="rnd">
            <a:gradFill flip="none" rotWithShape="1">
              <a:gsLst>
                <a:gs pos="4587">
                  <a:schemeClr val="bg1"/>
                </a:gs>
                <a:gs pos="47000">
                  <a:schemeClr val="bg1">
                    <a:lumMod val="7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5455529-D0B1-2726-648C-F557EA0C9413}"/>
              </a:ext>
            </a:extLst>
          </p:cNvPr>
          <p:cNvSpPr txBox="1"/>
          <p:nvPr/>
        </p:nvSpPr>
        <p:spPr>
          <a:xfrm>
            <a:off x="2010802" y="1240918"/>
            <a:ext cx="1390124" cy="646331"/>
          </a:xfrm>
          <a:prstGeom prst="rect">
            <a:avLst/>
          </a:prstGeom>
          <a:noFill/>
        </p:spPr>
        <p:txBody>
          <a:bodyPr wrap="none" anchor="ctr" anchorCtr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China</a:t>
            </a:r>
            <a:endParaRPr lang="en-IN" sz="3600" dirty="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68413B-EC2B-8E4D-6031-6A408707C2D7}"/>
              </a:ext>
            </a:extLst>
          </p:cNvPr>
          <p:cNvSpPr txBox="1"/>
          <p:nvPr/>
        </p:nvSpPr>
        <p:spPr>
          <a:xfrm>
            <a:off x="6574710" y="1226538"/>
            <a:ext cx="1381789" cy="646331"/>
          </a:xfrm>
          <a:prstGeom prst="rect">
            <a:avLst/>
          </a:prstGeom>
          <a:noFill/>
        </p:spPr>
        <p:txBody>
          <a:bodyPr wrap="none" anchor="ctr" anchorCtr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World</a:t>
            </a:r>
            <a:endParaRPr lang="en-IN" sz="3600" dirty="0">
              <a:solidFill>
                <a:schemeClr val="accent2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938F140-7116-0EEC-6D23-10B83AEB24AC}"/>
              </a:ext>
            </a:extLst>
          </p:cNvPr>
          <p:cNvCxnSpPr>
            <a:cxnSpLocks/>
          </p:cNvCxnSpPr>
          <p:nvPr/>
        </p:nvCxnSpPr>
        <p:spPr>
          <a:xfrm flipV="1">
            <a:off x="172139" y="1970179"/>
            <a:ext cx="4150225" cy="254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8D31C63-8DE3-5000-1BE8-9CA74B8123BC}"/>
              </a:ext>
            </a:extLst>
          </p:cNvPr>
          <p:cNvCxnSpPr>
            <a:cxnSpLocks/>
          </p:cNvCxnSpPr>
          <p:nvPr/>
        </p:nvCxnSpPr>
        <p:spPr>
          <a:xfrm>
            <a:off x="4682001" y="1972719"/>
            <a:ext cx="368179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3749340-BC72-A385-A496-BE4E67A6BC0D}"/>
              </a:ext>
            </a:extLst>
          </p:cNvPr>
          <p:cNvGrpSpPr/>
          <p:nvPr/>
        </p:nvGrpSpPr>
        <p:grpSpPr>
          <a:xfrm>
            <a:off x="6189935" y="2625177"/>
            <a:ext cx="2061314" cy="2061314"/>
            <a:chOff x="7889823" y="2927318"/>
            <a:chExt cx="2061314" cy="2061314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FCDF309C-2FF3-B120-7350-E1096E4582B2}"/>
                </a:ext>
              </a:extLst>
            </p:cNvPr>
            <p:cNvSpPr/>
            <p:nvPr/>
          </p:nvSpPr>
          <p:spPr>
            <a:xfrm>
              <a:off x="7889823" y="2927318"/>
              <a:ext cx="2061314" cy="20613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B94DCE4-2DF2-A038-00A7-5B6121EB60DC}"/>
                </a:ext>
              </a:extLst>
            </p:cNvPr>
            <p:cNvSpPr/>
            <p:nvPr/>
          </p:nvSpPr>
          <p:spPr>
            <a:xfrm>
              <a:off x="8475786" y="3384553"/>
              <a:ext cx="889388" cy="1146844"/>
            </a:xfrm>
            <a:custGeom>
              <a:avLst/>
              <a:gdLst>
                <a:gd name="connsiteX0" fmla="*/ 570972 w 1480197"/>
                <a:gd name="connsiteY0" fmla="*/ 1712608 h 1908679"/>
                <a:gd name="connsiteX1" fmla="*/ 570972 w 1480197"/>
                <a:gd name="connsiteY1" fmla="*/ 1862076 h 1908679"/>
                <a:gd name="connsiteX2" fmla="*/ 857919 w 1480197"/>
                <a:gd name="connsiteY2" fmla="*/ 1862076 h 1908679"/>
                <a:gd name="connsiteX3" fmla="*/ 857919 w 1480197"/>
                <a:gd name="connsiteY3" fmla="*/ 1712608 h 1908679"/>
                <a:gd name="connsiteX4" fmla="*/ 252292 w 1480197"/>
                <a:gd name="connsiteY4" fmla="*/ 1564113 h 1908679"/>
                <a:gd name="connsiteX5" fmla="*/ 298895 w 1480197"/>
                <a:gd name="connsiteY5" fmla="*/ 1564113 h 1908679"/>
                <a:gd name="connsiteX6" fmla="*/ 298895 w 1480197"/>
                <a:gd name="connsiteY6" fmla="*/ 1610716 h 1908679"/>
                <a:gd name="connsiteX7" fmla="*/ 252292 w 1480197"/>
                <a:gd name="connsiteY7" fmla="*/ 1610716 h 1908679"/>
                <a:gd name="connsiteX8" fmla="*/ 142945 w 1480197"/>
                <a:gd name="connsiteY8" fmla="*/ 1564113 h 1908679"/>
                <a:gd name="connsiteX9" fmla="*/ 189548 w 1480197"/>
                <a:gd name="connsiteY9" fmla="*/ 1564113 h 1908679"/>
                <a:gd name="connsiteX10" fmla="*/ 189548 w 1480197"/>
                <a:gd name="connsiteY10" fmla="*/ 1610716 h 1908679"/>
                <a:gd name="connsiteX11" fmla="*/ 142945 w 1480197"/>
                <a:gd name="connsiteY11" fmla="*/ 1610716 h 1908679"/>
                <a:gd name="connsiteX12" fmla="*/ 570972 w 1480197"/>
                <a:gd name="connsiteY12" fmla="*/ 1462900 h 1908679"/>
                <a:gd name="connsiteX13" fmla="*/ 570972 w 1480197"/>
                <a:gd name="connsiteY13" fmla="*/ 1527296 h 1908679"/>
                <a:gd name="connsiteX14" fmla="*/ 635539 w 1480197"/>
                <a:gd name="connsiteY14" fmla="*/ 1527296 h 1908679"/>
                <a:gd name="connsiteX15" fmla="*/ 635539 w 1480197"/>
                <a:gd name="connsiteY15" fmla="*/ 1462900 h 1908679"/>
                <a:gd name="connsiteX16" fmla="*/ 793353 w 1480197"/>
                <a:gd name="connsiteY16" fmla="*/ 1462730 h 1908679"/>
                <a:gd name="connsiteX17" fmla="*/ 793353 w 1480197"/>
                <a:gd name="connsiteY17" fmla="*/ 1527296 h 1908679"/>
                <a:gd name="connsiteX18" fmla="*/ 857920 w 1480197"/>
                <a:gd name="connsiteY18" fmla="*/ 1527296 h 1908679"/>
                <a:gd name="connsiteX19" fmla="*/ 857920 w 1480197"/>
                <a:gd name="connsiteY19" fmla="*/ 1462730 h 1908679"/>
                <a:gd name="connsiteX20" fmla="*/ 770052 w 1480197"/>
                <a:gd name="connsiteY20" fmla="*/ 1416127 h 1908679"/>
                <a:gd name="connsiteX21" fmla="*/ 881221 w 1480197"/>
                <a:gd name="connsiteY21" fmla="*/ 1416127 h 1908679"/>
                <a:gd name="connsiteX22" fmla="*/ 904523 w 1480197"/>
                <a:gd name="connsiteY22" fmla="*/ 1439429 h 1908679"/>
                <a:gd name="connsiteX23" fmla="*/ 904523 w 1480197"/>
                <a:gd name="connsiteY23" fmla="*/ 1550598 h 1908679"/>
                <a:gd name="connsiteX24" fmla="*/ 881221 w 1480197"/>
                <a:gd name="connsiteY24" fmla="*/ 1573899 h 1908679"/>
                <a:gd name="connsiteX25" fmla="*/ 770052 w 1480197"/>
                <a:gd name="connsiteY25" fmla="*/ 1573899 h 1908679"/>
                <a:gd name="connsiteX26" fmla="*/ 746708 w 1480197"/>
                <a:gd name="connsiteY26" fmla="*/ 1550598 h 1908679"/>
                <a:gd name="connsiteX27" fmla="*/ 746708 w 1480197"/>
                <a:gd name="connsiteY27" fmla="*/ 1439429 h 1908679"/>
                <a:gd name="connsiteX28" fmla="*/ 770052 w 1480197"/>
                <a:gd name="connsiteY28" fmla="*/ 1416127 h 1908679"/>
                <a:gd name="connsiteX29" fmla="*/ 547629 w 1480197"/>
                <a:gd name="connsiteY29" fmla="*/ 1416127 h 1908679"/>
                <a:gd name="connsiteX30" fmla="*/ 658840 w 1480197"/>
                <a:gd name="connsiteY30" fmla="*/ 1416127 h 1908679"/>
                <a:gd name="connsiteX31" fmla="*/ 682142 w 1480197"/>
                <a:gd name="connsiteY31" fmla="*/ 1439429 h 1908679"/>
                <a:gd name="connsiteX32" fmla="*/ 682142 w 1480197"/>
                <a:gd name="connsiteY32" fmla="*/ 1550598 h 1908679"/>
                <a:gd name="connsiteX33" fmla="*/ 658840 w 1480197"/>
                <a:gd name="connsiteY33" fmla="*/ 1573899 h 1908679"/>
                <a:gd name="connsiteX34" fmla="*/ 547629 w 1480197"/>
                <a:gd name="connsiteY34" fmla="*/ 1573899 h 1908679"/>
                <a:gd name="connsiteX35" fmla="*/ 524327 w 1480197"/>
                <a:gd name="connsiteY35" fmla="*/ 1550598 h 1908679"/>
                <a:gd name="connsiteX36" fmla="*/ 524327 w 1480197"/>
                <a:gd name="connsiteY36" fmla="*/ 1439429 h 1908679"/>
                <a:gd name="connsiteX37" fmla="*/ 547629 w 1480197"/>
                <a:gd name="connsiteY37" fmla="*/ 1416127 h 1908679"/>
                <a:gd name="connsiteX38" fmla="*/ 1264255 w 1480197"/>
                <a:gd name="connsiteY38" fmla="*/ 1414899 h 1908679"/>
                <a:gd name="connsiteX39" fmla="*/ 1310858 w 1480197"/>
                <a:gd name="connsiteY39" fmla="*/ 1414899 h 1908679"/>
                <a:gd name="connsiteX40" fmla="*/ 1310858 w 1480197"/>
                <a:gd name="connsiteY40" fmla="*/ 1461502 h 1908679"/>
                <a:gd name="connsiteX41" fmla="*/ 1264255 w 1480197"/>
                <a:gd name="connsiteY41" fmla="*/ 1461502 h 1908679"/>
                <a:gd name="connsiteX42" fmla="*/ 1154908 w 1480197"/>
                <a:gd name="connsiteY42" fmla="*/ 1414899 h 1908679"/>
                <a:gd name="connsiteX43" fmla="*/ 1201511 w 1480197"/>
                <a:gd name="connsiteY43" fmla="*/ 1414899 h 1908679"/>
                <a:gd name="connsiteX44" fmla="*/ 1201511 w 1480197"/>
                <a:gd name="connsiteY44" fmla="*/ 1461502 h 1908679"/>
                <a:gd name="connsiteX45" fmla="*/ 1154908 w 1480197"/>
                <a:gd name="connsiteY45" fmla="*/ 1461502 h 1908679"/>
                <a:gd name="connsiteX46" fmla="*/ 252334 w 1480197"/>
                <a:gd name="connsiteY46" fmla="*/ 1405578 h 1908679"/>
                <a:gd name="connsiteX47" fmla="*/ 298937 w 1480197"/>
                <a:gd name="connsiteY47" fmla="*/ 1405578 h 1908679"/>
                <a:gd name="connsiteX48" fmla="*/ 298937 w 1480197"/>
                <a:gd name="connsiteY48" fmla="*/ 1406171 h 1908679"/>
                <a:gd name="connsiteX49" fmla="*/ 298937 w 1480197"/>
                <a:gd name="connsiteY49" fmla="*/ 1452223 h 1908679"/>
                <a:gd name="connsiteX50" fmla="*/ 298937 w 1480197"/>
                <a:gd name="connsiteY50" fmla="*/ 1452774 h 1908679"/>
                <a:gd name="connsiteX51" fmla="*/ 252334 w 1480197"/>
                <a:gd name="connsiteY51" fmla="*/ 1452774 h 1908679"/>
                <a:gd name="connsiteX52" fmla="*/ 252334 w 1480197"/>
                <a:gd name="connsiteY52" fmla="*/ 1452223 h 1908679"/>
                <a:gd name="connsiteX53" fmla="*/ 252334 w 1480197"/>
                <a:gd name="connsiteY53" fmla="*/ 1406171 h 1908679"/>
                <a:gd name="connsiteX54" fmla="*/ 142945 w 1480197"/>
                <a:gd name="connsiteY54" fmla="*/ 1405578 h 1908679"/>
                <a:gd name="connsiteX55" fmla="*/ 189590 w 1480197"/>
                <a:gd name="connsiteY55" fmla="*/ 1405578 h 1908679"/>
                <a:gd name="connsiteX56" fmla="*/ 189590 w 1480197"/>
                <a:gd name="connsiteY56" fmla="*/ 1406171 h 1908679"/>
                <a:gd name="connsiteX57" fmla="*/ 189590 w 1480197"/>
                <a:gd name="connsiteY57" fmla="*/ 1452223 h 1908679"/>
                <a:gd name="connsiteX58" fmla="*/ 189590 w 1480197"/>
                <a:gd name="connsiteY58" fmla="*/ 1452774 h 1908679"/>
                <a:gd name="connsiteX59" fmla="*/ 142945 w 1480197"/>
                <a:gd name="connsiteY59" fmla="*/ 1452774 h 1908679"/>
                <a:gd name="connsiteX60" fmla="*/ 142945 w 1480197"/>
                <a:gd name="connsiteY60" fmla="*/ 1452223 h 1908679"/>
                <a:gd name="connsiteX61" fmla="*/ 142945 w 1480197"/>
                <a:gd name="connsiteY61" fmla="*/ 1406171 h 1908679"/>
                <a:gd name="connsiteX62" fmla="*/ 1264255 w 1480197"/>
                <a:gd name="connsiteY62" fmla="*/ 1256406 h 1908679"/>
                <a:gd name="connsiteX63" fmla="*/ 1310858 w 1480197"/>
                <a:gd name="connsiteY63" fmla="*/ 1256406 h 1908679"/>
                <a:gd name="connsiteX64" fmla="*/ 1310858 w 1480197"/>
                <a:gd name="connsiteY64" fmla="*/ 1256957 h 1908679"/>
                <a:gd name="connsiteX65" fmla="*/ 1310858 w 1480197"/>
                <a:gd name="connsiteY65" fmla="*/ 1303009 h 1908679"/>
                <a:gd name="connsiteX66" fmla="*/ 1310858 w 1480197"/>
                <a:gd name="connsiteY66" fmla="*/ 1303560 h 1908679"/>
                <a:gd name="connsiteX67" fmla="*/ 1264255 w 1480197"/>
                <a:gd name="connsiteY67" fmla="*/ 1303560 h 1908679"/>
                <a:gd name="connsiteX68" fmla="*/ 1264255 w 1480197"/>
                <a:gd name="connsiteY68" fmla="*/ 1303009 h 1908679"/>
                <a:gd name="connsiteX69" fmla="*/ 1264255 w 1480197"/>
                <a:gd name="connsiteY69" fmla="*/ 1256957 h 1908679"/>
                <a:gd name="connsiteX70" fmla="*/ 1154908 w 1480197"/>
                <a:gd name="connsiteY70" fmla="*/ 1256406 h 1908679"/>
                <a:gd name="connsiteX71" fmla="*/ 1201511 w 1480197"/>
                <a:gd name="connsiteY71" fmla="*/ 1256406 h 1908679"/>
                <a:gd name="connsiteX72" fmla="*/ 1201511 w 1480197"/>
                <a:gd name="connsiteY72" fmla="*/ 1256957 h 1908679"/>
                <a:gd name="connsiteX73" fmla="*/ 1201511 w 1480197"/>
                <a:gd name="connsiteY73" fmla="*/ 1303009 h 1908679"/>
                <a:gd name="connsiteX74" fmla="*/ 1201511 w 1480197"/>
                <a:gd name="connsiteY74" fmla="*/ 1303560 h 1908679"/>
                <a:gd name="connsiteX75" fmla="*/ 1154908 w 1480197"/>
                <a:gd name="connsiteY75" fmla="*/ 1303560 h 1908679"/>
                <a:gd name="connsiteX76" fmla="*/ 1154908 w 1480197"/>
                <a:gd name="connsiteY76" fmla="*/ 1303009 h 1908679"/>
                <a:gd name="connsiteX77" fmla="*/ 1154908 w 1480197"/>
                <a:gd name="connsiteY77" fmla="*/ 1256957 h 1908679"/>
                <a:gd name="connsiteX78" fmla="*/ 252292 w 1480197"/>
                <a:gd name="connsiteY78" fmla="*/ 1247636 h 1908679"/>
                <a:gd name="connsiteX79" fmla="*/ 298895 w 1480197"/>
                <a:gd name="connsiteY79" fmla="*/ 1247636 h 1908679"/>
                <a:gd name="connsiteX80" fmla="*/ 298895 w 1480197"/>
                <a:gd name="connsiteY80" fmla="*/ 1294239 h 1908679"/>
                <a:gd name="connsiteX81" fmla="*/ 252292 w 1480197"/>
                <a:gd name="connsiteY81" fmla="*/ 1294239 h 1908679"/>
                <a:gd name="connsiteX82" fmla="*/ 142945 w 1480197"/>
                <a:gd name="connsiteY82" fmla="*/ 1247636 h 1908679"/>
                <a:gd name="connsiteX83" fmla="*/ 189548 w 1480197"/>
                <a:gd name="connsiteY83" fmla="*/ 1247636 h 1908679"/>
                <a:gd name="connsiteX84" fmla="*/ 189548 w 1480197"/>
                <a:gd name="connsiteY84" fmla="*/ 1294239 h 1908679"/>
                <a:gd name="connsiteX85" fmla="*/ 142945 w 1480197"/>
                <a:gd name="connsiteY85" fmla="*/ 1294239 h 1908679"/>
                <a:gd name="connsiteX86" fmla="*/ 793353 w 1480197"/>
                <a:gd name="connsiteY86" fmla="*/ 1240349 h 1908679"/>
                <a:gd name="connsiteX87" fmla="*/ 793353 w 1480197"/>
                <a:gd name="connsiteY87" fmla="*/ 1304916 h 1908679"/>
                <a:gd name="connsiteX88" fmla="*/ 857920 w 1480197"/>
                <a:gd name="connsiteY88" fmla="*/ 1304916 h 1908679"/>
                <a:gd name="connsiteX89" fmla="*/ 857920 w 1480197"/>
                <a:gd name="connsiteY89" fmla="*/ 1240349 h 1908679"/>
                <a:gd name="connsiteX90" fmla="*/ 570972 w 1480197"/>
                <a:gd name="connsiteY90" fmla="*/ 1240349 h 1908679"/>
                <a:gd name="connsiteX91" fmla="*/ 570972 w 1480197"/>
                <a:gd name="connsiteY91" fmla="*/ 1304916 h 1908679"/>
                <a:gd name="connsiteX92" fmla="*/ 635539 w 1480197"/>
                <a:gd name="connsiteY92" fmla="*/ 1304916 h 1908679"/>
                <a:gd name="connsiteX93" fmla="*/ 635539 w 1480197"/>
                <a:gd name="connsiteY93" fmla="*/ 1240349 h 1908679"/>
                <a:gd name="connsiteX94" fmla="*/ 770052 w 1480197"/>
                <a:gd name="connsiteY94" fmla="*/ 1193831 h 1908679"/>
                <a:gd name="connsiteX95" fmla="*/ 881221 w 1480197"/>
                <a:gd name="connsiteY95" fmla="*/ 1193831 h 1908679"/>
                <a:gd name="connsiteX96" fmla="*/ 904523 w 1480197"/>
                <a:gd name="connsiteY96" fmla="*/ 1217175 h 1908679"/>
                <a:gd name="connsiteX97" fmla="*/ 904523 w 1480197"/>
                <a:gd name="connsiteY97" fmla="*/ 1328217 h 1908679"/>
                <a:gd name="connsiteX98" fmla="*/ 881221 w 1480197"/>
                <a:gd name="connsiteY98" fmla="*/ 1351519 h 1908679"/>
                <a:gd name="connsiteX99" fmla="*/ 770052 w 1480197"/>
                <a:gd name="connsiteY99" fmla="*/ 1351519 h 1908679"/>
                <a:gd name="connsiteX100" fmla="*/ 746708 w 1480197"/>
                <a:gd name="connsiteY100" fmla="*/ 1328344 h 1908679"/>
                <a:gd name="connsiteX101" fmla="*/ 746708 w 1480197"/>
                <a:gd name="connsiteY101" fmla="*/ 1217175 h 1908679"/>
                <a:gd name="connsiteX102" fmla="*/ 770052 w 1480197"/>
                <a:gd name="connsiteY102" fmla="*/ 1193831 h 1908679"/>
                <a:gd name="connsiteX103" fmla="*/ 547629 w 1480197"/>
                <a:gd name="connsiteY103" fmla="*/ 1193831 h 1908679"/>
                <a:gd name="connsiteX104" fmla="*/ 658840 w 1480197"/>
                <a:gd name="connsiteY104" fmla="*/ 1193831 h 1908679"/>
                <a:gd name="connsiteX105" fmla="*/ 682142 w 1480197"/>
                <a:gd name="connsiteY105" fmla="*/ 1217175 h 1908679"/>
                <a:gd name="connsiteX106" fmla="*/ 682142 w 1480197"/>
                <a:gd name="connsiteY106" fmla="*/ 1328217 h 1908679"/>
                <a:gd name="connsiteX107" fmla="*/ 658840 w 1480197"/>
                <a:gd name="connsiteY107" fmla="*/ 1351519 h 1908679"/>
                <a:gd name="connsiteX108" fmla="*/ 547629 w 1480197"/>
                <a:gd name="connsiteY108" fmla="*/ 1351519 h 1908679"/>
                <a:gd name="connsiteX109" fmla="*/ 524327 w 1480197"/>
                <a:gd name="connsiteY109" fmla="*/ 1328344 h 1908679"/>
                <a:gd name="connsiteX110" fmla="*/ 524327 w 1480197"/>
                <a:gd name="connsiteY110" fmla="*/ 1217175 h 1908679"/>
                <a:gd name="connsiteX111" fmla="*/ 547629 w 1480197"/>
                <a:gd name="connsiteY111" fmla="*/ 1193831 h 1908679"/>
                <a:gd name="connsiteX112" fmla="*/ 408285 w 1480197"/>
                <a:gd name="connsiteY112" fmla="*/ 1120368 h 1908679"/>
                <a:gd name="connsiteX113" fmla="*/ 408285 w 1480197"/>
                <a:gd name="connsiteY113" fmla="*/ 1862076 h 1908679"/>
                <a:gd name="connsiteX114" fmla="*/ 524327 w 1480197"/>
                <a:gd name="connsiteY114" fmla="*/ 1862076 h 1908679"/>
                <a:gd name="connsiteX115" fmla="*/ 524327 w 1480197"/>
                <a:gd name="connsiteY115" fmla="*/ 1689306 h 1908679"/>
                <a:gd name="connsiteX116" fmla="*/ 547628 w 1480197"/>
                <a:gd name="connsiteY116" fmla="*/ 1665962 h 1908679"/>
                <a:gd name="connsiteX117" fmla="*/ 881221 w 1480197"/>
                <a:gd name="connsiteY117" fmla="*/ 1665962 h 1908679"/>
                <a:gd name="connsiteX118" fmla="*/ 904522 w 1480197"/>
                <a:gd name="connsiteY118" fmla="*/ 1689306 h 1908679"/>
                <a:gd name="connsiteX119" fmla="*/ 904522 w 1480197"/>
                <a:gd name="connsiteY119" fmla="*/ 1862076 h 1908679"/>
                <a:gd name="connsiteX120" fmla="*/ 1020606 w 1480197"/>
                <a:gd name="connsiteY120" fmla="*/ 1862076 h 1908679"/>
                <a:gd name="connsiteX121" fmla="*/ 1020606 w 1480197"/>
                <a:gd name="connsiteY121" fmla="*/ 1120368 h 1908679"/>
                <a:gd name="connsiteX122" fmla="*/ 1264255 w 1480197"/>
                <a:gd name="connsiteY122" fmla="*/ 1098464 h 1908679"/>
                <a:gd name="connsiteX123" fmla="*/ 1310858 w 1480197"/>
                <a:gd name="connsiteY123" fmla="*/ 1098464 h 1908679"/>
                <a:gd name="connsiteX124" fmla="*/ 1310858 w 1480197"/>
                <a:gd name="connsiteY124" fmla="*/ 1145067 h 1908679"/>
                <a:gd name="connsiteX125" fmla="*/ 1264255 w 1480197"/>
                <a:gd name="connsiteY125" fmla="*/ 1145067 h 1908679"/>
                <a:gd name="connsiteX126" fmla="*/ 1154908 w 1480197"/>
                <a:gd name="connsiteY126" fmla="*/ 1098464 h 1908679"/>
                <a:gd name="connsiteX127" fmla="*/ 1201511 w 1480197"/>
                <a:gd name="connsiteY127" fmla="*/ 1098464 h 1908679"/>
                <a:gd name="connsiteX128" fmla="*/ 1201511 w 1480197"/>
                <a:gd name="connsiteY128" fmla="*/ 1145067 h 1908679"/>
                <a:gd name="connsiteX129" fmla="*/ 1154908 w 1480197"/>
                <a:gd name="connsiteY129" fmla="*/ 1145067 h 1908679"/>
                <a:gd name="connsiteX130" fmla="*/ 252292 w 1480197"/>
                <a:gd name="connsiteY130" fmla="*/ 1089695 h 1908679"/>
                <a:gd name="connsiteX131" fmla="*/ 298895 w 1480197"/>
                <a:gd name="connsiteY131" fmla="*/ 1089695 h 1908679"/>
                <a:gd name="connsiteX132" fmla="*/ 298895 w 1480197"/>
                <a:gd name="connsiteY132" fmla="*/ 1136298 h 1908679"/>
                <a:gd name="connsiteX133" fmla="*/ 252292 w 1480197"/>
                <a:gd name="connsiteY133" fmla="*/ 1136298 h 1908679"/>
                <a:gd name="connsiteX134" fmla="*/ 142945 w 1480197"/>
                <a:gd name="connsiteY134" fmla="*/ 1089695 h 1908679"/>
                <a:gd name="connsiteX135" fmla="*/ 189548 w 1480197"/>
                <a:gd name="connsiteY135" fmla="*/ 1089695 h 1908679"/>
                <a:gd name="connsiteX136" fmla="*/ 189548 w 1480197"/>
                <a:gd name="connsiteY136" fmla="*/ 1136298 h 1908679"/>
                <a:gd name="connsiteX137" fmla="*/ 142945 w 1480197"/>
                <a:gd name="connsiteY137" fmla="*/ 1136298 h 1908679"/>
                <a:gd name="connsiteX138" fmla="*/ 384984 w 1480197"/>
                <a:gd name="connsiteY138" fmla="*/ 1073723 h 1908679"/>
                <a:gd name="connsiteX139" fmla="*/ 1043908 w 1480197"/>
                <a:gd name="connsiteY139" fmla="*/ 1073723 h 1908679"/>
                <a:gd name="connsiteX140" fmla="*/ 1067209 w 1480197"/>
                <a:gd name="connsiteY140" fmla="*/ 1097067 h 1908679"/>
                <a:gd name="connsiteX141" fmla="*/ 1067209 w 1480197"/>
                <a:gd name="connsiteY141" fmla="*/ 1885378 h 1908679"/>
                <a:gd name="connsiteX142" fmla="*/ 1043908 w 1480197"/>
                <a:gd name="connsiteY142" fmla="*/ 1908679 h 1908679"/>
                <a:gd name="connsiteX143" fmla="*/ 384984 w 1480197"/>
                <a:gd name="connsiteY143" fmla="*/ 1908679 h 1908679"/>
                <a:gd name="connsiteX144" fmla="*/ 361682 w 1480197"/>
                <a:gd name="connsiteY144" fmla="*/ 1885378 h 1908679"/>
                <a:gd name="connsiteX145" fmla="*/ 361682 w 1480197"/>
                <a:gd name="connsiteY145" fmla="*/ 1097067 h 1908679"/>
                <a:gd name="connsiteX146" fmla="*/ 384984 w 1480197"/>
                <a:gd name="connsiteY146" fmla="*/ 1073723 h 1908679"/>
                <a:gd name="connsiteX147" fmla="*/ 1264255 w 1480197"/>
                <a:gd name="connsiteY147" fmla="*/ 940480 h 1908679"/>
                <a:gd name="connsiteX148" fmla="*/ 1310858 w 1480197"/>
                <a:gd name="connsiteY148" fmla="*/ 940480 h 1908679"/>
                <a:gd name="connsiteX149" fmla="*/ 1310858 w 1480197"/>
                <a:gd name="connsiteY149" fmla="*/ 987083 h 1908679"/>
                <a:gd name="connsiteX150" fmla="*/ 1264255 w 1480197"/>
                <a:gd name="connsiteY150" fmla="*/ 987083 h 1908679"/>
                <a:gd name="connsiteX151" fmla="*/ 1154908 w 1480197"/>
                <a:gd name="connsiteY151" fmla="*/ 940480 h 1908679"/>
                <a:gd name="connsiteX152" fmla="*/ 1201511 w 1480197"/>
                <a:gd name="connsiteY152" fmla="*/ 940480 h 1908679"/>
                <a:gd name="connsiteX153" fmla="*/ 1201511 w 1480197"/>
                <a:gd name="connsiteY153" fmla="*/ 987083 h 1908679"/>
                <a:gd name="connsiteX154" fmla="*/ 1154908 w 1480197"/>
                <a:gd name="connsiteY154" fmla="*/ 987083 h 1908679"/>
                <a:gd name="connsiteX155" fmla="*/ 1045518 w 1480197"/>
                <a:gd name="connsiteY155" fmla="*/ 940480 h 1908679"/>
                <a:gd name="connsiteX156" fmla="*/ 1092121 w 1480197"/>
                <a:gd name="connsiteY156" fmla="*/ 940480 h 1908679"/>
                <a:gd name="connsiteX157" fmla="*/ 1092121 w 1480197"/>
                <a:gd name="connsiteY157" fmla="*/ 987083 h 1908679"/>
                <a:gd name="connsiteX158" fmla="*/ 1045518 w 1480197"/>
                <a:gd name="connsiteY158" fmla="*/ 987083 h 1908679"/>
                <a:gd name="connsiteX159" fmla="*/ 361682 w 1480197"/>
                <a:gd name="connsiteY159" fmla="*/ 931202 h 1908679"/>
                <a:gd name="connsiteX160" fmla="*/ 408285 w 1480197"/>
                <a:gd name="connsiteY160" fmla="*/ 931202 h 1908679"/>
                <a:gd name="connsiteX161" fmla="*/ 408285 w 1480197"/>
                <a:gd name="connsiteY161" fmla="*/ 977805 h 1908679"/>
                <a:gd name="connsiteX162" fmla="*/ 361682 w 1480197"/>
                <a:gd name="connsiteY162" fmla="*/ 977805 h 1908679"/>
                <a:gd name="connsiteX163" fmla="*/ 252292 w 1480197"/>
                <a:gd name="connsiteY163" fmla="*/ 931202 h 1908679"/>
                <a:gd name="connsiteX164" fmla="*/ 298895 w 1480197"/>
                <a:gd name="connsiteY164" fmla="*/ 931202 h 1908679"/>
                <a:gd name="connsiteX165" fmla="*/ 298895 w 1480197"/>
                <a:gd name="connsiteY165" fmla="*/ 977805 h 1908679"/>
                <a:gd name="connsiteX166" fmla="*/ 252292 w 1480197"/>
                <a:gd name="connsiteY166" fmla="*/ 977805 h 1908679"/>
                <a:gd name="connsiteX167" fmla="*/ 142945 w 1480197"/>
                <a:gd name="connsiteY167" fmla="*/ 931202 h 1908679"/>
                <a:gd name="connsiteX168" fmla="*/ 189548 w 1480197"/>
                <a:gd name="connsiteY168" fmla="*/ 931202 h 1908679"/>
                <a:gd name="connsiteX169" fmla="*/ 189548 w 1480197"/>
                <a:gd name="connsiteY169" fmla="*/ 977805 h 1908679"/>
                <a:gd name="connsiteX170" fmla="*/ 142945 w 1480197"/>
                <a:gd name="connsiteY170" fmla="*/ 977805 h 1908679"/>
                <a:gd name="connsiteX171" fmla="*/ 1264255 w 1480197"/>
                <a:gd name="connsiteY171" fmla="*/ 781988 h 1908679"/>
                <a:gd name="connsiteX172" fmla="*/ 1310858 w 1480197"/>
                <a:gd name="connsiteY172" fmla="*/ 781988 h 1908679"/>
                <a:gd name="connsiteX173" fmla="*/ 1310858 w 1480197"/>
                <a:gd name="connsiteY173" fmla="*/ 828591 h 1908679"/>
                <a:gd name="connsiteX174" fmla="*/ 1264255 w 1480197"/>
                <a:gd name="connsiteY174" fmla="*/ 828591 h 1908679"/>
                <a:gd name="connsiteX175" fmla="*/ 1154908 w 1480197"/>
                <a:gd name="connsiteY175" fmla="*/ 781988 h 1908679"/>
                <a:gd name="connsiteX176" fmla="*/ 1201511 w 1480197"/>
                <a:gd name="connsiteY176" fmla="*/ 781988 h 1908679"/>
                <a:gd name="connsiteX177" fmla="*/ 1201511 w 1480197"/>
                <a:gd name="connsiteY177" fmla="*/ 828591 h 1908679"/>
                <a:gd name="connsiteX178" fmla="*/ 1154908 w 1480197"/>
                <a:gd name="connsiteY178" fmla="*/ 828591 h 1908679"/>
                <a:gd name="connsiteX179" fmla="*/ 1045518 w 1480197"/>
                <a:gd name="connsiteY179" fmla="*/ 781988 h 1908679"/>
                <a:gd name="connsiteX180" fmla="*/ 1092121 w 1480197"/>
                <a:gd name="connsiteY180" fmla="*/ 781988 h 1908679"/>
                <a:gd name="connsiteX181" fmla="*/ 1092121 w 1480197"/>
                <a:gd name="connsiteY181" fmla="*/ 828591 h 1908679"/>
                <a:gd name="connsiteX182" fmla="*/ 1045518 w 1480197"/>
                <a:gd name="connsiteY182" fmla="*/ 828591 h 1908679"/>
                <a:gd name="connsiteX183" fmla="*/ 361682 w 1480197"/>
                <a:gd name="connsiteY183" fmla="*/ 772709 h 1908679"/>
                <a:gd name="connsiteX184" fmla="*/ 408285 w 1480197"/>
                <a:gd name="connsiteY184" fmla="*/ 772709 h 1908679"/>
                <a:gd name="connsiteX185" fmla="*/ 408285 w 1480197"/>
                <a:gd name="connsiteY185" fmla="*/ 819312 h 1908679"/>
                <a:gd name="connsiteX186" fmla="*/ 361682 w 1480197"/>
                <a:gd name="connsiteY186" fmla="*/ 819312 h 1908679"/>
                <a:gd name="connsiteX187" fmla="*/ 252292 w 1480197"/>
                <a:gd name="connsiteY187" fmla="*/ 772709 h 1908679"/>
                <a:gd name="connsiteX188" fmla="*/ 298895 w 1480197"/>
                <a:gd name="connsiteY188" fmla="*/ 772709 h 1908679"/>
                <a:gd name="connsiteX189" fmla="*/ 298895 w 1480197"/>
                <a:gd name="connsiteY189" fmla="*/ 819312 h 1908679"/>
                <a:gd name="connsiteX190" fmla="*/ 252292 w 1480197"/>
                <a:gd name="connsiteY190" fmla="*/ 819312 h 1908679"/>
                <a:gd name="connsiteX191" fmla="*/ 142945 w 1480197"/>
                <a:gd name="connsiteY191" fmla="*/ 772709 h 1908679"/>
                <a:gd name="connsiteX192" fmla="*/ 189548 w 1480197"/>
                <a:gd name="connsiteY192" fmla="*/ 772709 h 1908679"/>
                <a:gd name="connsiteX193" fmla="*/ 189548 w 1480197"/>
                <a:gd name="connsiteY193" fmla="*/ 819312 h 1908679"/>
                <a:gd name="connsiteX194" fmla="*/ 142945 w 1480197"/>
                <a:gd name="connsiteY194" fmla="*/ 819312 h 1908679"/>
                <a:gd name="connsiteX195" fmla="*/ 23302 w 1480197"/>
                <a:gd name="connsiteY195" fmla="*/ 633239 h 1908679"/>
                <a:gd name="connsiteX196" fmla="*/ 527927 w 1480197"/>
                <a:gd name="connsiteY196" fmla="*/ 633239 h 1908679"/>
                <a:gd name="connsiteX197" fmla="*/ 551229 w 1480197"/>
                <a:gd name="connsiteY197" fmla="*/ 656541 h 1908679"/>
                <a:gd name="connsiteX198" fmla="*/ 551229 w 1480197"/>
                <a:gd name="connsiteY198" fmla="*/ 978991 h 1908679"/>
                <a:gd name="connsiteX199" fmla="*/ 527927 w 1480197"/>
                <a:gd name="connsiteY199" fmla="*/ 1002292 h 1908679"/>
                <a:gd name="connsiteX200" fmla="*/ 504626 w 1480197"/>
                <a:gd name="connsiteY200" fmla="*/ 978991 h 1908679"/>
                <a:gd name="connsiteX201" fmla="*/ 504626 w 1480197"/>
                <a:gd name="connsiteY201" fmla="*/ 679842 h 1908679"/>
                <a:gd name="connsiteX202" fmla="*/ 46645 w 1480197"/>
                <a:gd name="connsiteY202" fmla="*/ 679842 h 1908679"/>
                <a:gd name="connsiteX203" fmla="*/ 46645 w 1480197"/>
                <a:gd name="connsiteY203" fmla="*/ 1862076 h 1908679"/>
                <a:gd name="connsiteX204" fmla="*/ 274068 w 1480197"/>
                <a:gd name="connsiteY204" fmla="*/ 1862076 h 1908679"/>
                <a:gd name="connsiteX205" fmla="*/ 297370 w 1480197"/>
                <a:gd name="connsiteY205" fmla="*/ 1885377 h 1908679"/>
                <a:gd name="connsiteX206" fmla="*/ 274068 w 1480197"/>
                <a:gd name="connsiteY206" fmla="*/ 1908679 h 1908679"/>
                <a:gd name="connsiteX207" fmla="*/ 23302 w 1480197"/>
                <a:gd name="connsiteY207" fmla="*/ 1908679 h 1908679"/>
                <a:gd name="connsiteX208" fmla="*/ 0 w 1480197"/>
                <a:gd name="connsiteY208" fmla="*/ 1885377 h 1908679"/>
                <a:gd name="connsiteX209" fmla="*/ 0 w 1480197"/>
                <a:gd name="connsiteY209" fmla="*/ 656541 h 1908679"/>
                <a:gd name="connsiteX210" fmla="*/ 23302 w 1480197"/>
                <a:gd name="connsiteY210" fmla="*/ 633239 h 1908679"/>
                <a:gd name="connsiteX211" fmla="*/ 1264255 w 1480197"/>
                <a:gd name="connsiteY211" fmla="*/ 624046 h 1908679"/>
                <a:gd name="connsiteX212" fmla="*/ 1310858 w 1480197"/>
                <a:gd name="connsiteY212" fmla="*/ 624046 h 1908679"/>
                <a:gd name="connsiteX213" fmla="*/ 1310858 w 1480197"/>
                <a:gd name="connsiteY213" fmla="*/ 670649 h 1908679"/>
                <a:gd name="connsiteX214" fmla="*/ 1264255 w 1480197"/>
                <a:gd name="connsiteY214" fmla="*/ 670649 h 1908679"/>
                <a:gd name="connsiteX215" fmla="*/ 1154908 w 1480197"/>
                <a:gd name="connsiteY215" fmla="*/ 624046 h 1908679"/>
                <a:gd name="connsiteX216" fmla="*/ 1201511 w 1480197"/>
                <a:gd name="connsiteY216" fmla="*/ 624046 h 1908679"/>
                <a:gd name="connsiteX217" fmla="*/ 1201511 w 1480197"/>
                <a:gd name="connsiteY217" fmla="*/ 670649 h 1908679"/>
                <a:gd name="connsiteX218" fmla="*/ 1154908 w 1480197"/>
                <a:gd name="connsiteY218" fmla="*/ 670649 h 1908679"/>
                <a:gd name="connsiteX219" fmla="*/ 1045518 w 1480197"/>
                <a:gd name="connsiteY219" fmla="*/ 624046 h 1908679"/>
                <a:gd name="connsiteX220" fmla="*/ 1092121 w 1480197"/>
                <a:gd name="connsiteY220" fmla="*/ 624046 h 1908679"/>
                <a:gd name="connsiteX221" fmla="*/ 1092121 w 1480197"/>
                <a:gd name="connsiteY221" fmla="*/ 670649 h 1908679"/>
                <a:gd name="connsiteX222" fmla="*/ 1045518 w 1480197"/>
                <a:gd name="connsiteY222" fmla="*/ 670649 h 1908679"/>
                <a:gd name="connsiteX223" fmla="*/ 1264255 w 1480197"/>
                <a:gd name="connsiteY223" fmla="*/ 465553 h 1908679"/>
                <a:gd name="connsiteX224" fmla="*/ 1310858 w 1480197"/>
                <a:gd name="connsiteY224" fmla="*/ 465553 h 1908679"/>
                <a:gd name="connsiteX225" fmla="*/ 1310858 w 1480197"/>
                <a:gd name="connsiteY225" fmla="*/ 512156 h 1908679"/>
                <a:gd name="connsiteX226" fmla="*/ 1264255 w 1480197"/>
                <a:gd name="connsiteY226" fmla="*/ 512156 h 1908679"/>
                <a:gd name="connsiteX227" fmla="*/ 1154908 w 1480197"/>
                <a:gd name="connsiteY227" fmla="*/ 465553 h 1908679"/>
                <a:gd name="connsiteX228" fmla="*/ 1201511 w 1480197"/>
                <a:gd name="connsiteY228" fmla="*/ 465553 h 1908679"/>
                <a:gd name="connsiteX229" fmla="*/ 1201511 w 1480197"/>
                <a:gd name="connsiteY229" fmla="*/ 512156 h 1908679"/>
                <a:gd name="connsiteX230" fmla="*/ 1154908 w 1480197"/>
                <a:gd name="connsiteY230" fmla="*/ 512156 h 1908679"/>
                <a:gd name="connsiteX231" fmla="*/ 1045518 w 1480197"/>
                <a:gd name="connsiteY231" fmla="*/ 465553 h 1908679"/>
                <a:gd name="connsiteX232" fmla="*/ 1092121 w 1480197"/>
                <a:gd name="connsiteY232" fmla="*/ 465553 h 1908679"/>
                <a:gd name="connsiteX233" fmla="*/ 1092121 w 1480197"/>
                <a:gd name="connsiteY233" fmla="*/ 512156 h 1908679"/>
                <a:gd name="connsiteX234" fmla="*/ 1045518 w 1480197"/>
                <a:gd name="connsiteY234" fmla="*/ 512156 h 1908679"/>
                <a:gd name="connsiteX235" fmla="*/ 1264255 w 1480197"/>
                <a:gd name="connsiteY235" fmla="*/ 307018 h 1908679"/>
                <a:gd name="connsiteX236" fmla="*/ 1310858 w 1480197"/>
                <a:gd name="connsiteY236" fmla="*/ 307018 h 1908679"/>
                <a:gd name="connsiteX237" fmla="*/ 1310858 w 1480197"/>
                <a:gd name="connsiteY237" fmla="*/ 353621 h 1908679"/>
                <a:gd name="connsiteX238" fmla="*/ 1264255 w 1480197"/>
                <a:gd name="connsiteY238" fmla="*/ 353621 h 1908679"/>
                <a:gd name="connsiteX239" fmla="*/ 1154908 w 1480197"/>
                <a:gd name="connsiteY239" fmla="*/ 307018 h 1908679"/>
                <a:gd name="connsiteX240" fmla="*/ 1201511 w 1480197"/>
                <a:gd name="connsiteY240" fmla="*/ 307018 h 1908679"/>
                <a:gd name="connsiteX241" fmla="*/ 1201511 w 1480197"/>
                <a:gd name="connsiteY241" fmla="*/ 353621 h 1908679"/>
                <a:gd name="connsiteX242" fmla="*/ 1154908 w 1480197"/>
                <a:gd name="connsiteY242" fmla="*/ 353621 h 1908679"/>
                <a:gd name="connsiteX243" fmla="*/ 1045518 w 1480197"/>
                <a:gd name="connsiteY243" fmla="*/ 307018 h 1908679"/>
                <a:gd name="connsiteX244" fmla="*/ 1092121 w 1480197"/>
                <a:gd name="connsiteY244" fmla="*/ 307018 h 1908679"/>
                <a:gd name="connsiteX245" fmla="*/ 1092121 w 1480197"/>
                <a:gd name="connsiteY245" fmla="*/ 353621 h 1908679"/>
                <a:gd name="connsiteX246" fmla="*/ 1045518 w 1480197"/>
                <a:gd name="connsiteY246" fmla="*/ 353621 h 1908679"/>
                <a:gd name="connsiteX247" fmla="*/ 907234 w 1480197"/>
                <a:gd name="connsiteY247" fmla="*/ 1260 h 1908679"/>
                <a:gd name="connsiteX248" fmla="*/ 1464564 w 1480197"/>
                <a:gd name="connsiteY248" fmla="*/ 191909 h 1908679"/>
                <a:gd name="connsiteX249" fmla="*/ 1480197 w 1480197"/>
                <a:gd name="connsiteY249" fmla="*/ 214109 h 1908679"/>
                <a:gd name="connsiteX250" fmla="*/ 1480197 w 1480197"/>
                <a:gd name="connsiteY250" fmla="*/ 1885378 h 1908679"/>
                <a:gd name="connsiteX251" fmla="*/ 1456895 w 1480197"/>
                <a:gd name="connsiteY251" fmla="*/ 1908679 h 1908679"/>
                <a:gd name="connsiteX252" fmla="*/ 1154611 w 1480197"/>
                <a:gd name="connsiteY252" fmla="*/ 1908679 h 1908679"/>
                <a:gd name="connsiteX253" fmla="*/ 1131310 w 1480197"/>
                <a:gd name="connsiteY253" fmla="*/ 1885378 h 1908679"/>
                <a:gd name="connsiteX254" fmla="*/ 1154611 w 1480197"/>
                <a:gd name="connsiteY254" fmla="*/ 1862076 h 1908679"/>
                <a:gd name="connsiteX255" fmla="*/ 1433551 w 1480197"/>
                <a:gd name="connsiteY255" fmla="*/ 1862076 h 1908679"/>
                <a:gd name="connsiteX256" fmla="*/ 1433551 w 1480197"/>
                <a:gd name="connsiteY256" fmla="*/ 230886 h 1908679"/>
                <a:gd name="connsiteX257" fmla="*/ 922867 w 1480197"/>
                <a:gd name="connsiteY257" fmla="*/ 56337 h 1908679"/>
                <a:gd name="connsiteX258" fmla="*/ 922867 w 1480197"/>
                <a:gd name="connsiteY258" fmla="*/ 978992 h 1908679"/>
                <a:gd name="connsiteX259" fmla="*/ 899523 w 1480197"/>
                <a:gd name="connsiteY259" fmla="*/ 1002293 h 1908679"/>
                <a:gd name="connsiteX260" fmla="*/ 899477 w 1480197"/>
                <a:gd name="connsiteY260" fmla="*/ 1002293 h 1908679"/>
                <a:gd name="connsiteX261" fmla="*/ 876391 w 1480197"/>
                <a:gd name="connsiteY261" fmla="*/ 978695 h 1908679"/>
                <a:gd name="connsiteX262" fmla="*/ 876391 w 1480197"/>
                <a:gd name="connsiteY262" fmla="*/ 23333 h 1908679"/>
                <a:gd name="connsiteX263" fmla="*/ 877645 w 1480197"/>
                <a:gd name="connsiteY263" fmla="*/ 15767 h 1908679"/>
                <a:gd name="connsiteX264" fmla="*/ 907234 w 1480197"/>
                <a:gd name="connsiteY264" fmla="*/ 1260 h 190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</a:cxnLst>
              <a:rect l="l" t="t" r="r" b="b"/>
              <a:pathLst>
                <a:path w="1480197" h="1908679">
                  <a:moveTo>
                    <a:pt x="570972" y="1712608"/>
                  </a:moveTo>
                  <a:lnTo>
                    <a:pt x="570972" y="1862076"/>
                  </a:lnTo>
                  <a:lnTo>
                    <a:pt x="857919" y="1862076"/>
                  </a:lnTo>
                  <a:lnTo>
                    <a:pt x="857919" y="1712608"/>
                  </a:lnTo>
                  <a:close/>
                  <a:moveTo>
                    <a:pt x="252292" y="1564113"/>
                  </a:moveTo>
                  <a:lnTo>
                    <a:pt x="298895" y="1564113"/>
                  </a:lnTo>
                  <a:lnTo>
                    <a:pt x="298895" y="1610716"/>
                  </a:lnTo>
                  <a:lnTo>
                    <a:pt x="252292" y="1610716"/>
                  </a:lnTo>
                  <a:close/>
                  <a:moveTo>
                    <a:pt x="142945" y="1564113"/>
                  </a:moveTo>
                  <a:lnTo>
                    <a:pt x="189548" y="1564113"/>
                  </a:lnTo>
                  <a:lnTo>
                    <a:pt x="189548" y="1610716"/>
                  </a:lnTo>
                  <a:lnTo>
                    <a:pt x="142945" y="1610716"/>
                  </a:lnTo>
                  <a:close/>
                  <a:moveTo>
                    <a:pt x="570972" y="1462900"/>
                  </a:moveTo>
                  <a:lnTo>
                    <a:pt x="570972" y="1527296"/>
                  </a:lnTo>
                  <a:lnTo>
                    <a:pt x="635539" y="1527296"/>
                  </a:lnTo>
                  <a:lnTo>
                    <a:pt x="635539" y="1462900"/>
                  </a:lnTo>
                  <a:close/>
                  <a:moveTo>
                    <a:pt x="793353" y="1462730"/>
                  </a:moveTo>
                  <a:lnTo>
                    <a:pt x="793353" y="1527296"/>
                  </a:lnTo>
                  <a:lnTo>
                    <a:pt x="857920" y="1527296"/>
                  </a:lnTo>
                  <a:lnTo>
                    <a:pt x="857920" y="1462730"/>
                  </a:lnTo>
                  <a:close/>
                  <a:moveTo>
                    <a:pt x="770052" y="1416127"/>
                  </a:moveTo>
                  <a:lnTo>
                    <a:pt x="881221" y="1416127"/>
                  </a:lnTo>
                  <a:cubicBezTo>
                    <a:pt x="894092" y="1416127"/>
                    <a:pt x="904523" y="1426558"/>
                    <a:pt x="904523" y="1439429"/>
                  </a:cubicBezTo>
                  <a:lnTo>
                    <a:pt x="904523" y="1550598"/>
                  </a:lnTo>
                  <a:cubicBezTo>
                    <a:pt x="904523" y="1563469"/>
                    <a:pt x="894092" y="1573899"/>
                    <a:pt x="881221" y="1573899"/>
                  </a:cubicBezTo>
                  <a:lnTo>
                    <a:pt x="770052" y="1573899"/>
                  </a:lnTo>
                  <a:cubicBezTo>
                    <a:pt x="757177" y="1573899"/>
                    <a:pt x="746733" y="1563473"/>
                    <a:pt x="746708" y="1550598"/>
                  </a:cubicBezTo>
                  <a:lnTo>
                    <a:pt x="746708" y="1439429"/>
                  </a:lnTo>
                  <a:cubicBezTo>
                    <a:pt x="746733" y="1426553"/>
                    <a:pt x="757177" y="1416127"/>
                    <a:pt x="770052" y="1416127"/>
                  </a:cubicBezTo>
                  <a:close/>
                  <a:moveTo>
                    <a:pt x="547629" y="1416127"/>
                  </a:moveTo>
                  <a:lnTo>
                    <a:pt x="658840" y="1416127"/>
                  </a:lnTo>
                  <a:cubicBezTo>
                    <a:pt x="671711" y="1416127"/>
                    <a:pt x="682142" y="1426558"/>
                    <a:pt x="682142" y="1439429"/>
                  </a:cubicBezTo>
                  <a:lnTo>
                    <a:pt x="682142" y="1550598"/>
                  </a:lnTo>
                  <a:cubicBezTo>
                    <a:pt x="682142" y="1563469"/>
                    <a:pt x="671711" y="1573899"/>
                    <a:pt x="658840" y="1573899"/>
                  </a:cubicBezTo>
                  <a:lnTo>
                    <a:pt x="547629" y="1573899"/>
                  </a:lnTo>
                  <a:cubicBezTo>
                    <a:pt x="534758" y="1573899"/>
                    <a:pt x="524327" y="1563469"/>
                    <a:pt x="524327" y="1550598"/>
                  </a:cubicBezTo>
                  <a:lnTo>
                    <a:pt x="524327" y="1439429"/>
                  </a:lnTo>
                  <a:cubicBezTo>
                    <a:pt x="524327" y="1426558"/>
                    <a:pt x="534758" y="1416127"/>
                    <a:pt x="547629" y="1416127"/>
                  </a:cubicBezTo>
                  <a:close/>
                  <a:moveTo>
                    <a:pt x="1264255" y="1414899"/>
                  </a:moveTo>
                  <a:lnTo>
                    <a:pt x="1310858" y="1414899"/>
                  </a:lnTo>
                  <a:lnTo>
                    <a:pt x="1310858" y="1461502"/>
                  </a:lnTo>
                  <a:lnTo>
                    <a:pt x="1264255" y="1461502"/>
                  </a:lnTo>
                  <a:close/>
                  <a:moveTo>
                    <a:pt x="1154908" y="1414899"/>
                  </a:moveTo>
                  <a:lnTo>
                    <a:pt x="1201511" y="1414899"/>
                  </a:lnTo>
                  <a:lnTo>
                    <a:pt x="1201511" y="1461502"/>
                  </a:lnTo>
                  <a:lnTo>
                    <a:pt x="1154908" y="1461502"/>
                  </a:lnTo>
                  <a:close/>
                  <a:moveTo>
                    <a:pt x="252334" y="1405578"/>
                  </a:moveTo>
                  <a:lnTo>
                    <a:pt x="298937" y="1405578"/>
                  </a:lnTo>
                  <a:lnTo>
                    <a:pt x="298937" y="1406171"/>
                  </a:lnTo>
                  <a:lnTo>
                    <a:pt x="298937" y="1452223"/>
                  </a:lnTo>
                  <a:lnTo>
                    <a:pt x="298937" y="1452774"/>
                  </a:lnTo>
                  <a:lnTo>
                    <a:pt x="252334" y="1452774"/>
                  </a:lnTo>
                  <a:lnTo>
                    <a:pt x="252334" y="1452223"/>
                  </a:lnTo>
                  <a:lnTo>
                    <a:pt x="252334" y="1406171"/>
                  </a:lnTo>
                  <a:close/>
                  <a:moveTo>
                    <a:pt x="142945" y="1405578"/>
                  </a:moveTo>
                  <a:lnTo>
                    <a:pt x="189590" y="1405578"/>
                  </a:lnTo>
                  <a:lnTo>
                    <a:pt x="189590" y="1406171"/>
                  </a:lnTo>
                  <a:lnTo>
                    <a:pt x="189590" y="1452223"/>
                  </a:lnTo>
                  <a:lnTo>
                    <a:pt x="189590" y="1452774"/>
                  </a:lnTo>
                  <a:lnTo>
                    <a:pt x="142945" y="1452774"/>
                  </a:lnTo>
                  <a:lnTo>
                    <a:pt x="142945" y="1452223"/>
                  </a:lnTo>
                  <a:lnTo>
                    <a:pt x="142945" y="1406171"/>
                  </a:lnTo>
                  <a:close/>
                  <a:moveTo>
                    <a:pt x="1264255" y="1256406"/>
                  </a:moveTo>
                  <a:lnTo>
                    <a:pt x="1310858" y="1256406"/>
                  </a:lnTo>
                  <a:lnTo>
                    <a:pt x="1310858" y="1256957"/>
                  </a:lnTo>
                  <a:lnTo>
                    <a:pt x="1310858" y="1303009"/>
                  </a:lnTo>
                  <a:lnTo>
                    <a:pt x="1310858" y="1303560"/>
                  </a:lnTo>
                  <a:lnTo>
                    <a:pt x="1264255" y="1303560"/>
                  </a:lnTo>
                  <a:lnTo>
                    <a:pt x="1264255" y="1303009"/>
                  </a:lnTo>
                  <a:lnTo>
                    <a:pt x="1264255" y="1256957"/>
                  </a:lnTo>
                  <a:close/>
                  <a:moveTo>
                    <a:pt x="1154908" y="1256406"/>
                  </a:moveTo>
                  <a:lnTo>
                    <a:pt x="1201511" y="1256406"/>
                  </a:lnTo>
                  <a:lnTo>
                    <a:pt x="1201511" y="1256957"/>
                  </a:lnTo>
                  <a:lnTo>
                    <a:pt x="1201511" y="1303009"/>
                  </a:lnTo>
                  <a:lnTo>
                    <a:pt x="1201511" y="1303560"/>
                  </a:lnTo>
                  <a:lnTo>
                    <a:pt x="1154908" y="1303560"/>
                  </a:lnTo>
                  <a:lnTo>
                    <a:pt x="1154908" y="1303009"/>
                  </a:lnTo>
                  <a:lnTo>
                    <a:pt x="1154908" y="1256957"/>
                  </a:lnTo>
                  <a:close/>
                  <a:moveTo>
                    <a:pt x="252292" y="1247636"/>
                  </a:moveTo>
                  <a:lnTo>
                    <a:pt x="298895" y="1247636"/>
                  </a:lnTo>
                  <a:lnTo>
                    <a:pt x="298895" y="1294239"/>
                  </a:lnTo>
                  <a:lnTo>
                    <a:pt x="252292" y="1294239"/>
                  </a:lnTo>
                  <a:close/>
                  <a:moveTo>
                    <a:pt x="142945" y="1247636"/>
                  </a:moveTo>
                  <a:lnTo>
                    <a:pt x="189548" y="1247636"/>
                  </a:lnTo>
                  <a:lnTo>
                    <a:pt x="189548" y="1294239"/>
                  </a:lnTo>
                  <a:lnTo>
                    <a:pt x="142945" y="1294239"/>
                  </a:lnTo>
                  <a:close/>
                  <a:moveTo>
                    <a:pt x="793353" y="1240349"/>
                  </a:moveTo>
                  <a:lnTo>
                    <a:pt x="793353" y="1304916"/>
                  </a:lnTo>
                  <a:lnTo>
                    <a:pt x="857920" y="1304916"/>
                  </a:lnTo>
                  <a:lnTo>
                    <a:pt x="857920" y="1240349"/>
                  </a:lnTo>
                  <a:close/>
                  <a:moveTo>
                    <a:pt x="570972" y="1240349"/>
                  </a:moveTo>
                  <a:lnTo>
                    <a:pt x="570972" y="1304916"/>
                  </a:lnTo>
                  <a:lnTo>
                    <a:pt x="635539" y="1304916"/>
                  </a:lnTo>
                  <a:lnTo>
                    <a:pt x="635539" y="1240349"/>
                  </a:lnTo>
                  <a:close/>
                  <a:moveTo>
                    <a:pt x="770052" y="1193831"/>
                  </a:moveTo>
                  <a:lnTo>
                    <a:pt x="881221" y="1193831"/>
                  </a:lnTo>
                  <a:cubicBezTo>
                    <a:pt x="894096" y="1193856"/>
                    <a:pt x="904523" y="1204300"/>
                    <a:pt x="904523" y="1217175"/>
                  </a:cubicBezTo>
                  <a:lnTo>
                    <a:pt x="904523" y="1328217"/>
                  </a:lnTo>
                  <a:cubicBezTo>
                    <a:pt x="904523" y="1341088"/>
                    <a:pt x="894092" y="1351519"/>
                    <a:pt x="881221" y="1351519"/>
                  </a:cubicBezTo>
                  <a:lnTo>
                    <a:pt x="770052" y="1351519"/>
                  </a:lnTo>
                  <a:cubicBezTo>
                    <a:pt x="757223" y="1351519"/>
                    <a:pt x="746801" y="1341169"/>
                    <a:pt x="746708" y="1328344"/>
                  </a:cubicBezTo>
                  <a:lnTo>
                    <a:pt x="746708" y="1217175"/>
                  </a:lnTo>
                  <a:cubicBezTo>
                    <a:pt x="746708" y="1204283"/>
                    <a:pt x="757160" y="1193831"/>
                    <a:pt x="770052" y="1193831"/>
                  </a:cubicBezTo>
                  <a:close/>
                  <a:moveTo>
                    <a:pt x="547629" y="1193831"/>
                  </a:moveTo>
                  <a:lnTo>
                    <a:pt x="658840" y="1193831"/>
                  </a:lnTo>
                  <a:cubicBezTo>
                    <a:pt x="671715" y="1193856"/>
                    <a:pt x="682142" y="1204300"/>
                    <a:pt x="682142" y="1217175"/>
                  </a:cubicBezTo>
                  <a:lnTo>
                    <a:pt x="682142" y="1328217"/>
                  </a:lnTo>
                  <a:cubicBezTo>
                    <a:pt x="682142" y="1341088"/>
                    <a:pt x="671711" y="1351519"/>
                    <a:pt x="658840" y="1351519"/>
                  </a:cubicBezTo>
                  <a:lnTo>
                    <a:pt x="547629" y="1351519"/>
                  </a:lnTo>
                  <a:cubicBezTo>
                    <a:pt x="534808" y="1351519"/>
                    <a:pt x="524399" y="1341164"/>
                    <a:pt x="524327" y="1328344"/>
                  </a:cubicBezTo>
                  <a:lnTo>
                    <a:pt x="524327" y="1217175"/>
                  </a:lnTo>
                  <a:cubicBezTo>
                    <a:pt x="524327" y="1204300"/>
                    <a:pt x="534753" y="1193856"/>
                    <a:pt x="547629" y="1193831"/>
                  </a:cubicBezTo>
                  <a:close/>
                  <a:moveTo>
                    <a:pt x="408285" y="1120368"/>
                  </a:moveTo>
                  <a:lnTo>
                    <a:pt x="408285" y="1862076"/>
                  </a:lnTo>
                  <a:lnTo>
                    <a:pt x="524327" y="1862076"/>
                  </a:lnTo>
                  <a:lnTo>
                    <a:pt x="524327" y="1689306"/>
                  </a:lnTo>
                  <a:cubicBezTo>
                    <a:pt x="524327" y="1676431"/>
                    <a:pt x="534753" y="1665988"/>
                    <a:pt x="547628" y="1665962"/>
                  </a:cubicBezTo>
                  <a:lnTo>
                    <a:pt x="881221" y="1665962"/>
                  </a:lnTo>
                  <a:cubicBezTo>
                    <a:pt x="894096" y="1665988"/>
                    <a:pt x="904522" y="1676431"/>
                    <a:pt x="904522" y="1689306"/>
                  </a:cubicBezTo>
                  <a:lnTo>
                    <a:pt x="904522" y="1862076"/>
                  </a:lnTo>
                  <a:lnTo>
                    <a:pt x="1020606" y="1862076"/>
                  </a:lnTo>
                  <a:lnTo>
                    <a:pt x="1020606" y="1120368"/>
                  </a:lnTo>
                  <a:close/>
                  <a:moveTo>
                    <a:pt x="1264255" y="1098464"/>
                  </a:moveTo>
                  <a:lnTo>
                    <a:pt x="1310858" y="1098464"/>
                  </a:lnTo>
                  <a:lnTo>
                    <a:pt x="1310858" y="1145067"/>
                  </a:lnTo>
                  <a:lnTo>
                    <a:pt x="1264255" y="1145067"/>
                  </a:lnTo>
                  <a:close/>
                  <a:moveTo>
                    <a:pt x="1154908" y="1098464"/>
                  </a:moveTo>
                  <a:lnTo>
                    <a:pt x="1201511" y="1098464"/>
                  </a:lnTo>
                  <a:lnTo>
                    <a:pt x="1201511" y="1145067"/>
                  </a:lnTo>
                  <a:lnTo>
                    <a:pt x="1154908" y="1145067"/>
                  </a:lnTo>
                  <a:close/>
                  <a:moveTo>
                    <a:pt x="252292" y="1089695"/>
                  </a:moveTo>
                  <a:lnTo>
                    <a:pt x="298895" y="1089695"/>
                  </a:lnTo>
                  <a:lnTo>
                    <a:pt x="298895" y="1136298"/>
                  </a:lnTo>
                  <a:lnTo>
                    <a:pt x="252292" y="1136298"/>
                  </a:lnTo>
                  <a:close/>
                  <a:moveTo>
                    <a:pt x="142945" y="1089695"/>
                  </a:moveTo>
                  <a:lnTo>
                    <a:pt x="189548" y="1089695"/>
                  </a:lnTo>
                  <a:lnTo>
                    <a:pt x="189548" y="1136298"/>
                  </a:lnTo>
                  <a:lnTo>
                    <a:pt x="142945" y="1136298"/>
                  </a:lnTo>
                  <a:close/>
                  <a:moveTo>
                    <a:pt x="384984" y="1073723"/>
                  </a:moveTo>
                  <a:lnTo>
                    <a:pt x="1043908" y="1073723"/>
                  </a:lnTo>
                  <a:cubicBezTo>
                    <a:pt x="1056783" y="1073748"/>
                    <a:pt x="1067209" y="1084192"/>
                    <a:pt x="1067209" y="1097067"/>
                  </a:cubicBezTo>
                  <a:lnTo>
                    <a:pt x="1067209" y="1885378"/>
                  </a:lnTo>
                  <a:cubicBezTo>
                    <a:pt x="1067209" y="1898249"/>
                    <a:pt x="1056779" y="1908679"/>
                    <a:pt x="1043908" y="1908679"/>
                  </a:cubicBezTo>
                  <a:lnTo>
                    <a:pt x="384984" y="1908679"/>
                  </a:lnTo>
                  <a:cubicBezTo>
                    <a:pt x="372113" y="1908679"/>
                    <a:pt x="361682" y="1898249"/>
                    <a:pt x="361682" y="1885378"/>
                  </a:cubicBezTo>
                  <a:lnTo>
                    <a:pt x="361682" y="1097067"/>
                  </a:lnTo>
                  <a:cubicBezTo>
                    <a:pt x="361682" y="1084192"/>
                    <a:pt x="372108" y="1073748"/>
                    <a:pt x="384984" y="1073723"/>
                  </a:cubicBezTo>
                  <a:close/>
                  <a:moveTo>
                    <a:pt x="1264255" y="940480"/>
                  </a:moveTo>
                  <a:lnTo>
                    <a:pt x="1310858" y="940480"/>
                  </a:lnTo>
                  <a:lnTo>
                    <a:pt x="1310858" y="987083"/>
                  </a:lnTo>
                  <a:lnTo>
                    <a:pt x="1264255" y="987083"/>
                  </a:lnTo>
                  <a:close/>
                  <a:moveTo>
                    <a:pt x="1154908" y="940480"/>
                  </a:moveTo>
                  <a:lnTo>
                    <a:pt x="1201511" y="940480"/>
                  </a:lnTo>
                  <a:lnTo>
                    <a:pt x="1201511" y="987083"/>
                  </a:lnTo>
                  <a:lnTo>
                    <a:pt x="1154908" y="987083"/>
                  </a:lnTo>
                  <a:close/>
                  <a:moveTo>
                    <a:pt x="1045518" y="940480"/>
                  </a:moveTo>
                  <a:lnTo>
                    <a:pt x="1092121" y="940480"/>
                  </a:lnTo>
                  <a:lnTo>
                    <a:pt x="1092121" y="987083"/>
                  </a:lnTo>
                  <a:lnTo>
                    <a:pt x="1045518" y="987083"/>
                  </a:lnTo>
                  <a:close/>
                  <a:moveTo>
                    <a:pt x="361682" y="931202"/>
                  </a:moveTo>
                  <a:lnTo>
                    <a:pt x="408285" y="931202"/>
                  </a:lnTo>
                  <a:lnTo>
                    <a:pt x="408285" y="977805"/>
                  </a:lnTo>
                  <a:lnTo>
                    <a:pt x="361682" y="977805"/>
                  </a:lnTo>
                  <a:close/>
                  <a:moveTo>
                    <a:pt x="252292" y="931202"/>
                  </a:moveTo>
                  <a:lnTo>
                    <a:pt x="298895" y="931202"/>
                  </a:lnTo>
                  <a:lnTo>
                    <a:pt x="298895" y="977805"/>
                  </a:lnTo>
                  <a:lnTo>
                    <a:pt x="252292" y="977805"/>
                  </a:lnTo>
                  <a:close/>
                  <a:moveTo>
                    <a:pt x="142945" y="931202"/>
                  </a:moveTo>
                  <a:lnTo>
                    <a:pt x="189548" y="931202"/>
                  </a:lnTo>
                  <a:lnTo>
                    <a:pt x="189548" y="977805"/>
                  </a:lnTo>
                  <a:lnTo>
                    <a:pt x="142945" y="977805"/>
                  </a:lnTo>
                  <a:close/>
                  <a:moveTo>
                    <a:pt x="1264255" y="781988"/>
                  </a:moveTo>
                  <a:lnTo>
                    <a:pt x="1310858" y="781988"/>
                  </a:lnTo>
                  <a:lnTo>
                    <a:pt x="1310858" y="828591"/>
                  </a:lnTo>
                  <a:lnTo>
                    <a:pt x="1264255" y="828591"/>
                  </a:lnTo>
                  <a:close/>
                  <a:moveTo>
                    <a:pt x="1154908" y="781988"/>
                  </a:moveTo>
                  <a:lnTo>
                    <a:pt x="1201511" y="781988"/>
                  </a:lnTo>
                  <a:lnTo>
                    <a:pt x="1201511" y="828591"/>
                  </a:lnTo>
                  <a:lnTo>
                    <a:pt x="1154908" y="828591"/>
                  </a:lnTo>
                  <a:close/>
                  <a:moveTo>
                    <a:pt x="1045518" y="781988"/>
                  </a:moveTo>
                  <a:lnTo>
                    <a:pt x="1092121" y="781988"/>
                  </a:lnTo>
                  <a:lnTo>
                    <a:pt x="1092121" y="828591"/>
                  </a:lnTo>
                  <a:lnTo>
                    <a:pt x="1045518" y="828591"/>
                  </a:lnTo>
                  <a:close/>
                  <a:moveTo>
                    <a:pt x="361682" y="772709"/>
                  </a:moveTo>
                  <a:lnTo>
                    <a:pt x="408285" y="772709"/>
                  </a:lnTo>
                  <a:lnTo>
                    <a:pt x="408285" y="819312"/>
                  </a:lnTo>
                  <a:lnTo>
                    <a:pt x="361682" y="819312"/>
                  </a:lnTo>
                  <a:close/>
                  <a:moveTo>
                    <a:pt x="252292" y="772709"/>
                  </a:moveTo>
                  <a:lnTo>
                    <a:pt x="298895" y="772709"/>
                  </a:lnTo>
                  <a:lnTo>
                    <a:pt x="298895" y="819312"/>
                  </a:lnTo>
                  <a:lnTo>
                    <a:pt x="252292" y="819312"/>
                  </a:lnTo>
                  <a:close/>
                  <a:moveTo>
                    <a:pt x="142945" y="772709"/>
                  </a:moveTo>
                  <a:lnTo>
                    <a:pt x="189548" y="772709"/>
                  </a:lnTo>
                  <a:lnTo>
                    <a:pt x="189548" y="819312"/>
                  </a:lnTo>
                  <a:lnTo>
                    <a:pt x="142945" y="819312"/>
                  </a:lnTo>
                  <a:close/>
                  <a:moveTo>
                    <a:pt x="23302" y="633239"/>
                  </a:moveTo>
                  <a:lnTo>
                    <a:pt x="527927" y="633239"/>
                  </a:lnTo>
                  <a:cubicBezTo>
                    <a:pt x="540798" y="633239"/>
                    <a:pt x="551229" y="643670"/>
                    <a:pt x="551229" y="656541"/>
                  </a:cubicBezTo>
                  <a:lnTo>
                    <a:pt x="551229" y="978991"/>
                  </a:lnTo>
                  <a:cubicBezTo>
                    <a:pt x="551229" y="991862"/>
                    <a:pt x="540798" y="1002292"/>
                    <a:pt x="527927" y="1002292"/>
                  </a:cubicBezTo>
                  <a:cubicBezTo>
                    <a:pt x="515056" y="1002292"/>
                    <a:pt x="504626" y="991862"/>
                    <a:pt x="504626" y="978991"/>
                  </a:cubicBezTo>
                  <a:lnTo>
                    <a:pt x="504626" y="679842"/>
                  </a:lnTo>
                  <a:lnTo>
                    <a:pt x="46645" y="679842"/>
                  </a:lnTo>
                  <a:lnTo>
                    <a:pt x="46645" y="1862076"/>
                  </a:lnTo>
                  <a:lnTo>
                    <a:pt x="274068" y="1862076"/>
                  </a:lnTo>
                  <a:cubicBezTo>
                    <a:pt x="286939" y="1862076"/>
                    <a:pt x="297370" y="1872506"/>
                    <a:pt x="297370" y="1885377"/>
                  </a:cubicBezTo>
                  <a:cubicBezTo>
                    <a:pt x="297370" y="1898248"/>
                    <a:pt x="286939" y="1908679"/>
                    <a:pt x="274068" y="1908679"/>
                  </a:cubicBezTo>
                  <a:lnTo>
                    <a:pt x="23302" y="1908679"/>
                  </a:lnTo>
                  <a:cubicBezTo>
                    <a:pt x="10432" y="1908679"/>
                    <a:pt x="0" y="1898248"/>
                    <a:pt x="0" y="1885377"/>
                  </a:cubicBezTo>
                  <a:lnTo>
                    <a:pt x="0" y="656541"/>
                  </a:lnTo>
                  <a:cubicBezTo>
                    <a:pt x="0" y="643670"/>
                    <a:pt x="10432" y="633239"/>
                    <a:pt x="23302" y="633239"/>
                  </a:cubicBezTo>
                  <a:close/>
                  <a:moveTo>
                    <a:pt x="1264255" y="624046"/>
                  </a:moveTo>
                  <a:lnTo>
                    <a:pt x="1310858" y="624046"/>
                  </a:lnTo>
                  <a:lnTo>
                    <a:pt x="1310858" y="670649"/>
                  </a:lnTo>
                  <a:lnTo>
                    <a:pt x="1264255" y="670649"/>
                  </a:lnTo>
                  <a:close/>
                  <a:moveTo>
                    <a:pt x="1154908" y="624046"/>
                  </a:moveTo>
                  <a:lnTo>
                    <a:pt x="1201511" y="624046"/>
                  </a:lnTo>
                  <a:lnTo>
                    <a:pt x="1201511" y="670649"/>
                  </a:lnTo>
                  <a:lnTo>
                    <a:pt x="1154908" y="670649"/>
                  </a:lnTo>
                  <a:close/>
                  <a:moveTo>
                    <a:pt x="1045518" y="624046"/>
                  </a:moveTo>
                  <a:lnTo>
                    <a:pt x="1092121" y="624046"/>
                  </a:lnTo>
                  <a:lnTo>
                    <a:pt x="1092121" y="670649"/>
                  </a:lnTo>
                  <a:lnTo>
                    <a:pt x="1045518" y="670649"/>
                  </a:lnTo>
                  <a:close/>
                  <a:moveTo>
                    <a:pt x="1264255" y="465553"/>
                  </a:moveTo>
                  <a:lnTo>
                    <a:pt x="1310858" y="465553"/>
                  </a:lnTo>
                  <a:lnTo>
                    <a:pt x="1310858" y="512156"/>
                  </a:lnTo>
                  <a:lnTo>
                    <a:pt x="1264255" y="512156"/>
                  </a:lnTo>
                  <a:close/>
                  <a:moveTo>
                    <a:pt x="1154908" y="465553"/>
                  </a:moveTo>
                  <a:lnTo>
                    <a:pt x="1201511" y="465553"/>
                  </a:lnTo>
                  <a:lnTo>
                    <a:pt x="1201511" y="512156"/>
                  </a:lnTo>
                  <a:lnTo>
                    <a:pt x="1154908" y="512156"/>
                  </a:lnTo>
                  <a:close/>
                  <a:moveTo>
                    <a:pt x="1045518" y="465553"/>
                  </a:moveTo>
                  <a:lnTo>
                    <a:pt x="1092121" y="465553"/>
                  </a:lnTo>
                  <a:lnTo>
                    <a:pt x="1092121" y="512156"/>
                  </a:lnTo>
                  <a:lnTo>
                    <a:pt x="1045518" y="512156"/>
                  </a:lnTo>
                  <a:close/>
                  <a:moveTo>
                    <a:pt x="1264255" y="307018"/>
                  </a:moveTo>
                  <a:lnTo>
                    <a:pt x="1310858" y="307018"/>
                  </a:lnTo>
                  <a:lnTo>
                    <a:pt x="1310858" y="353621"/>
                  </a:lnTo>
                  <a:lnTo>
                    <a:pt x="1264255" y="353621"/>
                  </a:lnTo>
                  <a:close/>
                  <a:moveTo>
                    <a:pt x="1154908" y="307018"/>
                  </a:moveTo>
                  <a:lnTo>
                    <a:pt x="1201511" y="307018"/>
                  </a:lnTo>
                  <a:lnTo>
                    <a:pt x="1201511" y="353621"/>
                  </a:lnTo>
                  <a:lnTo>
                    <a:pt x="1154908" y="353621"/>
                  </a:lnTo>
                  <a:close/>
                  <a:moveTo>
                    <a:pt x="1045518" y="307018"/>
                  </a:moveTo>
                  <a:lnTo>
                    <a:pt x="1092121" y="307018"/>
                  </a:lnTo>
                  <a:lnTo>
                    <a:pt x="1092121" y="353621"/>
                  </a:lnTo>
                  <a:lnTo>
                    <a:pt x="1045518" y="353621"/>
                  </a:lnTo>
                  <a:close/>
                  <a:moveTo>
                    <a:pt x="907234" y="1260"/>
                  </a:moveTo>
                  <a:lnTo>
                    <a:pt x="1464564" y="191909"/>
                  </a:lnTo>
                  <a:cubicBezTo>
                    <a:pt x="1473994" y="195195"/>
                    <a:pt x="1480282" y="204124"/>
                    <a:pt x="1480197" y="214109"/>
                  </a:cubicBezTo>
                  <a:lnTo>
                    <a:pt x="1480197" y="1885378"/>
                  </a:lnTo>
                  <a:cubicBezTo>
                    <a:pt x="1480197" y="1898248"/>
                    <a:pt x="1469766" y="1908679"/>
                    <a:pt x="1456895" y="1908679"/>
                  </a:cubicBezTo>
                  <a:lnTo>
                    <a:pt x="1154611" y="1908679"/>
                  </a:lnTo>
                  <a:cubicBezTo>
                    <a:pt x="1141740" y="1908679"/>
                    <a:pt x="1131310" y="1898248"/>
                    <a:pt x="1131310" y="1885378"/>
                  </a:cubicBezTo>
                  <a:cubicBezTo>
                    <a:pt x="1131310" y="1872507"/>
                    <a:pt x="1141740" y="1862076"/>
                    <a:pt x="1154611" y="1862076"/>
                  </a:cubicBezTo>
                  <a:lnTo>
                    <a:pt x="1433551" y="1862076"/>
                  </a:lnTo>
                  <a:lnTo>
                    <a:pt x="1433551" y="230886"/>
                  </a:lnTo>
                  <a:lnTo>
                    <a:pt x="922867" y="56337"/>
                  </a:lnTo>
                  <a:lnTo>
                    <a:pt x="922867" y="978992"/>
                  </a:lnTo>
                  <a:cubicBezTo>
                    <a:pt x="922842" y="991867"/>
                    <a:pt x="912399" y="1002293"/>
                    <a:pt x="899523" y="1002293"/>
                  </a:cubicBezTo>
                  <a:cubicBezTo>
                    <a:pt x="899506" y="1002293"/>
                    <a:pt x="899494" y="1002293"/>
                    <a:pt x="899477" y="1002293"/>
                  </a:cubicBezTo>
                  <a:cubicBezTo>
                    <a:pt x="886589" y="1002153"/>
                    <a:pt x="876252" y="991587"/>
                    <a:pt x="876391" y="978695"/>
                  </a:cubicBezTo>
                  <a:lnTo>
                    <a:pt x="876391" y="23333"/>
                  </a:lnTo>
                  <a:cubicBezTo>
                    <a:pt x="876387" y="20759"/>
                    <a:pt x="876811" y="18202"/>
                    <a:pt x="877645" y="15767"/>
                  </a:cubicBezTo>
                  <a:cubicBezTo>
                    <a:pt x="881810" y="3590"/>
                    <a:pt x="895058" y="-2905"/>
                    <a:pt x="907234" y="12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40000">
                  <a:schemeClr val="accent2"/>
                </a:gs>
                <a:gs pos="70000">
                  <a:schemeClr val="accent3"/>
                </a:gs>
                <a:gs pos="100000">
                  <a:schemeClr val="accent4"/>
                </a:gs>
              </a:gsLst>
              <a:lin ang="18900000" scaled="1"/>
              <a:tileRect/>
            </a:gradFill>
            <a:ln w="42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ADA598DC-FB55-E78D-FB4B-C8880150A54E}"/>
              </a:ext>
            </a:extLst>
          </p:cNvPr>
          <p:cNvSpPr txBox="1"/>
          <p:nvPr/>
        </p:nvSpPr>
        <p:spPr>
          <a:xfrm>
            <a:off x="2909955" y="2991817"/>
            <a:ext cx="870751" cy="338554"/>
          </a:xfrm>
          <a:prstGeom prst="rect">
            <a:avLst/>
          </a:prstGeom>
          <a:noFill/>
        </p:spPr>
        <p:txBody>
          <a:bodyPr wrap="none" anchor="b" anchorCtr="0">
            <a:spAutoFit/>
          </a:bodyPr>
          <a:lstStyle/>
          <a:p>
            <a:pPr algn="ctr"/>
            <a:r>
              <a:rPr lang="en-IN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Products and </a:t>
            </a:r>
            <a:br>
              <a:rPr lang="en-IN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IN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services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D53387E-20B8-0211-0C08-911666AC5135}"/>
              </a:ext>
            </a:extLst>
          </p:cNvPr>
          <p:cNvGrpSpPr/>
          <p:nvPr/>
        </p:nvGrpSpPr>
        <p:grpSpPr>
          <a:xfrm>
            <a:off x="4244632" y="2338584"/>
            <a:ext cx="518014" cy="518014"/>
            <a:chOff x="5944521" y="2330884"/>
            <a:chExt cx="518014" cy="518014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49CE65B4-CBB8-B54C-5C9F-C9E1BD4E1160}"/>
                </a:ext>
              </a:extLst>
            </p:cNvPr>
            <p:cNvSpPr/>
            <p:nvPr/>
          </p:nvSpPr>
          <p:spPr>
            <a:xfrm>
              <a:off x="5944521" y="2330884"/>
              <a:ext cx="518014" cy="5180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32" name="Graphic 131">
              <a:extLst>
                <a:ext uri="{FF2B5EF4-FFF2-40B4-BE49-F238E27FC236}">
                  <a16:creationId xmlns:a16="http://schemas.microsoft.com/office/drawing/2014/main" id="{6C47E784-712A-F2B0-8347-87920CEA4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25166" y="2452572"/>
              <a:ext cx="356724" cy="279434"/>
            </a:xfrm>
            <a:prstGeom prst="rect">
              <a:avLst/>
            </a:prstGeom>
          </p:spPr>
        </p:pic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D131893-F727-7FB1-43E7-14C855F5B3C2}"/>
              </a:ext>
            </a:extLst>
          </p:cNvPr>
          <p:cNvGrpSpPr/>
          <p:nvPr/>
        </p:nvGrpSpPr>
        <p:grpSpPr>
          <a:xfrm>
            <a:off x="4244633" y="4887304"/>
            <a:ext cx="518014" cy="518014"/>
            <a:chOff x="5944521" y="2330884"/>
            <a:chExt cx="518014" cy="518014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C9767E85-5C60-7A02-CD72-24AEF1F4DD41}"/>
                </a:ext>
              </a:extLst>
            </p:cNvPr>
            <p:cNvSpPr/>
            <p:nvPr/>
          </p:nvSpPr>
          <p:spPr>
            <a:xfrm>
              <a:off x="5944521" y="2330884"/>
              <a:ext cx="518014" cy="5180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37" name="Graphic 136">
              <a:extLst>
                <a:ext uri="{FF2B5EF4-FFF2-40B4-BE49-F238E27FC236}">
                  <a16:creationId xmlns:a16="http://schemas.microsoft.com/office/drawing/2014/main" id="{6535807F-4EAB-FD53-9643-039CE1C93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25166" y="2452572"/>
              <a:ext cx="356724" cy="279434"/>
            </a:xfrm>
            <a:prstGeom prst="rect">
              <a:avLst/>
            </a:prstGeom>
          </p:spPr>
        </p:pic>
      </p:grpSp>
      <p:sp>
        <p:nvSpPr>
          <p:cNvPr id="143" name="Oval 142">
            <a:extLst>
              <a:ext uri="{FF2B5EF4-FFF2-40B4-BE49-F238E27FC236}">
                <a16:creationId xmlns:a16="http://schemas.microsoft.com/office/drawing/2014/main" id="{4ABB76FF-C407-5645-A456-202C56DD57A5}"/>
              </a:ext>
            </a:extLst>
          </p:cNvPr>
          <p:cNvSpPr/>
          <p:nvPr/>
        </p:nvSpPr>
        <p:spPr>
          <a:xfrm>
            <a:off x="8435316" y="1756378"/>
            <a:ext cx="427604" cy="4276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57A8F51-F2E7-9D86-CFA7-752B4ECB34D9}"/>
              </a:ext>
            </a:extLst>
          </p:cNvPr>
          <p:cNvSpPr txBox="1"/>
          <p:nvPr/>
        </p:nvSpPr>
        <p:spPr>
          <a:xfrm>
            <a:off x="8916634" y="1723957"/>
            <a:ext cx="3103228" cy="492443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r>
              <a:rPr lang="en-US" sz="1300" dirty="0"/>
              <a:t>Distribute services and products n China via our infrastructure</a:t>
            </a:r>
            <a:endParaRPr lang="en-IN" sz="1300" dirty="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D5621267-C1F1-F675-7DFB-4A535DAA9A84}"/>
              </a:ext>
            </a:extLst>
          </p:cNvPr>
          <p:cNvSpPr/>
          <p:nvPr/>
        </p:nvSpPr>
        <p:spPr>
          <a:xfrm>
            <a:off x="8435316" y="2963473"/>
            <a:ext cx="427604" cy="4276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3CB831C-60FC-B269-7690-2058BA7A7518}"/>
              </a:ext>
            </a:extLst>
          </p:cNvPr>
          <p:cNvSpPr txBox="1"/>
          <p:nvPr/>
        </p:nvSpPr>
        <p:spPr>
          <a:xfrm>
            <a:off x="8916633" y="2931054"/>
            <a:ext cx="3275367" cy="492443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r>
              <a:rPr lang="en-US" sz="1300" dirty="0"/>
              <a:t>Procure products in China via our infrastructure</a:t>
            </a:r>
            <a:endParaRPr lang="en-IN" sz="1300" dirty="0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1CCF3984-E6CD-8D67-7803-569D281BFAE8}"/>
              </a:ext>
            </a:extLst>
          </p:cNvPr>
          <p:cNvSpPr/>
          <p:nvPr/>
        </p:nvSpPr>
        <p:spPr>
          <a:xfrm>
            <a:off x="8435316" y="3970515"/>
            <a:ext cx="427604" cy="4276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603D0F84-8956-675A-8CE5-EAE1A5B16567}"/>
              </a:ext>
            </a:extLst>
          </p:cNvPr>
          <p:cNvSpPr txBox="1"/>
          <p:nvPr/>
        </p:nvSpPr>
        <p:spPr>
          <a:xfrm>
            <a:off x="8916633" y="4038123"/>
            <a:ext cx="3275367" cy="292388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r>
              <a:rPr lang="en-US" sz="1300" dirty="0"/>
              <a:t>Facilitate fund flow in and out of China</a:t>
            </a:r>
            <a:endParaRPr lang="en-IN" sz="1300" dirty="0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835AB7DA-70E8-1A4F-C7A4-C9152F12726F}"/>
              </a:ext>
            </a:extLst>
          </p:cNvPr>
          <p:cNvSpPr/>
          <p:nvPr/>
        </p:nvSpPr>
        <p:spPr>
          <a:xfrm>
            <a:off x="8435316" y="4845111"/>
            <a:ext cx="427604" cy="4276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8D1C09C6-D13B-4C5F-CABF-C8C60066F605}"/>
              </a:ext>
            </a:extLst>
          </p:cNvPr>
          <p:cNvSpPr txBox="1"/>
          <p:nvPr/>
        </p:nvSpPr>
        <p:spPr>
          <a:xfrm>
            <a:off x="8916633" y="4912718"/>
            <a:ext cx="3275367" cy="292388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r>
              <a:rPr lang="en-US" sz="1300" dirty="0"/>
              <a:t>Compliant &amp; Cost Effective</a:t>
            </a:r>
            <a:endParaRPr lang="en-IN" sz="1300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F3F7EF6-287E-AB97-8105-CA0A269581C8}"/>
              </a:ext>
            </a:extLst>
          </p:cNvPr>
          <p:cNvSpPr/>
          <p:nvPr/>
        </p:nvSpPr>
        <p:spPr>
          <a:xfrm>
            <a:off x="8385013" y="1464060"/>
            <a:ext cx="264105" cy="474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5CDA13-EF30-CC6A-CFD8-7DA1A1CC8774}"/>
              </a:ext>
            </a:extLst>
          </p:cNvPr>
          <p:cNvSpPr/>
          <p:nvPr/>
        </p:nvSpPr>
        <p:spPr>
          <a:xfrm>
            <a:off x="0" y="5596440"/>
            <a:ext cx="12192000" cy="7044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We Help Companies Do Business with China Through Our Legal Infrastructure and Expertise</a:t>
            </a:r>
            <a:endParaRPr lang="en-IN" sz="2000" dirty="0"/>
          </a:p>
        </p:txBody>
      </p:sp>
      <p:cxnSp>
        <p:nvCxnSpPr>
          <p:cNvPr id="39" name="Straight Arrow Connector 107">
            <a:extLst>
              <a:ext uri="{FF2B5EF4-FFF2-40B4-BE49-F238E27FC236}">
                <a16:creationId xmlns:a16="http://schemas.microsoft.com/office/drawing/2014/main" id="{482314D8-8AC1-3FA0-CDA2-CC4D13E84FAD}"/>
              </a:ext>
            </a:extLst>
          </p:cNvPr>
          <p:cNvCxnSpPr>
            <a:cxnSpLocks/>
          </p:cNvCxnSpPr>
          <p:nvPr/>
        </p:nvCxnSpPr>
        <p:spPr>
          <a:xfrm flipH="1" flipV="1">
            <a:off x="2606267" y="3314225"/>
            <a:ext cx="1216769" cy="20024"/>
          </a:xfrm>
          <a:prstGeom prst="straightConnector1">
            <a:avLst/>
          </a:prstGeom>
          <a:ln w="25400" cap="rnd">
            <a:gradFill flip="none" rotWithShape="1">
              <a:gsLst>
                <a:gs pos="4587">
                  <a:schemeClr val="bg1"/>
                </a:gs>
                <a:gs pos="47000">
                  <a:schemeClr val="bg1">
                    <a:lumMod val="7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102">
            <a:extLst>
              <a:ext uri="{FF2B5EF4-FFF2-40B4-BE49-F238E27FC236}">
                <a16:creationId xmlns:a16="http://schemas.microsoft.com/office/drawing/2014/main" id="{62F20792-AD6B-75BB-CCC7-9B45334FACAA}"/>
              </a:ext>
            </a:extLst>
          </p:cNvPr>
          <p:cNvSpPr>
            <a:spLocks noEditPoints="1"/>
          </p:cNvSpPr>
          <p:nvPr/>
        </p:nvSpPr>
        <p:spPr bwMode="auto">
          <a:xfrm>
            <a:off x="4165732" y="3355959"/>
            <a:ext cx="552219" cy="536150"/>
          </a:xfrm>
          <a:custGeom>
            <a:avLst/>
            <a:gdLst>
              <a:gd name="T0" fmla="*/ 160 w 576"/>
              <a:gd name="T1" fmla="*/ 333 h 613"/>
              <a:gd name="T2" fmla="*/ 251 w 576"/>
              <a:gd name="T3" fmla="*/ 413 h 613"/>
              <a:gd name="T4" fmla="*/ 174 w 576"/>
              <a:gd name="T5" fmla="*/ 340 h 613"/>
              <a:gd name="T6" fmla="*/ 50 w 576"/>
              <a:gd name="T7" fmla="*/ 326 h 613"/>
              <a:gd name="T8" fmla="*/ 126 w 576"/>
              <a:gd name="T9" fmla="*/ 420 h 613"/>
              <a:gd name="T10" fmla="*/ 119 w 576"/>
              <a:gd name="T11" fmla="*/ 406 h 613"/>
              <a:gd name="T12" fmla="*/ 119 w 576"/>
              <a:gd name="T13" fmla="*/ 406 h 613"/>
              <a:gd name="T14" fmla="*/ 251 w 576"/>
              <a:gd name="T15" fmla="*/ 199 h 613"/>
              <a:gd name="T16" fmla="*/ 160 w 576"/>
              <a:gd name="T17" fmla="*/ 279 h 613"/>
              <a:gd name="T18" fmla="*/ 237 w 576"/>
              <a:gd name="T19" fmla="*/ 272 h 613"/>
              <a:gd name="T20" fmla="*/ 50 w 576"/>
              <a:gd name="T21" fmla="*/ 192 h 613"/>
              <a:gd name="T22" fmla="*/ 126 w 576"/>
              <a:gd name="T23" fmla="*/ 286 h 613"/>
              <a:gd name="T24" fmla="*/ 119 w 576"/>
              <a:gd name="T25" fmla="*/ 272 h 613"/>
              <a:gd name="T26" fmla="*/ 119 w 576"/>
              <a:gd name="T27" fmla="*/ 272 h 613"/>
              <a:gd name="T28" fmla="*/ 43 w 576"/>
              <a:gd name="T29" fmla="*/ 549 h 613"/>
              <a:gd name="T30" fmla="*/ 133 w 576"/>
              <a:gd name="T31" fmla="*/ 468 h 613"/>
              <a:gd name="T32" fmla="*/ 57 w 576"/>
              <a:gd name="T33" fmla="*/ 475 h 613"/>
              <a:gd name="T34" fmla="*/ 288 w 576"/>
              <a:gd name="T35" fmla="*/ 0 h 613"/>
              <a:gd name="T36" fmla="*/ 0 w 576"/>
              <a:gd name="T37" fmla="*/ 153 h 613"/>
              <a:gd name="T38" fmla="*/ 174 w 576"/>
              <a:gd name="T39" fmla="*/ 606 h 613"/>
              <a:gd name="T40" fmla="*/ 244 w 576"/>
              <a:gd name="T41" fmla="*/ 613 h 613"/>
              <a:gd name="T42" fmla="*/ 456 w 576"/>
              <a:gd name="T43" fmla="*/ 475 h 613"/>
              <a:gd name="T44" fmla="*/ 569 w 576"/>
              <a:gd name="T45" fmla="*/ 613 h 613"/>
              <a:gd name="T46" fmla="*/ 244 w 576"/>
              <a:gd name="T47" fmla="*/ 461 h 613"/>
              <a:gd name="T48" fmla="*/ 14 w 576"/>
              <a:gd name="T49" fmla="*/ 599 h 613"/>
              <a:gd name="T50" fmla="*/ 251 w 576"/>
              <a:gd name="T51" fmla="*/ 599 h 613"/>
              <a:gd name="T52" fmla="*/ 532 w 576"/>
              <a:gd name="T53" fmla="*/ 599 h 613"/>
              <a:gd name="T54" fmla="*/ 442 w 576"/>
              <a:gd name="T55" fmla="*/ 468 h 613"/>
              <a:gd name="T56" fmla="*/ 295 w 576"/>
              <a:gd name="T57" fmla="*/ 14 h 613"/>
              <a:gd name="T58" fmla="*/ 525 w 576"/>
              <a:gd name="T59" fmla="*/ 420 h 613"/>
              <a:gd name="T60" fmla="*/ 449 w 576"/>
              <a:gd name="T61" fmla="*/ 326 h 613"/>
              <a:gd name="T62" fmla="*/ 456 w 576"/>
              <a:gd name="T63" fmla="*/ 340 h 613"/>
              <a:gd name="T64" fmla="*/ 456 w 576"/>
              <a:gd name="T65" fmla="*/ 340 h 613"/>
              <a:gd name="T66" fmla="*/ 414 w 576"/>
              <a:gd name="T67" fmla="*/ 333 h 613"/>
              <a:gd name="T68" fmla="*/ 324 w 576"/>
              <a:gd name="T69" fmla="*/ 413 h 613"/>
              <a:gd name="T70" fmla="*/ 400 w 576"/>
              <a:gd name="T71" fmla="*/ 406 h 613"/>
              <a:gd name="T72" fmla="*/ 525 w 576"/>
              <a:gd name="T73" fmla="*/ 286 h 613"/>
              <a:gd name="T74" fmla="*/ 449 w 576"/>
              <a:gd name="T75" fmla="*/ 192 h 613"/>
              <a:gd name="T76" fmla="*/ 456 w 576"/>
              <a:gd name="T77" fmla="*/ 206 h 613"/>
              <a:gd name="T78" fmla="*/ 456 w 576"/>
              <a:gd name="T79" fmla="*/ 206 h 613"/>
              <a:gd name="T80" fmla="*/ 414 w 576"/>
              <a:gd name="T81" fmla="*/ 199 h 613"/>
              <a:gd name="T82" fmla="*/ 324 w 576"/>
              <a:gd name="T83" fmla="*/ 279 h 613"/>
              <a:gd name="T84" fmla="*/ 400 w 576"/>
              <a:gd name="T85" fmla="*/ 272 h 613"/>
              <a:gd name="T86" fmla="*/ 525 w 576"/>
              <a:gd name="T87" fmla="*/ 153 h 613"/>
              <a:gd name="T88" fmla="*/ 449 w 576"/>
              <a:gd name="T89" fmla="*/ 59 h 613"/>
              <a:gd name="T90" fmla="*/ 456 w 576"/>
              <a:gd name="T91" fmla="*/ 73 h 613"/>
              <a:gd name="T92" fmla="*/ 456 w 576"/>
              <a:gd name="T93" fmla="*/ 73 h 613"/>
              <a:gd name="T94" fmla="*/ 414 w 576"/>
              <a:gd name="T95" fmla="*/ 66 h 613"/>
              <a:gd name="T96" fmla="*/ 324 w 576"/>
              <a:gd name="T97" fmla="*/ 146 h 613"/>
              <a:gd name="T98" fmla="*/ 400 w 576"/>
              <a:gd name="T99" fmla="*/ 139 h 613"/>
              <a:gd name="T100" fmla="*/ 407 w 576"/>
              <a:gd name="T101" fmla="*/ 556 h 613"/>
              <a:gd name="T102" fmla="*/ 331 w 576"/>
              <a:gd name="T103" fmla="*/ 461 h 613"/>
              <a:gd name="T104" fmla="*/ 338 w 576"/>
              <a:gd name="T105" fmla="*/ 475 h 613"/>
              <a:gd name="T106" fmla="*/ 338 w 576"/>
              <a:gd name="T107" fmla="*/ 475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76" h="613">
                <a:moveTo>
                  <a:pt x="251" y="333"/>
                </a:moveTo>
                <a:cubicBezTo>
                  <a:pt x="251" y="329"/>
                  <a:pt x="248" y="326"/>
                  <a:pt x="244" y="326"/>
                </a:cubicBezTo>
                <a:cubicBezTo>
                  <a:pt x="167" y="326"/>
                  <a:pt x="167" y="326"/>
                  <a:pt x="167" y="326"/>
                </a:cubicBezTo>
                <a:cubicBezTo>
                  <a:pt x="164" y="326"/>
                  <a:pt x="160" y="329"/>
                  <a:pt x="160" y="333"/>
                </a:cubicBezTo>
                <a:cubicBezTo>
                  <a:pt x="160" y="413"/>
                  <a:pt x="160" y="413"/>
                  <a:pt x="160" y="413"/>
                </a:cubicBezTo>
                <a:cubicBezTo>
                  <a:pt x="160" y="417"/>
                  <a:pt x="164" y="420"/>
                  <a:pt x="167" y="420"/>
                </a:cubicBezTo>
                <a:cubicBezTo>
                  <a:pt x="244" y="420"/>
                  <a:pt x="244" y="420"/>
                  <a:pt x="244" y="420"/>
                </a:cubicBezTo>
                <a:cubicBezTo>
                  <a:pt x="248" y="420"/>
                  <a:pt x="251" y="417"/>
                  <a:pt x="251" y="413"/>
                </a:cubicBezTo>
                <a:lnTo>
                  <a:pt x="251" y="333"/>
                </a:lnTo>
                <a:close/>
                <a:moveTo>
                  <a:pt x="237" y="406"/>
                </a:moveTo>
                <a:cubicBezTo>
                  <a:pt x="174" y="406"/>
                  <a:pt x="174" y="406"/>
                  <a:pt x="174" y="406"/>
                </a:cubicBezTo>
                <a:cubicBezTo>
                  <a:pt x="174" y="340"/>
                  <a:pt x="174" y="340"/>
                  <a:pt x="174" y="340"/>
                </a:cubicBezTo>
                <a:cubicBezTo>
                  <a:pt x="237" y="340"/>
                  <a:pt x="237" y="340"/>
                  <a:pt x="237" y="340"/>
                </a:cubicBezTo>
                <a:lnTo>
                  <a:pt x="237" y="406"/>
                </a:lnTo>
                <a:close/>
                <a:moveTo>
                  <a:pt x="126" y="326"/>
                </a:moveTo>
                <a:cubicBezTo>
                  <a:pt x="50" y="326"/>
                  <a:pt x="50" y="326"/>
                  <a:pt x="50" y="326"/>
                </a:cubicBezTo>
                <a:cubicBezTo>
                  <a:pt x="46" y="326"/>
                  <a:pt x="43" y="329"/>
                  <a:pt x="43" y="333"/>
                </a:cubicBezTo>
                <a:cubicBezTo>
                  <a:pt x="43" y="413"/>
                  <a:pt x="43" y="413"/>
                  <a:pt x="43" y="413"/>
                </a:cubicBezTo>
                <a:cubicBezTo>
                  <a:pt x="43" y="417"/>
                  <a:pt x="46" y="420"/>
                  <a:pt x="50" y="420"/>
                </a:cubicBezTo>
                <a:cubicBezTo>
                  <a:pt x="126" y="420"/>
                  <a:pt x="126" y="420"/>
                  <a:pt x="126" y="420"/>
                </a:cubicBezTo>
                <a:cubicBezTo>
                  <a:pt x="130" y="420"/>
                  <a:pt x="133" y="417"/>
                  <a:pt x="133" y="413"/>
                </a:cubicBezTo>
                <a:cubicBezTo>
                  <a:pt x="133" y="333"/>
                  <a:pt x="133" y="333"/>
                  <a:pt x="133" y="333"/>
                </a:cubicBezTo>
                <a:cubicBezTo>
                  <a:pt x="133" y="329"/>
                  <a:pt x="130" y="326"/>
                  <a:pt x="126" y="326"/>
                </a:cubicBezTo>
                <a:close/>
                <a:moveTo>
                  <a:pt x="119" y="406"/>
                </a:moveTo>
                <a:cubicBezTo>
                  <a:pt x="57" y="406"/>
                  <a:pt x="57" y="406"/>
                  <a:pt x="57" y="406"/>
                </a:cubicBezTo>
                <a:cubicBezTo>
                  <a:pt x="57" y="340"/>
                  <a:pt x="57" y="340"/>
                  <a:pt x="57" y="340"/>
                </a:cubicBezTo>
                <a:cubicBezTo>
                  <a:pt x="119" y="340"/>
                  <a:pt x="119" y="340"/>
                  <a:pt x="119" y="340"/>
                </a:cubicBezTo>
                <a:lnTo>
                  <a:pt x="119" y="406"/>
                </a:lnTo>
                <a:close/>
                <a:moveTo>
                  <a:pt x="167" y="286"/>
                </a:moveTo>
                <a:cubicBezTo>
                  <a:pt x="244" y="286"/>
                  <a:pt x="244" y="286"/>
                  <a:pt x="244" y="286"/>
                </a:cubicBezTo>
                <a:cubicBezTo>
                  <a:pt x="248" y="286"/>
                  <a:pt x="251" y="283"/>
                  <a:pt x="251" y="279"/>
                </a:cubicBezTo>
                <a:cubicBezTo>
                  <a:pt x="251" y="199"/>
                  <a:pt x="251" y="199"/>
                  <a:pt x="251" y="199"/>
                </a:cubicBezTo>
                <a:cubicBezTo>
                  <a:pt x="251" y="195"/>
                  <a:pt x="248" y="192"/>
                  <a:pt x="244" y="192"/>
                </a:cubicBezTo>
                <a:cubicBezTo>
                  <a:pt x="167" y="192"/>
                  <a:pt x="167" y="192"/>
                  <a:pt x="167" y="192"/>
                </a:cubicBezTo>
                <a:cubicBezTo>
                  <a:pt x="164" y="192"/>
                  <a:pt x="160" y="195"/>
                  <a:pt x="160" y="199"/>
                </a:cubicBezTo>
                <a:cubicBezTo>
                  <a:pt x="160" y="279"/>
                  <a:pt x="160" y="279"/>
                  <a:pt x="160" y="279"/>
                </a:cubicBezTo>
                <a:cubicBezTo>
                  <a:pt x="160" y="283"/>
                  <a:pt x="164" y="286"/>
                  <a:pt x="167" y="286"/>
                </a:cubicBezTo>
                <a:close/>
                <a:moveTo>
                  <a:pt x="174" y="206"/>
                </a:moveTo>
                <a:cubicBezTo>
                  <a:pt x="237" y="206"/>
                  <a:pt x="237" y="206"/>
                  <a:pt x="237" y="206"/>
                </a:cubicBezTo>
                <a:cubicBezTo>
                  <a:pt x="237" y="272"/>
                  <a:pt x="237" y="272"/>
                  <a:pt x="237" y="272"/>
                </a:cubicBezTo>
                <a:cubicBezTo>
                  <a:pt x="174" y="272"/>
                  <a:pt x="174" y="272"/>
                  <a:pt x="174" y="272"/>
                </a:cubicBezTo>
                <a:lnTo>
                  <a:pt x="174" y="206"/>
                </a:lnTo>
                <a:close/>
                <a:moveTo>
                  <a:pt x="126" y="192"/>
                </a:moveTo>
                <a:cubicBezTo>
                  <a:pt x="50" y="192"/>
                  <a:pt x="50" y="192"/>
                  <a:pt x="50" y="192"/>
                </a:cubicBezTo>
                <a:cubicBezTo>
                  <a:pt x="46" y="192"/>
                  <a:pt x="43" y="195"/>
                  <a:pt x="43" y="199"/>
                </a:cubicBezTo>
                <a:cubicBezTo>
                  <a:pt x="43" y="279"/>
                  <a:pt x="43" y="279"/>
                  <a:pt x="43" y="279"/>
                </a:cubicBezTo>
                <a:cubicBezTo>
                  <a:pt x="43" y="283"/>
                  <a:pt x="46" y="286"/>
                  <a:pt x="50" y="286"/>
                </a:cubicBezTo>
                <a:cubicBezTo>
                  <a:pt x="126" y="286"/>
                  <a:pt x="126" y="286"/>
                  <a:pt x="126" y="286"/>
                </a:cubicBezTo>
                <a:cubicBezTo>
                  <a:pt x="130" y="286"/>
                  <a:pt x="133" y="283"/>
                  <a:pt x="133" y="279"/>
                </a:cubicBezTo>
                <a:cubicBezTo>
                  <a:pt x="133" y="199"/>
                  <a:pt x="133" y="199"/>
                  <a:pt x="133" y="199"/>
                </a:cubicBezTo>
                <a:cubicBezTo>
                  <a:pt x="133" y="195"/>
                  <a:pt x="130" y="192"/>
                  <a:pt x="126" y="192"/>
                </a:cubicBezTo>
                <a:close/>
                <a:moveTo>
                  <a:pt x="119" y="272"/>
                </a:moveTo>
                <a:cubicBezTo>
                  <a:pt x="57" y="272"/>
                  <a:pt x="57" y="272"/>
                  <a:pt x="57" y="272"/>
                </a:cubicBezTo>
                <a:cubicBezTo>
                  <a:pt x="57" y="206"/>
                  <a:pt x="57" y="206"/>
                  <a:pt x="57" y="206"/>
                </a:cubicBezTo>
                <a:cubicBezTo>
                  <a:pt x="119" y="206"/>
                  <a:pt x="119" y="206"/>
                  <a:pt x="119" y="206"/>
                </a:cubicBezTo>
                <a:lnTo>
                  <a:pt x="119" y="272"/>
                </a:lnTo>
                <a:close/>
                <a:moveTo>
                  <a:pt x="126" y="461"/>
                </a:moveTo>
                <a:cubicBezTo>
                  <a:pt x="50" y="461"/>
                  <a:pt x="50" y="461"/>
                  <a:pt x="50" y="461"/>
                </a:cubicBezTo>
                <a:cubicBezTo>
                  <a:pt x="46" y="461"/>
                  <a:pt x="43" y="465"/>
                  <a:pt x="43" y="468"/>
                </a:cubicBezTo>
                <a:cubicBezTo>
                  <a:pt x="43" y="549"/>
                  <a:pt x="43" y="549"/>
                  <a:pt x="43" y="549"/>
                </a:cubicBezTo>
                <a:cubicBezTo>
                  <a:pt x="43" y="553"/>
                  <a:pt x="46" y="556"/>
                  <a:pt x="50" y="556"/>
                </a:cubicBezTo>
                <a:cubicBezTo>
                  <a:pt x="126" y="556"/>
                  <a:pt x="126" y="556"/>
                  <a:pt x="126" y="556"/>
                </a:cubicBezTo>
                <a:cubicBezTo>
                  <a:pt x="130" y="556"/>
                  <a:pt x="133" y="553"/>
                  <a:pt x="133" y="549"/>
                </a:cubicBezTo>
                <a:cubicBezTo>
                  <a:pt x="133" y="468"/>
                  <a:pt x="133" y="468"/>
                  <a:pt x="133" y="468"/>
                </a:cubicBezTo>
                <a:cubicBezTo>
                  <a:pt x="133" y="465"/>
                  <a:pt x="130" y="461"/>
                  <a:pt x="126" y="461"/>
                </a:cubicBezTo>
                <a:close/>
                <a:moveTo>
                  <a:pt x="119" y="542"/>
                </a:moveTo>
                <a:cubicBezTo>
                  <a:pt x="57" y="542"/>
                  <a:pt x="57" y="542"/>
                  <a:pt x="57" y="542"/>
                </a:cubicBezTo>
                <a:cubicBezTo>
                  <a:pt x="57" y="475"/>
                  <a:pt x="57" y="475"/>
                  <a:pt x="57" y="475"/>
                </a:cubicBezTo>
                <a:cubicBezTo>
                  <a:pt x="119" y="475"/>
                  <a:pt x="119" y="475"/>
                  <a:pt x="119" y="475"/>
                </a:cubicBezTo>
                <a:lnTo>
                  <a:pt x="119" y="542"/>
                </a:lnTo>
                <a:close/>
                <a:moveTo>
                  <a:pt x="569" y="0"/>
                </a:moveTo>
                <a:cubicBezTo>
                  <a:pt x="288" y="0"/>
                  <a:pt x="288" y="0"/>
                  <a:pt x="288" y="0"/>
                </a:cubicBezTo>
                <a:cubicBezTo>
                  <a:pt x="284" y="0"/>
                  <a:pt x="281" y="3"/>
                  <a:pt x="281" y="7"/>
                </a:cubicBezTo>
                <a:cubicBezTo>
                  <a:pt x="281" y="146"/>
                  <a:pt x="281" y="146"/>
                  <a:pt x="281" y="146"/>
                </a:cubicBezTo>
                <a:cubicBezTo>
                  <a:pt x="7" y="146"/>
                  <a:pt x="7" y="146"/>
                  <a:pt x="7" y="146"/>
                </a:cubicBezTo>
                <a:cubicBezTo>
                  <a:pt x="3" y="146"/>
                  <a:pt x="0" y="149"/>
                  <a:pt x="0" y="153"/>
                </a:cubicBezTo>
                <a:cubicBezTo>
                  <a:pt x="0" y="606"/>
                  <a:pt x="0" y="606"/>
                  <a:pt x="0" y="606"/>
                </a:cubicBezTo>
                <a:cubicBezTo>
                  <a:pt x="0" y="609"/>
                  <a:pt x="3" y="613"/>
                  <a:pt x="7" y="613"/>
                </a:cubicBezTo>
                <a:cubicBezTo>
                  <a:pt x="167" y="613"/>
                  <a:pt x="167" y="613"/>
                  <a:pt x="167" y="613"/>
                </a:cubicBezTo>
                <a:cubicBezTo>
                  <a:pt x="171" y="613"/>
                  <a:pt x="174" y="609"/>
                  <a:pt x="174" y="606"/>
                </a:cubicBezTo>
                <a:cubicBezTo>
                  <a:pt x="174" y="475"/>
                  <a:pt x="174" y="475"/>
                  <a:pt x="174" y="475"/>
                </a:cubicBezTo>
                <a:cubicBezTo>
                  <a:pt x="237" y="475"/>
                  <a:pt x="237" y="475"/>
                  <a:pt x="237" y="475"/>
                </a:cubicBezTo>
                <a:cubicBezTo>
                  <a:pt x="237" y="606"/>
                  <a:pt x="237" y="606"/>
                  <a:pt x="237" y="606"/>
                </a:cubicBezTo>
                <a:cubicBezTo>
                  <a:pt x="237" y="609"/>
                  <a:pt x="240" y="613"/>
                  <a:pt x="244" y="613"/>
                </a:cubicBezTo>
                <a:cubicBezTo>
                  <a:pt x="288" y="613"/>
                  <a:pt x="288" y="613"/>
                  <a:pt x="288" y="613"/>
                </a:cubicBezTo>
                <a:cubicBezTo>
                  <a:pt x="449" y="613"/>
                  <a:pt x="449" y="613"/>
                  <a:pt x="449" y="613"/>
                </a:cubicBezTo>
                <a:cubicBezTo>
                  <a:pt x="453" y="613"/>
                  <a:pt x="456" y="609"/>
                  <a:pt x="456" y="606"/>
                </a:cubicBezTo>
                <a:cubicBezTo>
                  <a:pt x="456" y="475"/>
                  <a:pt x="456" y="475"/>
                  <a:pt x="456" y="475"/>
                </a:cubicBezTo>
                <a:cubicBezTo>
                  <a:pt x="518" y="475"/>
                  <a:pt x="518" y="475"/>
                  <a:pt x="518" y="475"/>
                </a:cubicBezTo>
                <a:cubicBezTo>
                  <a:pt x="518" y="606"/>
                  <a:pt x="518" y="606"/>
                  <a:pt x="518" y="606"/>
                </a:cubicBezTo>
                <a:cubicBezTo>
                  <a:pt x="518" y="609"/>
                  <a:pt x="521" y="613"/>
                  <a:pt x="525" y="613"/>
                </a:cubicBezTo>
                <a:cubicBezTo>
                  <a:pt x="569" y="613"/>
                  <a:pt x="569" y="613"/>
                  <a:pt x="569" y="613"/>
                </a:cubicBezTo>
                <a:cubicBezTo>
                  <a:pt x="573" y="613"/>
                  <a:pt x="576" y="609"/>
                  <a:pt x="576" y="606"/>
                </a:cubicBezTo>
                <a:cubicBezTo>
                  <a:pt x="576" y="7"/>
                  <a:pt x="576" y="7"/>
                  <a:pt x="576" y="7"/>
                </a:cubicBezTo>
                <a:cubicBezTo>
                  <a:pt x="576" y="3"/>
                  <a:pt x="573" y="0"/>
                  <a:pt x="569" y="0"/>
                </a:cubicBezTo>
                <a:close/>
                <a:moveTo>
                  <a:pt x="244" y="461"/>
                </a:moveTo>
                <a:cubicBezTo>
                  <a:pt x="167" y="461"/>
                  <a:pt x="167" y="461"/>
                  <a:pt x="167" y="461"/>
                </a:cubicBezTo>
                <a:cubicBezTo>
                  <a:pt x="164" y="461"/>
                  <a:pt x="160" y="465"/>
                  <a:pt x="160" y="468"/>
                </a:cubicBezTo>
                <a:cubicBezTo>
                  <a:pt x="160" y="599"/>
                  <a:pt x="160" y="599"/>
                  <a:pt x="160" y="599"/>
                </a:cubicBezTo>
                <a:cubicBezTo>
                  <a:pt x="14" y="599"/>
                  <a:pt x="14" y="599"/>
                  <a:pt x="14" y="599"/>
                </a:cubicBezTo>
                <a:cubicBezTo>
                  <a:pt x="14" y="160"/>
                  <a:pt x="14" y="160"/>
                  <a:pt x="14" y="160"/>
                </a:cubicBezTo>
                <a:cubicBezTo>
                  <a:pt x="281" y="160"/>
                  <a:pt x="281" y="160"/>
                  <a:pt x="281" y="160"/>
                </a:cubicBezTo>
                <a:cubicBezTo>
                  <a:pt x="281" y="599"/>
                  <a:pt x="281" y="599"/>
                  <a:pt x="281" y="599"/>
                </a:cubicBezTo>
                <a:cubicBezTo>
                  <a:pt x="251" y="599"/>
                  <a:pt x="251" y="599"/>
                  <a:pt x="251" y="599"/>
                </a:cubicBezTo>
                <a:cubicBezTo>
                  <a:pt x="251" y="468"/>
                  <a:pt x="251" y="468"/>
                  <a:pt x="251" y="468"/>
                </a:cubicBezTo>
                <a:cubicBezTo>
                  <a:pt x="251" y="465"/>
                  <a:pt x="248" y="461"/>
                  <a:pt x="244" y="461"/>
                </a:cubicBezTo>
                <a:close/>
                <a:moveTo>
                  <a:pt x="562" y="599"/>
                </a:moveTo>
                <a:cubicBezTo>
                  <a:pt x="532" y="599"/>
                  <a:pt x="532" y="599"/>
                  <a:pt x="532" y="599"/>
                </a:cubicBezTo>
                <a:cubicBezTo>
                  <a:pt x="532" y="468"/>
                  <a:pt x="532" y="468"/>
                  <a:pt x="532" y="468"/>
                </a:cubicBezTo>
                <a:cubicBezTo>
                  <a:pt x="532" y="465"/>
                  <a:pt x="529" y="461"/>
                  <a:pt x="525" y="461"/>
                </a:cubicBezTo>
                <a:cubicBezTo>
                  <a:pt x="449" y="461"/>
                  <a:pt x="449" y="461"/>
                  <a:pt x="449" y="461"/>
                </a:cubicBezTo>
                <a:cubicBezTo>
                  <a:pt x="445" y="461"/>
                  <a:pt x="442" y="465"/>
                  <a:pt x="442" y="468"/>
                </a:cubicBezTo>
                <a:cubicBezTo>
                  <a:pt x="442" y="599"/>
                  <a:pt x="442" y="599"/>
                  <a:pt x="442" y="599"/>
                </a:cubicBezTo>
                <a:cubicBezTo>
                  <a:pt x="295" y="599"/>
                  <a:pt x="295" y="599"/>
                  <a:pt x="295" y="599"/>
                </a:cubicBezTo>
                <a:cubicBezTo>
                  <a:pt x="295" y="153"/>
                  <a:pt x="295" y="153"/>
                  <a:pt x="295" y="153"/>
                </a:cubicBezTo>
                <a:cubicBezTo>
                  <a:pt x="295" y="14"/>
                  <a:pt x="295" y="14"/>
                  <a:pt x="295" y="14"/>
                </a:cubicBezTo>
                <a:cubicBezTo>
                  <a:pt x="562" y="14"/>
                  <a:pt x="562" y="14"/>
                  <a:pt x="562" y="14"/>
                </a:cubicBezTo>
                <a:lnTo>
                  <a:pt x="562" y="599"/>
                </a:lnTo>
                <a:close/>
                <a:moveTo>
                  <a:pt x="449" y="420"/>
                </a:moveTo>
                <a:cubicBezTo>
                  <a:pt x="525" y="420"/>
                  <a:pt x="525" y="420"/>
                  <a:pt x="525" y="420"/>
                </a:cubicBezTo>
                <a:cubicBezTo>
                  <a:pt x="529" y="420"/>
                  <a:pt x="532" y="417"/>
                  <a:pt x="532" y="413"/>
                </a:cubicBezTo>
                <a:cubicBezTo>
                  <a:pt x="532" y="333"/>
                  <a:pt x="532" y="333"/>
                  <a:pt x="532" y="333"/>
                </a:cubicBezTo>
                <a:cubicBezTo>
                  <a:pt x="532" y="329"/>
                  <a:pt x="529" y="326"/>
                  <a:pt x="525" y="326"/>
                </a:cubicBezTo>
                <a:cubicBezTo>
                  <a:pt x="449" y="326"/>
                  <a:pt x="449" y="326"/>
                  <a:pt x="449" y="326"/>
                </a:cubicBezTo>
                <a:cubicBezTo>
                  <a:pt x="445" y="326"/>
                  <a:pt x="442" y="329"/>
                  <a:pt x="442" y="333"/>
                </a:cubicBezTo>
                <a:cubicBezTo>
                  <a:pt x="442" y="413"/>
                  <a:pt x="442" y="413"/>
                  <a:pt x="442" y="413"/>
                </a:cubicBezTo>
                <a:cubicBezTo>
                  <a:pt x="442" y="417"/>
                  <a:pt x="445" y="420"/>
                  <a:pt x="449" y="420"/>
                </a:cubicBezTo>
                <a:close/>
                <a:moveTo>
                  <a:pt x="456" y="340"/>
                </a:moveTo>
                <a:cubicBezTo>
                  <a:pt x="518" y="340"/>
                  <a:pt x="518" y="340"/>
                  <a:pt x="518" y="340"/>
                </a:cubicBezTo>
                <a:cubicBezTo>
                  <a:pt x="518" y="406"/>
                  <a:pt x="518" y="406"/>
                  <a:pt x="518" y="406"/>
                </a:cubicBezTo>
                <a:cubicBezTo>
                  <a:pt x="456" y="406"/>
                  <a:pt x="456" y="406"/>
                  <a:pt x="456" y="406"/>
                </a:cubicBezTo>
                <a:lnTo>
                  <a:pt x="456" y="340"/>
                </a:lnTo>
                <a:close/>
                <a:moveTo>
                  <a:pt x="331" y="420"/>
                </a:moveTo>
                <a:cubicBezTo>
                  <a:pt x="407" y="420"/>
                  <a:pt x="407" y="420"/>
                  <a:pt x="407" y="420"/>
                </a:cubicBezTo>
                <a:cubicBezTo>
                  <a:pt x="411" y="420"/>
                  <a:pt x="414" y="417"/>
                  <a:pt x="414" y="413"/>
                </a:cubicBezTo>
                <a:cubicBezTo>
                  <a:pt x="414" y="333"/>
                  <a:pt x="414" y="333"/>
                  <a:pt x="414" y="333"/>
                </a:cubicBezTo>
                <a:cubicBezTo>
                  <a:pt x="414" y="329"/>
                  <a:pt x="411" y="326"/>
                  <a:pt x="407" y="326"/>
                </a:cubicBezTo>
                <a:cubicBezTo>
                  <a:pt x="331" y="326"/>
                  <a:pt x="331" y="326"/>
                  <a:pt x="331" y="326"/>
                </a:cubicBezTo>
                <a:cubicBezTo>
                  <a:pt x="327" y="326"/>
                  <a:pt x="324" y="329"/>
                  <a:pt x="324" y="333"/>
                </a:cubicBezTo>
                <a:cubicBezTo>
                  <a:pt x="324" y="413"/>
                  <a:pt x="324" y="413"/>
                  <a:pt x="324" y="413"/>
                </a:cubicBezTo>
                <a:cubicBezTo>
                  <a:pt x="324" y="417"/>
                  <a:pt x="327" y="420"/>
                  <a:pt x="331" y="420"/>
                </a:cubicBezTo>
                <a:close/>
                <a:moveTo>
                  <a:pt x="338" y="340"/>
                </a:moveTo>
                <a:cubicBezTo>
                  <a:pt x="400" y="340"/>
                  <a:pt x="400" y="340"/>
                  <a:pt x="400" y="340"/>
                </a:cubicBezTo>
                <a:cubicBezTo>
                  <a:pt x="400" y="406"/>
                  <a:pt x="400" y="406"/>
                  <a:pt x="400" y="406"/>
                </a:cubicBezTo>
                <a:cubicBezTo>
                  <a:pt x="338" y="406"/>
                  <a:pt x="338" y="406"/>
                  <a:pt x="338" y="406"/>
                </a:cubicBezTo>
                <a:lnTo>
                  <a:pt x="338" y="340"/>
                </a:lnTo>
                <a:close/>
                <a:moveTo>
                  <a:pt x="449" y="286"/>
                </a:moveTo>
                <a:cubicBezTo>
                  <a:pt x="525" y="286"/>
                  <a:pt x="525" y="286"/>
                  <a:pt x="525" y="286"/>
                </a:cubicBezTo>
                <a:cubicBezTo>
                  <a:pt x="529" y="286"/>
                  <a:pt x="532" y="283"/>
                  <a:pt x="532" y="279"/>
                </a:cubicBezTo>
                <a:cubicBezTo>
                  <a:pt x="532" y="199"/>
                  <a:pt x="532" y="199"/>
                  <a:pt x="532" y="199"/>
                </a:cubicBezTo>
                <a:cubicBezTo>
                  <a:pt x="532" y="195"/>
                  <a:pt x="529" y="192"/>
                  <a:pt x="525" y="192"/>
                </a:cubicBezTo>
                <a:cubicBezTo>
                  <a:pt x="449" y="192"/>
                  <a:pt x="449" y="192"/>
                  <a:pt x="449" y="192"/>
                </a:cubicBezTo>
                <a:cubicBezTo>
                  <a:pt x="445" y="192"/>
                  <a:pt x="442" y="195"/>
                  <a:pt x="442" y="199"/>
                </a:cubicBezTo>
                <a:cubicBezTo>
                  <a:pt x="442" y="279"/>
                  <a:pt x="442" y="279"/>
                  <a:pt x="442" y="279"/>
                </a:cubicBezTo>
                <a:cubicBezTo>
                  <a:pt x="442" y="283"/>
                  <a:pt x="445" y="286"/>
                  <a:pt x="449" y="286"/>
                </a:cubicBezTo>
                <a:close/>
                <a:moveTo>
                  <a:pt x="456" y="206"/>
                </a:moveTo>
                <a:cubicBezTo>
                  <a:pt x="518" y="206"/>
                  <a:pt x="518" y="206"/>
                  <a:pt x="518" y="206"/>
                </a:cubicBezTo>
                <a:cubicBezTo>
                  <a:pt x="518" y="272"/>
                  <a:pt x="518" y="272"/>
                  <a:pt x="518" y="272"/>
                </a:cubicBezTo>
                <a:cubicBezTo>
                  <a:pt x="456" y="272"/>
                  <a:pt x="456" y="272"/>
                  <a:pt x="456" y="272"/>
                </a:cubicBezTo>
                <a:lnTo>
                  <a:pt x="456" y="206"/>
                </a:lnTo>
                <a:close/>
                <a:moveTo>
                  <a:pt x="331" y="286"/>
                </a:moveTo>
                <a:cubicBezTo>
                  <a:pt x="407" y="286"/>
                  <a:pt x="407" y="286"/>
                  <a:pt x="407" y="286"/>
                </a:cubicBezTo>
                <a:cubicBezTo>
                  <a:pt x="411" y="286"/>
                  <a:pt x="414" y="283"/>
                  <a:pt x="414" y="279"/>
                </a:cubicBezTo>
                <a:cubicBezTo>
                  <a:pt x="414" y="199"/>
                  <a:pt x="414" y="199"/>
                  <a:pt x="414" y="199"/>
                </a:cubicBezTo>
                <a:cubicBezTo>
                  <a:pt x="414" y="195"/>
                  <a:pt x="411" y="192"/>
                  <a:pt x="407" y="192"/>
                </a:cubicBezTo>
                <a:cubicBezTo>
                  <a:pt x="331" y="192"/>
                  <a:pt x="331" y="192"/>
                  <a:pt x="331" y="192"/>
                </a:cubicBezTo>
                <a:cubicBezTo>
                  <a:pt x="327" y="192"/>
                  <a:pt x="324" y="195"/>
                  <a:pt x="324" y="199"/>
                </a:cubicBezTo>
                <a:cubicBezTo>
                  <a:pt x="324" y="279"/>
                  <a:pt x="324" y="279"/>
                  <a:pt x="324" y="279"/>
                </a:cubicBezTo>
                <a:cubicBezTo>
                  <a:pt x="324" y="283"/>
                  <a:pt x="327" y="286"/>
                  <a:pt x="331" y="286"/>
                </a:cubicBezTo>
                <a:close/>
                <a:moveTo>
                  <a:pt x="338" y="206"/>
                </a:moveTo>
                <a:cubicBezTo>
                  <a:pt x="400" y="206"/>
                  <a:pt x="400" y="206"/>
                  <a:pt x="400" y="206"/>
                </a:cubicBezTo>
                <a:cubicBezTo>
                  <a:pt x="400" y="272"/>
                  <a:pt x="400" y="272"/>
                  <a:pt x="400" y="272"/>
                </a:cubicBezTo>
                <a:cubicBezTo>
                  <a:pt x="338" y="272"/>
                  <a:pt x="338" y="272"/>
                  <a:pt x="338" y="272"/>
                </a:cubicBezTo>
                <a:lnTo>
                  <a:pt x="338" y="206"/>
                </a:lnTo>
                <a:close/>
                <a:moveTo>
                  <a:pt x="449" y="153"/>
                </a:moveTo>
                <a:cubicBezTo>
                  <a:pt x="525" y="153"/>
                  <a:pt x="525" y="153"/>
                  <a:pt x="525" y="153"/>
                </a:cubicBezTo>
                <a:cubicBezTo>
                  <a:pt x="529" y="153"/>
                  <a:pt x="532" y="150"/>
                  <a:pt x="532" y="146"/>
                </a:cubicBezTo>
                <a:cubicBezTo>
                  <a:pt x="532" y="66"/>
                  <a:pt x="532" y="66"/>
                  <a:pt x="532" y="66"/>
                </a:cubicBezTo>
                <a:cubicBezTo>
                  <a:pt x="532" y="62"/>
                  <a:pt x="529" y="59"/>
                  <a:pt x="525" y="59"/>
                </a:cubicBezTo>
                <a:cubicBezTo>
                  <a:pt x="449" y="59"/>
                  <a:pt x="449" y="59"/>
                  <a:pt x="449" y="59"/>
                </a:cubicBezTo>
                <a:cubicBezTo>
                  <a:pt x="445" y="59"/>
                  <a:pt x="442" y="62"/>
                  <a:pt x="442" y="66"/>
                </a:cubicBezTo>
                <a:cubicBezTo>
                  <a:pt x="442" y="146"/>
                  <a:pt x="442" y="146"/>
                  <a:pt x="442" y="146"/>
                </a:cubicBezTo>
                <a:cubicBezTo>
                  <a:pt x="442" y="150"/>
                  <a:pt x="445" y="153"/>
                  <a:pt x="449" y="153"/>
                </a:cubicBezTo>
                <a:close/>
                <a:moveTo>
                  <a:pt x="456" y="73"/>
                </a:moveTo>
                <a:cubicBezTo>
                  <a:pt x="518" y="73"/>
                  <a:pt x="518" y="73"/>
                  <a:pt x="518" y="73"/>
                </a:cubicBezTo>
                <a:cubicBezTo>
                  <a:pt x="518" y="139"/>
                  <a:pt x="518" y="139"/>
                  <a:pt x="518" y="139"/>
                </a:cubicBezTo>
                <a:cubicBezTo>
                  <a:pt x="456" y="139"/>
                  <a:pt x="456" y="139"/>
                  <a:pt x="456" y="139"/>
                </a:cubicBezTo>
                <a:lnTo>
                  <a:pt x="456" y="73"/>
                </a:lnTo>
                <a:close/>
                <a:moveTo>
                  <a:pt x="331" y="153"/>
                </a:moveTo>
                <a:cubicBezTo>
                  <a:pt x="407" y="153"/>
                  <a:pt x="407" y="153"/>
                  <a:pt x="407" y="153"/>
                </a:cubicBezTo>
                <a:cubicBezTo>
                  <a:pt x="411" y="153"/>
                  <a:pt x="414" y="150"/>
                  <a:pt x="414" y="146"/>
                </a:cubicBezTo>
                <a:cubicBezTo>
                  <a:pt x="414" y="66"/>
                  <a:pt x="414" y="66"/>
                  <a:pt x="414" y="66"/>
                </a:cubicBezTo>
                <a:cubicBezTo>
                  <a:pt x="414" y="62"/>
                  <a:pt x="411" y="59"/>
                  <a:pt x="407" y="59"/>
                </a:cubicBezTo>
                <a:cubicBezTo>
                  <a:pt x="331" y="59"/>
                  <a:pt x="331" y="59"/>
                  <a:pt x="331" y="59"/>
                </a:cubicBezTo>
                <a:cubicBezTo>
                  <a:pt x="327" y="59"/>
                  <a:pt x="324" y="62"/>
                  <a:pt x="324" y="66"/>
                </a:cubicBezTo>
                <a:cubicBezTo>
                  <a:pt x="324" y="146"/>
                  <a:pt x="324" y="146"/>
                  <a:pt x="324" y="146"/>
                </a:cubicBezTo>
                <a:cubicBezTo>
                  <a:pt x="324" y="150"/>
                  <a:pt x="327" y="153"/>
                  <a:pt x="331" y="153"/>
                </a:cubicBezTo>
                <a:close/>
                <a:moveTo>
                  <a:pt x="338" y="73"/>
                </a:moveTo>
                <a:cubicBezTo>
                  <a:pt x="400" y="73"/>
                  <a:pt x="400" y="73"/>
                  <a:pt x="400" y="73"/>
                </a:cubicBezTo>
                <a:cubicBezTo>
                  <a:pt x="400" y="139"/>
                  <a:pt x="400" y="139"/>
                  <a:pt x="400" y="139"/>
                </a:cubicBezTo>
                <a:cubicBezTo>
                  <a:pt x="338" y="139"/>
                  <a:pt x="338" y="139"/>
                  <a:pt x="338" y="139"/>
                </a:cubicBezTo>
                <a:lnTo>
                  <a:pt x="338" y="73"/>
                </a:lnTo>
                <a:close/>
                <a:moveTo>
                  <a:pt x="331" y="556"/>
                </a:moveTo>
                <a:cubicBezTo>
                  <a:pt x="407" y="556"/>
                  <a:pt x="407" y="556"/>
                  <a:pt x="407" y="556"/>
                </a:cubicBezTo>
                <a:cubicBezTo>
                  <a:pt x="411" y="556"/>
                  <a:pt x="414" y="553"/>
                  <a:pt x="414" y="549"/>
                </a:cubicBezTo>
                <a:cubicBezTo>
                  <a:pt x="414" y="468"/>
                  <a:pt x="414" y="468"/>
                  <a:pt x="414" y="468"/>
                </a:cubicBezTo>
                <a:cubicBezTo>
                  <a:pt x="414" y="465"/>
                  <a:pt x="411" y="461"/>
                  <a:pt x="407" y="461"/>
                </a:cubicBezTo>
                <a:cubicBezTo>
                  <a:pt x="331" y="461"/>
                  <a:pt x="331" y="461"/>
                  <a:pt x="331" y="461"/>
                </a:cubicBezTo>
                <a:cubicBezTo>
                  <a:pt x="327" y="461"/>
                  <a:pt x="324" y="465"/>
                  <a:pt x="324" y="468"/>
                </a:cubicBezTo>
                <a:cubicBezTo>
                  <a:pt x="324" y="549"/>
                  <a:pt x="324" y="549"/>
                  <a:pt x="324" y="549"/>
                </a:cubicBezTo>
                <a:cubicBezTo>
                  <a:pt x="324" y="553"/>
                  <a:pt x="327" y="556"/>
                  <a:pt x="331" y="556"/>
                </a:cubicBezTo>
                <a:close/>
                <a:moveTo>
                  <a:pt x="338" y="475"/>
                </a:moveTo>
                <a:cubicBezTo>
                  <a:pt x="400" y="475"/>
                  <a:pt x="400" y="475"/>
                  <a:pt x="400" y="475"/>
                </a:cubicBezTo>
                <a:cubicBezTo>
                  <a:pt x="400" y="542"/>
                  <a:pt x="400" y="542"/>
                  <a:pt x="400" y="542"/>
                </a:cubicBezTo>
                <a:cubicBezTo>
                  <a:pt x="338" y="542"/>
                  <a:pt x="338" y="542"/>
                  <a:pt x="338" y="542"/>
                </a:cubicBezTo>
                <a:lnTo>
                  <a:pt x="338" y="475"/>
                </a:lnTo>
                <a:close/>
              </a:path>
            </a:pathLst>
          </a:custGeom>
          <a:gradFill>
            <a:gsLst>
              <a:gs pos="70000">
                <a:schemeClr val="accent3"/>
              </a:gs>
              <a:gs pos="40000">
                <a:schemeClr val="accent2"/>
              </a:gs>
              <a:gs pos="0">
                <a:schemeClr val="accent1"/>
              </a:gs>
              <a:gs pos="100000">
                <a:schemeClr val="accent4"/>
              </a:gs>
            </a:gsLst>
            <a:lin ang="10800000" scaled="1"/>
          </a:gradFill>
          <a:ln>
            <a:noFill/>
          </a:ln>
        </p:spPr>
        <p:txBody>
          <a:bodyPr vert="horz" wrap="square" lIns="182901" tIns="91451" rIns="182901" bIns="9145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828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/>
              <a:ea typeface="+mn-ea"/>
              <a:cs typeface="+mn-cs"/>
            </a:endParaRPr>
          </a:p>
        </p:txBody>
      </p:sp>
      <p:sp>
        <p:nvSpPr>
          <p:cNvPr id="61" name="TextBox 540">
            <a:extLst>
              <a:ext uri="{FF2B5EF4-FFF2-40B4-BE49-F238E27FC236}">
                <a16:creationId xmlns:a16="http://schemas.microsoft.com/office/drawing/2014/main" id="{F201226C-40B8-841E-4514-78609D1B7BBB}"/>
              </a:ext>
            </a:extLst>
          </p:cNvPr>
          <p:cNvSpPr txBox="1"/>
          <p:nvPr/>
        </p:nvSpPr>
        <p:spPr>
          <a:xfrm>
            <a:off x="3950476" y="3908784"/>
            <a:ext cx="106343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IN" sz="1200" b="1" dirty="0"/>
              <a:t>Our</a:t>
            </a:r>
          </a:p>
          <a:p>
            <a:pPr algn="ctr"/>
            <a:r>
              <a:rPr lang="en-IN" sz="1200" b="1" dirty="0"/>
              <a:t>Infrastructure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626F-8EC3-F7F5-210B-71DDCE96EBDE}"/>
              </a:ext>
            </a:extLst>
          </p:cNvPr>
          <p:cNvSpPr txBox="1"/>
          <p:nvPr/>
        </p:nvSpPr>
        <p:spPr>
          <a:xfrm>
            <a:off x="5317629" y="2991817"/>
            <a:ext cx="870751" cy="338554"/>
          </a:xfrm>
          <a:prstGeom prst="rect">
            <a:avLst/>
          </a:prstGeom>
          <a:noFill/>
        </p:spPr>
        <p:txBody>
          <a:bodyPr wrap="none" anchor="b" anchorCtr="0">
            <a:spAutoFit/>
          </a:bodyPr>
          <a:lstStyle/>
          <a:p>
            <a:pPr algn="ctr"/>
            <a:r>
              <a:rPr lang="en-IN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Products and </a:t>
            </a:r>
            <a:br>
              <a:rPr lang="en-IN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IN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DC18B4-A085-4632-5823-307FFCAE1906}"/>
              </a:ext>
            </a:extLst>
          </p:cNvPr>
          <p:cNvSpPr txBox="1"/>
          <p:nvPr/>
        </p:nvSpPr>
        <p:spPr>
          <a:xfrm>
            <a:off x="2778053" y="4048570"/>
            <a:ext cx="870751" cy="338554"/>
          </a:xfrm>
          <a:prstGeom prst="rect">
            <a:avLst/>
          </a:prstGeom>
          <a:noFill/>
        </p:spPr>
        <p:txBody>
          <a:bodyPr wrap="none" anchor="b" anchorCtr="0">
            <a:spAutoFit/>
          </a:bodyPr>
          <a:lstStyle/>
          <a:p>
            <a:pPr algn="ctr"/>
            <a:r>
              <a:rPr lang="en-IN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Products and </a:t>
            </a:r>
            <a:br>
              <a:rPr lang="en-IN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IN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1AEDF9-FB4F-FB03-882D-E0D00F790E49}"/>
              </a:ext>
            </a:extLst>
          </p:cNvPr>
          <p:cNvSpPr txBox="1"/>
          <p:nvPr/>
        </p:nvSpPr>
        <p:spPr>
          <a:xfrm>
            <a:off x="5317629" y="4048570"/>
            <a:ext cx="870751" cy="338554"/>
          </a:xfrm>
          <a:prstGeom prst="rect">
            <a:avLst/>
          </a:prstGeom>
          <a:noFill/>
        </p:spPr>
        <p:txBody>
          <a:bodyPr wrap="none" anchor="b" anchorCtr="0">
            <a:spAutoFit/>
          </a:bodyPr>
          <a:lstStyle/>
          <a:p>
            <a:pPr algn="ctr"/>
            <a:r>
              <a:rPr lang="en-IN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Products and </a:t>
            </a:r>
            <a:br>
              <a:rPr lang="en-IN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IN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services</a:t>
            </a:r>
          </a:p>
        </p:txBody>
      </p:sp>
      <p:sp>
        <p:nvSpPr>
          <p:cNvPr id="28" name="Oval 105">
            <a:extLst>
              <a:ext uri="{FF2B5EF4-FFF2-40B4-BE49-F238E27FC236}">
                <a16:creationId xmlns:a16="http://schemas.microsoft.com/office/drawing/2014/main" id="{F1749BEC-9349-DFCE-7754-8C9876963482}"/>
              </a:ext>
            </a:extLst>
          </p:cNvPr>
          <p:cNvSpPr/>
          <p:nvPr/>
        </p:nvSpPr>
        <p:spPr>
          <a:xfrm>
            <a:off x="347642" y="4287075"/>
            <a:ext cx="2229010" cy="11109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Oval 105">
            <a:extLst>
              <a:ext uri="{FF2B5EF4-FFF2-40B4-BE49-F238E27FC236}">
                <a16:creationId xmlns:a16="http://schemas.microsoft.com/office/drawing/2014/main" id="{079E3327-3F0B-0E1D-54B0-3CF3117A8EA7}"/>
              </a:ext>
            </a:extLst>
          </p:cNvPr>
          <p:cNvSpPr/>
          <p:nvPr/>
        </p:nvSpPr>
        <p:spPr>
          <a:xfrm>
            <a:off x="347642" y="2099317"/>
            <a:ext cx="2237405" cy="208990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41" name="TextBox 540">
            <a:extLst>
              <a:ext uri="{FF2B5EF4-FFF2-40B4-BE49-F238E27FC236}">
                <a16:creationId xmlns:a16="http://schemas.microsoft.com/office/drawing/2014/main" id="{4B8111F9-7769-FDE4-6A39-DE8D7503B180}"/>
              </a:ext>
            </a:extLst>
          </p:cNvPr>
          <p:cNvSpPr txBox="1"/>
          <p:nvPr/>
        </p:nvSpPr>
        <p:spPr>
          <a:xfrm>
            <a:off x="841979" y="4408600"/>
            <a:ext cx="160172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IN" sz="1100" b="1" dirty="0">
                <a:solidFill>
                  <a:schemeClr val="accent1"/>
                </a:solidFill>
              </a:rPr>
              <a:t>Local Manufacturers 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C67E46D-F409-6497-7BFF-D49FB6463616}"/>
              </a:ext>
            </a:extLst>
          </p:cNvPr>
          <p:cNvGrpSpPr/>
          <p:nvPr/>
        </p:nvGrpSpPr>
        <p:grpSpPr>
          <a:xfrm>
            <a:off x="899394" y="2385529"/>
            <a:ext cx="1481128" cy="925420"/>
            <a:chOff x="788245" y="2407468"/>
            <a:chExt cx="1481128" cy="92542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612A57B-EE3F-BA8B-F3D5-1AC06A3108D3}"/>
                </a:ext>
              </a:extLst>
            </p:cNvPr>
            <p:cNvGrpSpPr/>
            <p:nvPr/>
          </p:nvGrpSpPr>
          <p:grpSpPr>
            <a:xfrm>
              <a:off x="882330" y="2407468"/>
              <a:ext cx="1292958" cy="406019"/>
              <a:chOff x="844913" y="2407468"/>
              <a:chExt cx="1292958" cy="406019"/>
            </a:xfrm>
          </p:grpSpPr>
          <p:pic>
            <p:nvPicPr>
              <p:cNvPr id="8" name="图片 7" descr="文本&#10;&#10;中度可信度描述已自动生成">
                <a:extLst>
                  <a:ext uri="{FF2B5EF4-FFF2-40B4-BE49-F238E27FC236}">
                    <a16:creationId xmlns:a16="http://schemas.microsoft.com/office/drawing/2014/main" id="{1ECF7D2C-E42E-F802-0F58-EF75E4A954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913" y="2408891"/>
                <a:ext cx="564050" cy="404596"/>
              </a:xfrm>
              <a:prstGeom prst="roundRect">
                <a:avLst/>
              </a:prstGeom>
            </p:spPr>
          </p:pic>
          <p:pic>
            <p:nvPicPr>
              <p:cNvPr id="10" name="图片 9" descr="卡通画&#10;&#10;中度可信度描述已自动生成">
                <a:extLst>
                  <a:ext uri="{FF2B5EF4-FFF2-40B4-BE49-F238E27FC236}">
                    <a16:creationId xmlns:a16="http://schemas.microsoft.com/office/drawing/2014/main" id="{AED42A60-84CF-A770-596B-E3A9E3B0E0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0494" y="2407468"/>
                <a:ext cx="697377" cy="404596"/>
              </a:xfrm>
              <a:prstGeom prst="roundRect">
                <a:avLst/>
              </a:prstGeom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C788067-7D24-F61D-4D54-173AB6DCA2AD}"/>
                </a:ext>
              </a:extLst>
            </p:cNvPr>
            <p:cNvGrpSpPr/>
            <p:nvPr/>
          </p:nvGrpSpPr>
          <p:grpSpPr>
            <a:xfrm>
              <a:off x="788245" y="2849066"/>
              <a:ext cx="1481128" cy="483822"/>
              <a:chOff x="788245" y="2849066"/>
              <a:chExt cx="1481128" cy="483822"/>
            </a:xfrm>
          </p:grpSpPr>
          <p:pic>
            <p:nvPicPr>
              <p:cNvPr id="12" name="图片 11" descr="文本, 图标&#10;&#10;中度可信度描述已自动生成">
                <a:extLst>
                  <a:ext uri="{FF2B5EF4-FFF2-40B4-BE49-F238E27FC236}">
                    <a16:creationId xmlns:a16="http://schemas.microsoft.com/office/drawing/2014/main" id="{FE1D35A3-51CE-0A2F-709A-2FAA64B658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61" t="17026" r="16061" b="16448"/>
              <a:stretch/>
            </p:blipFill>
            <p:spPr>
              <a:xfrm>
                <a:off x="1281984" y="2849066"/>
                <a:ext cx="493650" cy="483822"/>
              </a:xfrm>
              <a:prstGeom prst="roundRect">
                <a:avLst>
                  <a:gd name="adj" fmla="val 20604"/>
                </a:avLst>
              </a:prstGeom>
            </p:spPr>
          </p:pic>
          <p:pic>
            <p:nvPicPr>
              <p:cNvPr id="15" name="图片 14" descr="徽标&#10;&#10;描述已自动生成">
                <a:extLst>
                  <a:ext uri="{FF2B5EF4-FFF2-40B4-BE49-F238E27FC236}">
                    <a16:creationId xmlns:a16="http://schemas.microsoft.com/office/drawing/2014/main" id="{E51D5942-1B67-3E13-FFC9-06E2600265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2501" y="2852541"/>
                <a:ext cx="476872" cy="476872"/>
              </a:xfrm>
              <a:prstGeom prst="roundRect">
                <a:avLst/>
              </a:prstGeom>
            </p:spPr>
          </p:pic>
          <p:pic>
            <p:nvPicPr>
              <p:cNvPr id="17" name="图片 16" descr="形状&#10;&#10;描述已自动生成">
                <a:extLst>
                  <a:ext uri="{FF2B5EF4-FFF2-40B4-BE49-F238E27FC236}">
                    <a16:creationId xmlns:a16="http://schemas.microsoft.com/office/drawing/2014/main" id="{DA278E95-949F-CE59-120B-196946106A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8245" y="2852174"/>
                <a:ext cx="476872" cy="477606"/>
              </a:xfrm>
              <a:prstGeom prst="roundRect">
                <a:avLst/>
              </a:prstGeom>
            </p:spPr>
          </p:pic>
        </p:grpSp>
      </p:grpSp>
      <p:sp>
        <p:nvSpPr>
          <p:cNvPr id="25" name="TextBox 540">
            <a:extLst>
              <a:ext uri="{FF2B5EF4-FFF2-40B4-BE49-F238E27FC236}">
                <a16:creationId xmlns:a16="http://schemas.microsoft.com/office/drawing/2014/main" id="{615CDDF4-6F0E-4159-368C-7856500B9D71}"/>
              </a:ext>
            </a:extLst>
          </p:cNvPr>
          <p:cNvSpPr txBox="1"/>
          <p:nvPr/>
        </p:nvSpPr>
        <p:spPr>
          <a:xfrm>
            <a:off x="941009" y="2113955"/>
            <a:ext cx="158662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100" b="1" dirty="0">
                <a:solidFill>
                  <a:schemeClr val="accent1"/>
                </a:solidFill>
              </a:rPr>
              <a:t>e-Commerce (2C)</a:t>
            </a:r>
          </a:p>
        </p:txBody>
      </p:sp>
      <p:sp>
        <p:nvSpPr>
          <p:cNvPr id="51" name="Freeform 35">
            <a:extLst>
              <a:ext uri="{FF2B5EF4-FFF2-40B4-BE49-F238E27FC236}">
                <a16:creationId xmlns:a16="http://schemas.microsoft.com/office/drawing/2014/main" id="{BA6747B5-6D8A-A640-3108-160D7DE06912}"/>
              </a:ext>
            </a:extLst>
          </p:cNvPr>
          <p:cNvSpPr>
            <a:spLocks noEditPoints="1"/>
          </p:cNvSpPr>
          <p:nvPr/>
        </p:nvSpPr>
        <p:spPr bwMode="auto">
          <a:xfrm>
            <a:off x="1479890" y="3711380"/>
            <a:ext cx="365705" cy="378397"/>
          </a:xfrm>
          <a:custGeom>
            <a:avLst/>
            <a:gdLst>
              <a:gd name="T0" fmla="*/ 3 w 153"/>
              <a:gd name="T1" fmla="*/ 160 h 160"/>
              <a:gd name="T2" fmla="*/ 150 w 153"/>
              <a:gd name="T3" fmla="*/ 160 h 160"/>
              <a:gd name="T4" fmla="*/ 153 w 153"/>
              <a:gd name="T5" fmla="*/ 157 h 160"/>
              <a:gd name="T6" fmla="*/ 153 w 153"/>
              <a:gd name="T7" fmla="*/ 44 h 160"/>
              <a:gd name="T8" fmla="*/ 153 w 153"/>
              <a:gd name="T9" fmla="*/ 43 h 160"/>
              <a:gd name="T10" fmla="*/ 153 w 153"/>
              <a:gd name="T11" fmla="*/ 43 h 160"/>
              <a:gd name="T12" fmla="*/ 153 w 153"/>
              <a:gd name="T13" fmla="*/ 42 h 160"/>
              <a:gd name="T14" fmla="*/ 153 w 153"/>
              <a:gd name="T15" fmla="*/ 42 h 160"/>
              <a:gd name="T16" fmla="*/ 153 w 153"/>
              <a:gd name="T17" fmla="*/ 42 h 160"/>
              <a:gd name="T18" fmla="*/ 153 w 153"/>
              <a:gd name="T19" fmla="*/ 42 h 160"/>
              <a:gd name="T20" fmla="*/ 153 w 153"/>
              <a:gd name="T21" fmla="*/ 42 h 160"/>
              <a:gd name="T22" fmla="*/ 121 w 153"/>
              <a:gd name="T23" fmla="*/ 1 h 160"/>
              <a:gd name="T24" fmla="*/ 118 w 153"/>
              <a:gd name="T25" fmla="*/ 0 h 160"/>
              <a:gd name="T26" fmla="*/ 35 w 153"/>
              <a:gd name="T27" fmla="*/ 0 h 160"/>
              <a:gd name="T28" fmla="*/ 32 w 153"/>
              <a:gd name="T29" fmla="*/ 1 h 160"/>
              <a:gd name="T30" fmla="*/ 1 w 153"/>
              <a:gd name="T31" fmla="*/ 42 h 160"/>
              <a:gd name="T32" fmla="*/ 1 w 153"/>
              <a:gd name="T33" fmla="*/ 42 h 160"/>
              <a:gd name="T34" fmla="*/ 0 w 153"/>
              <a:gd name="T35" fmla="*/ 42 h 160"/>
              <a:gd name="T36" fmla="*/ 0 w 153"/>
              <a:gd name="T37" fmla="*/ 42 h 160"/>
              <a:gd name="T38" fmla="*/ 0 w 153"/>
              <a:gd name="T39" fmla="*/ 42 h 160"/>
              <a:gd name="T40" fmla="*/ 0 w 153"/>
              <a:gd name="T41" fmla="*/ 43 h 160"/>
              <a:gd name="T42" fmla="*/ 0 w 153"/>
              <a:gd name="T43" fmla="*/ 43 h 160"/>
              <a:gd name="T44" fmla="*/ 0 w 153"/>
              <a:gd name="T45" fmla="*/ 44 h 160"/>
              <a:gd name="T46" fmla="*/ 0 w 153"/>
              <a:gd name="T47" fmla="*/ 157 h 160"/>
              <a:gd name="T48" fmla="*/ 3 w 153"/>
              <a:gd name="T49" fmla="*/ 160 h 160"/>
              <a:gd name="T50" fmla="*/ 80 w 153"/>
              <a:gd name="T51" fmla="*/ 6 h 160"/>
              <a:gd name="T52" fmla="*/ 117 w 153"/>
              <a:gd name="T53" fmla="*/ 6 h 160"/>
              <a:gd name="T54" fmla="*/ 144 w 153"/>
              <a:gd name="T55" fmla="*/ 40 h 160"/>
              <a:gd name="T56" fmla="*/ 80 w 153"/>
              <a:gd name="T57" fmla="*/ 40 h 160"/>
              <a:gd name="T58" fmla="*/ 80 w 153"/>
              <a:gd name="T59" fmla="*/ 6 h 160"/>
              <a:gd name="T60" fmla="*/ 37 w 153"/>
              <a:gd name="T61" fmla="*/ 6 h 160"/>
              <a:gd name="T62" fmla="*/ 74 w 153"/>
              <a:gd name="T63" fmla="*/ 6 h 160"/>
              <a:gd name="T64" fmla="*/ 74 w 153"/>
              <a:gd name="T65" fmla="*/ 40 h 160"/>
              <a:gd name="T66" fmla="*/ 10 w 153"/>
              <a:gd name="T67" fmla="*/ 40 h 160"/>
              <a:gd name="T68" fmla="*/ 37 w 153"/>
              <a:gd name="T69" fmla="*/ 6 h 160"/>
              <a:gd name="T70" fmla="*/ 6 w 153"/>
              <a:gd name="T71" fmla="*/ 47 h 160"/>
              <a:gd name="T72" fmla="*/ 147 w 153"/>
              <a:gd name="T73" fmla="*/ 47 h 160"/>
              <a:gd name="T74" fmla="*/ 147 w 153"/>
              <a:gd name="T75" fmla="*/ 154 h 160"/>
              <a:gd name="T76" fmla="*/ 6 w 153"/>
              <a:gd name="T77" fmla="*/ 154 h 160"/>
              <a:gd name="T78" fmla="*/ 6 w 153"/>
              <a:gd name="T79" fmla="*/ 47 h 160"/>
              <a:gd name="T80" fmla="*/ 125 w 153"/>
              <a:gd name="T81" fmla="*/ 77 h 160"/>
              <a:gd name="T82" fmla="*/ 29 w 153"/>
              <a:gd name="T83" fmla="*/ 77 h 160"/>
              <a:gd name="T84" fmla="*/ 25 w 153"/>
              <a:gd name="T85" fmla="*/ 80 h 160"/>
              <a:gd name="T86" fmla="*/ 29 w 153"/>
              <a:gd name="T87" fmla="*/ 83 h 160"/>
              <a:gd name="T88" fmla="*/ 125 w 153"/>
              <a:gd name="T89" fmla="*/ 83 h 160"/>
              <a:gd name="T90" fmla="*/ 128 w 153"/>
              <a:gd name="T91" fmla="*/ 80 h 160"/>
              <a:gd name="T92" fmla="*/ 125 w 153"/>
              <a:gd name="T93" fmla="*/ 77 h 160"/>
              <a:gd name="T94" fmla="*/ 107 w 153"/>
              <a:gd name="T95" fmla="*/ 99 h 160"/>
              <a:gd name="T96" fmla="*/ 47 w 153"/>
              <a:gd name="T97" fmla="*/ 99 h 160"/>
              <a:gd name="T98" fmla="*/ 44 w 153"/>
              <a:gd name="T99" fmla="*/ 102 h 160"/>
              <a:gd name="T100" fmla="*/ 47 w 153"/>
              <a:gd name="T101" fmla="*/ 105 h 160"/>
              <a:gd name="T102" fmla="*/ 107 w 153"/>
              <a:gd name="T103" fmla="*/ 105 h 160"/>
              <a:gd name="T104" fmla="*/ 110 w 153"/>
              <a:gd name="T105" fmla="*/ 102 h 160"/>
              <a:gd name="T106" fmla="*/ 107 w 153"/>
              <a:gd name="T107" fmla="*/ 99 h 160"/>
              <a:gd name="T108" fmla="*/ 107 w 153"/>
              <a:gd name="T109" fmla="*/ 121 h 160"/>
              <a:gd name="T110" fmla="*/ 47 w 153"/>
              <a:gd name="T111" fmla="*/ 121 h 160"/>
              <a:gd name="T112" fmla="*/ 44 w 153"/>
              <a:gd name="T113" fmla="*/ 124 h 160"/>
              <a:gd name="T114" fmla="*/ 47 w 153"/>
              <a:gd name="T115" fmla="*/ 127 h 160"/>
              <a:gd name="T116" fmla="*/ 107 w 153"/>
              <a:gd name="T117" fmla="*/ 127 h 160"/>
              <a:gd name="T118" fmla="*/ 110 w 153"/>
              <a:gd name="T119" fmla="*/ 124 h 160"/>
              <a:gd name="T120" fmla="*/ 107 w 153"/>
              <a:gd name="T121" fmla="*/ 12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3" h="160">
                <a:moveTo>
                  <a:pt x="3" y="160"/>
                </a:moveTo>
                <a:cubicBezTo>
                  <a:pt x="150" y="160"/>
                  <a:pt x="150" y="160"/>
                  <a:pt x="150" y="160"/>
                </a:cubicBezTo>
                <a:cubicBezTo>
                  <a:pt x="152" y="160"/>
                  <a:pt x="153" y="159"/>
                  <a:pt x="153" y="157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3" y="43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21" y="1"/>
                  <a:pt x="121" y="1"/>
                  <a:pt x="121" y="1"/>
                </a:cubicBezTo>
                <a:cubicBezTo>
                  <a:pt x="120" y="0"/>
                  <a:pt x="119" y="0"/>
                  <a:pt x="118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4" y="0"/>
                  <a:pt x="33" y="0"/>
                  <a:pt x="32" y="1"/>
                </a:cubicBezTo>
                <a:cubicBezTo>
                  <a:pt x="1" y="42"/>
                  <a:pt x="1" y="42"/>
                  <a:pt x="1" y="42"/>
                </a:cubicBezTo>
                <a:cubicBezTo>
                  <a:pt x="1" y="42"/>
                  <a:pt x="1" y="42"/>
                  <a:pt x="1" y="42"/>
                </a:cubicBezTo>
                <a:cubicBezTo>
                  <a:pt x="1" y="42"/>
                  <a:pt x="1" y="42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2"/>
                  <a:pt x="0" y="43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3"/>
                  <a:pt x="0" y="43"/>
                  <a:pt x="0" y="44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59"/>
                  <a:pt x="1" y="160"/>
                  <a:pt x="3" y="160"/>
                </a:cubicBezTo>
                <a:close/>
                <a:moveTo>
                  <a:pt x="80" y="6"/>
                </a:moveTo>
                <a:cubicBezTo>
                  <a:pt x="117" y="6"/>
                  <a:pt x="117" y="6"/>
                  <a:pt x="117" y="6"/>
                </a:cubicBezTo>
                <a:cubicBezTo>
                  <a:pt x="144" y="40"/>
                  <a:pt x="144" y="40"/>
                  <a:pt x="144" y="40"/>
                </a:cubicBezTo>
                <a:cubicBezTo>
                  <a:pt x="80" y="40"/>
                  <a:pt x="80" y="40"/>
                  <a:pt x="80" y="40"/>
                </a:cubicBezTo>
                <a:lnTo>
                  <a:pt x="80" y="6"/>
                </a:lnTo>
                <a:close/>
                <a:moveTo>
                  <a:pt x="37" y="6"/>
                </a:moveTo>
                <a:cubicBezTo>
                  <a:pt x="74" y="6"/>
                  <a:pt x="74" y="6"/>
                  <a:pt x="74" y="6"/>
                </a:cubicBezTo>
                <a:cubicBezTo>
                  <a:pt x="74" y="40"/>
                  <a:pt x="74" y="40"/>
                  <a:pt x="74" y="40"/>
                </a:cubicBezTo>
                <a:cubicBezTo>
                  <a:pt x="10" y="40"/>
                  <a:pt x="10" y="40"/>
                  <a:pt x="10" y="40"/>
                </a:cubicBezTo>
                <a:lnTo>
                  <a:pt x="37" y="6"/>
                </a:lnTo>
                <a:close/>
                <a:moveTo>
                  <a:pt x="6" y="47"/>
                </a:moveTo>
                <a:cubicBezTo>
                  <a:pt x="147" y="47"/>
                  <a:pt x="147" y="47"/>
                  <a:pt x="147" y="47"/>
                </a:cubicBezTo>
                <a:cubicBezTo>
                  <a:pt x="147" y="154"/>
                  <a:pt x="147" y="154"/>
                  <a:pt x="147" y="154"/>
                </a:cubicBezTo>
                <a:cubicBezTo>
                  <a:pt x="6" y="154"/>
                  <a:pt x="6" y="154"/>
                  <a:pt x="6" y="154"/>
                </a:cubicBezTo>
                <a:lnTo>
                  <a:pt x="6" y="47"/>
                </a:lnTo>
                <a:close/>
                <a:moveTo>
                  <a:pt x="125" y="77"/>
                </a:moveTo>
                <a:cubicBezTo>
                  <a:pt x="29" y="77"/>
                  <a:pt x="29" y="77"/>
                  <a:pt x="29" y="77"/>
                </a:cubicBezTo>
                <a:cubicBezTo>
                  <a:pt x="27" y="77"/>
                  <a:pt x="25" y="78"/>
                  <a:pt x="25" y="80"/>
                </a:cubicBezTo>
                <a:cubicBezTo>
                  <a:pt x="25" y="82"/>
                  <a:pt x="27" y="83"/>
                  <a:pt x="29" y="83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27" y="83"/>
                  <a:pt x="128" y="82"/>
                  <a:pt x="128" y="80"/>
                </a:cubicBezTo>
                <a:cubicBezTo>
                  <a:pt x="128" y="78"/>
                  <a:pt x="127" y="77"/>
                  <a:pt x="125" y="77"/>
                </a:cubicBezTo>
                <a:close/>
                <a:moveTo>
                  <a:pt x="107" y="99"/>
                </a:moveTo>
                <a:cubicBezTo>
                  <a:pt x="47" y="99"/>
                  <a:pt x="47" y="99"/>
                  <a:pt x="47" y="99"/>
                </a:cubicBezTo>
                <a:cubicBezTo>
                  <a:pt x="45" y="99"/>
                  <a:pt x="44" y="100"/>
                  <a:pt x="44" y="102"/>
                </a:cubicBezTo>
                <a:cubicBezTo>
                  <a:pt x="44" y="104"/>
                  <a:pt x="45" y="105"/>
                  <a:pt x="47" y="105"/>
                </a:cubicBezTo>
                <a:cubicBezTo>
                  <a:pt x="107" y="105"/>
                  <a:pt x="107" y="105"/>
                  <a:pt x="107" y="105"/>
                </a:cubicBezTo>
                <a:cubicBezTo>
                  <a:pt x="108" y="105"/>
                  <a:pt x="110" y="104"/>
                  <a:pt x="110" y="102"/>
                </a:cubicBezTo>
                <a:cubicBezTo>
                  <a:pt x="110" y="100"/>
                  <a:pt x="108" y="99"/>
                  <a:pt x="107" y="99"/>
                </a:cubicBezTo>
                <a:close/>
                <a:moveTo>
                  <a:pt x="107" y="121"/>
                </a:moveTo>
                <a:cubicBezTo>
                  <a:pt x="47" y="121"/>
                  <a:pt x="47" y="121"/>
                  <a:pt x="47" y="121"/>
                </a:cubicBezTo>
                <a:cubicBezTo>
                  <a:pt x="45" y="121"/>
                  <a:pt x="44" y="122"/>
                  <a:pt x="44" y="124"/>
                </a:cubicBezTo>
                <a:cubicBezTo>
                  <a:pt x="44" y="126"/>
                  <a:pt x="45" y="127"/>
                  <a:pt x="47" y="127"/>
                </a:cubicBezTo>
                <a:cubicBezTo>
                  <a:pt x="107" y="127"/>
                  <a:pt x="107" y="127"/>
                  <a:pt x="107" y="127"/>
                </a:cubicBezTo>
                <a:cubicBezTo>
                  <a:pt x="108" y="127"/>
                  <a:pt x="110" y="126"/>
                  <a:pt x="110" y="124"/>
                </a:cubicBezTo>
                <a:cubicBezTo>
                  <a:pt x="110" y="122"/>
                  <a:pt x="108" y="121"/>
                  <a:pt x="107" y="121"/>
                </a:cubicBezTo>
                <a:close/>
              </a:path>
            </a:pathLst>
          </a:custGeom>
          <a:gradFill>
            <a:gsLst>
              <a:gs pos="70000">
                <a:schemeClr val="accent3"/>
              </a:gs>
              <a:gs pos="40000">
                <a:schemeClr val="accent2"/>
              </a:gs>
              <a:gs pos="0">
                <a:schemeClr val="accent1"/>
              </a:gs>
              <a:gs pos="100000">
                <a:schemeClr val="accent4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182901" tIns="91451" rIns="182901" bIns="91451" numCol="1" anchor="t" anchorCtr="0" compatLnSpc="1">
            <a:prstTxWarp prst="textNoShape">
              <a:avLst/>
            </a:prstTxWarp>
          </a:bodyPr>
          <a:lstStyle/>
          <a:p>
            <a:pPr defTabSz="1828983"/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TextBox 540">
            <a:extLst>
              <a:ext uri="{FF2B5EF4-FFF2-40B4-BE49-F238E27FC236}">
                <a16:creationId xmlns:a16="http://schemas.microsoft.com/office/drawing/2014/main" id="{250DF1D5-8083-2BDF-641F-223534146D73}"/>
              </a:ext>
            </a:extLst>
          </p:cNvPr>
          <p:cNvSpPr txBox="1"/>
          <p:nvPr/>
        </p:nvSpPr>
        <p:spPr>
          <a:xfrm>
            <a:off x="866252" y="3437547"/>
            <a:ext cx="17230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100" b="1" dirty="0">
                <a:solidFill>
                  <a:schemeClr val="accent1"/>
                </a:solidFill>
              </a:rPr>
              <a:t>Local Distributors (2B)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D7A6330-16CA-5CB6-F105-6D8F0C587787}"/>
              </a:ext>
            </a:extLst>
          </p:cNvPr>
          <p:cNvGrpSpPr/>
          <p:nvPr/>
        </p:nvGrpSpPr>
        <p:grpSpPr>
          <a:xfrm>
            <a:off x="1229916" y="4729358"/>
            <a:ext cx="613286" cy="565376"/>
            <a:chOff x="1229916" y="4729358"/>
            <a:chExt cx="613286" cy="565376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0D09E51-0841-15D2-3937-B3E683D783B5}"/>
                </a:ext>
              </a:extLst>
            </p:cNvPr>
            <p:cNvSpPr/>
            <p:nvPr/>
          </p:nvSpPr>
          <p:spPr>
            <a:xfrm>
              <a:off x="1229916" y="4729358"/>
              <a:ext cx="613286" cy="565376"/>
            </a:xfrm>
            <a:custGeom>
              <a:avLst/>
              <a:gdLst>
                <a:gd name="connsiteX0" fmla="*/ 603704 w 613286"/>
                <a:gd name="connsiteY0" fmla="*/ 207241 h 565376"/>
                <a:gd name="connsiteX1" fmla="*/ 479130 w 613286"/>
                <a:gd name="connsiteY1" fmla="*/ 207241 h 565376"/>
                <a:gd name="connsiteX2" fmla="*/ 469547 w 613286"/>
                <a:gd name="connsiteY2" fmla="*/ 216823 h 565376"/>
                <a:gd name="connsiteX3" fmla="*/ 469547 w 613286"/>
                <a:gd name="connsiteY3" fmla="*/ 293481 h 565376"/>
                <a:gd name="connsiteX4" fmla="*/ 479130 w 613286"/>
                <a:gd name="connsiteY4" fmla="*/ 303063 h 565376"/>
                <a:gd name="connsiteX5" fmla="*/ 531834 w 613286"/>
                <a:gd name="connsiteY5" fmla="*/ 303063 h 565376"/>
                <a:gd name="connsiteX6" fmla="*/ 531834 w 613286"/>
                <a:gd name="connsiteY6" fmla="*/ 325821 h 565376"/>
                <a:gd name="connsiteX7" fmla="*/ 479130 w 613286"/>
                <a:gd name="connsiteY7" fmla="*/ 325821 h 565376"/>
                <a:gd name="connsiteX8" fmla="*/ 469547 w 613286"/>
                <a:gd name="connsiteY8" fmla="*/ 335403 h 565376"/>
                <a:gd name="connsiteX9" fmla="*/ 469547 w 613286"/>
                <a:gd name="connsiteY9" fmla="*/ 360557 h 565376"/>
                <a:gd name="connsiteX10" fmla="*/ 440799 w 613286"/>
                <a:gd name="connsiteY10" fmla="*/ 360557 h 565376"/>
                <a:gd name="connsiteX11" fmla="*/ 440799 w 613286"/>
                <a:gd name="connsiteY11" fmla="*/ 149747 h 565376"/>
                <a:gd name="connsiteX12" fmla="*/ 412051 w 613286"/>
                <a:gd name="connsiteY12" fmla="*/ 121001 h 565376"/>
                <a:gd name="connsiteX13" fmla="*/ 401980 w 613286"/>
                <a:gd name="connsiteY13" fmla="*/ 121001 h 565376"/>
                <a:gd name="connsiteX14" fmla="*/ 387329 w 613286"/>
                <a:gd name="connsiteY14" fmla="*/ 97017 h 565376"/>
                <a:gd name="connsiteX15" fmla="*/ 377365 w 613286"/>
                <a:gd name="connsiteY15" fmla="*/ 61755 h 565376"/>
                <a:gd name="connsiteX16" fmla="*/ 366700 w 613286"/>
                <a:gd name="connsiteY16" fmla="*/ 12471 h 565376"/>
                <a:gd name="connsiteX17" fmla="*/ 293548 w 613286"/>
                <a:gd name="connsiteY17" fmla="*/ 3363 h 565376"/>
                <a:gd name="connsiteX18" fmla="*/ 249193 w 613286"/>
                <a:gd name="connsiteY18" fmla="*/ 56320 h 565376"/>
                <a:gd name="connsiteX19" fmla="*/ 244355 w 613286"/>
                <a:gd name="connsiteY19" fmla="*/ 56320 h 565376"/>
                <a:gd name="connsiteX20" fmla="*/ 220398 w 613286"/>
                <a:gd name="connsiteY20" fmla="*/ 80276 h 565376"/>
                <a:gd name="connsiteX21" fmla="*/ 220398 w 613286"/>
                <a:gd name="connsiteY21" fmla="*/ 97045 h 565376"/>
                <a:gd name="connsiteX22" fmla="*/ 210815 w 613286"/>
                <a:gd name="connsiteY22" fmla="*/ 97045 h 565376"/>
                <a:gd name="connsiteX23" fmla="*/ 191650 w 613286"/>
                <a:gd name="connsiteY23" fmla="*/ 116210 h 565376"/>
                <a:gd name="connsiteX24" fmla="*/ 191650 w 613286"/>
                <a:gd name="connsiteY24" fmla="*/ 121001 h 565376"/>
                <a:gd name="connsiteX25" fmla="*/ 105406 w 613286"/>
                <a:gd name="connsiteY25" fmla="*/ 121001 h 565376"/>
                <a:gd name="connsiteX26" fmla="*/ 76658 w 613286"/>
                <a:gd name="connsiteY26" fmla="*/ 149747 h 565376"/>
                <a:gd name="connsiteX27" fmla="*/ 76658 w 613286"/>
                <a:gd name="connsiteY27" fmla="*/ 360557 h 565376"/>
                <a:gd name="connsiteX28" fmla="*/ 71867 w 613286"/>
                <a:gd name="connsiteY28" fmla="*/ 360557 h 565376"/>
                <a:gd name="connsiteX29" fmla="*/ 0 w 613286"/>
                <a:gd name="connsiteY29" fmla="*/ 432423 h 565376"/>
                <a:gd name="connsiteX30" fmla="*/ 71867 w 613286"/>
                <a:gd name="connsiteY30" fmla="*/ 504292 h 565376"/>
                <a:gd name="connsiteX31" fmla="*/ 76658 w 613286"/>
                <a:gd name="connsiteY31" fmla="*/ 504292 h 565376"/>
                <a:gd name="connsiteX32" fmla="*/ 76658 w 613286"/>
                <a:gd name="connsiteY32" fmla="*/ 546212 h 565376"/>
                <a:gd name="connsiteX33" fmla="*/ 67075 w 613286"/>
                <a:gd name="connsiteY33" fmla="*/ 546212 h 565376"/>
                <a:gd name="connsiteX34" fmla="*/ 57493 w 613286"/>
                <a:gd name="connsiteY34" fmla="*/ 555794 h 565376"/>
                <a:gd name="connsiteX35" fmla="*/ 67075 w 613286"/>
                <a:gd name="connsiteY35" fmla="*/ 565377 h 565376"/>
                <a:gd name="connsiteX36" fmla="*/ 143737 w 613286"/>
                <a:gd name="connsiteY36" fmla="*/ 565377 h 565376"/>
                <a:gd name="connsiteX37" fmla="*/ 153319 w 613286"/>
                <a:gd name="connsiteY37" fmla="*/ 555794 h 565376"/>
                <a:gd name="connsiteX38" fmla="*/ 143737 w 613286"/>
                <a:gd name="connsiteY38" fmla="*/ 546212 h 565376"/>
                <a:gd name="connsiteX39" fmla="*/ 134154 w 613286"/>
                <a:gd name="connsiteY39" fmla="*/ 546212 h 565376"/>
                <a:gd name="connsiteX40" fmla="*/ 134154 w 613286"/>
                <a:gd name="connsiteY40" fmla="*/ 504292 h 565376"/>
                <a:gd name="connsiteX41" fmla="*/ 469547 w 613286"/>
                <a:gd name="connsiteY41" fmla="*/ 504292 h 565376"/>
                <a:gd name="connsiteX42" fmla="*/ 469547 w 613286"/>
                <a:gd name="connsiteY42" fmla="*/ 555794 h 565376"/>
                <a:gd name="connsiteX43" fmla="*/ 479130 w 613286"/>
                <a:gd name="connsiteY43" fmla="*/ 565377 h 565376"/>
                <a:gd name="connsiteX44" fmla="*/ 603704 w 613286"/>
                <a:gd name="connsiteY44" fmla="*/ 565377 h 565376"/>
                <a:gd name="connsiteX45" fmla="*/ 613287 w 613286"/>
                <a:gd name="connsiteY45" fmla="*/ 555794 h 565376"/>
                <a:gd name="connsiteX46" fmla="*/ 613287 w 613286"/>
                <a:gd name="connsiteY46" fmla="*/ 335403 h 565376"/>
                <a:gd name="connsiteX47" fmla="*/ 603704 w 613286"/>
                <a:gd name="connsiteY47" fmla="*/ 325821 h 565376"/>
                <a:gd name="connsiteX48" fmla="*/ 551000 w 613286"/>
                <a:gd name="connsiteY48" fmla="*/ 325821 h 565376"/>
                <a:gd name="connsiteX49" fmla="*/ 551000 w 613286"/>
                <a:gd name="connsiteY49" fmla="*/ 303063 h 565376"/>
                <a:gd name="connsiteX50" fmla="*/ 603704 w 613286"/>
                <a:gd name="connsiteY50" fmla="*/ 303063 h 565376"/>
                <a:gd name="connsiteX51" fmla="*/ 613287 w 613286"/>
                <a:gd name="connsiteY51" fmla="*/ 293481 h 565376"/>
                <a:gd name="connsiteX52" fmla="*/ 613287 w 613286"/>
                <a:gd name="connsiteY52" fmla="*/ 216823 h 565376"/>
                <a:gd name="connsiteX53" fmla="*/ 603704 w 613286"/>
                <a:gd name="connsiteY53" fmla="*/ 207241 h 565376"/>
                <a:gd name="connsiteX54" fmla="*/ 412051 w 613286"/>
                <a:gd name="connsiteY54" fmla="*/ 140165 h 565376"/>
                <a:gd name="connsiteX55" fmla="*/ 421634 w 613286"/>
                <a:gd name="connsiteY55" fmla="*/ 149747 h 565376"/>
                <a:gd name="connsiteX56" fmla="*/ 421634 w 613286"/>
                <a:gd name="connsiteY56" fmla="*/ 360557 h 565376"/>
                <a:gd name="connsiteX57" fmla="*/ 402468 w 613286"/>
                <a:gd name="connsiteY57" fmla="*/ 360557 h 565376"/>
                <a:gd name="connsiteX58" fmla="*/ 402468 w 613286"/>
                <a:gd name="connsiteY58" fmla="*/ 168912 h 565376"/>
                <a:gd name="connsiteX59" fmla="*/ 392886 w 613286"/>
                <a:gd name="connsiteY59" fmla="*/ 159330 h 565376"/>
                <a:gd name="connsiteX60" fmla="*/ 325807 w 613286"/>
                <a:gd name="connsiteY60" fmla="*/ 159330 h 565376"/>
                <a:gd name="connsiteX61" fmla="*/ 325807 w 613286"/>
                <a:gd name="connsiteY61" fmla="*/ 140165 h 565376"/>
                <a:gd name="connsiteX62" fmla="*/ 296748 w 613286"/>
                <a:gd name="connsiteY62" fmla="*/ 22261 h 565376"/>
                <a:gd name="connsiteX63" fmla="*/ 353306 w 613286"/>
                <a:gd name="connsiteY63" fmla="*/ 26177 h 565376"/>
                <a:gd name="connsiteX64" fmla="*/ 358401 w 613286"/>
                <a:gd name="connsiteY64" fmla="*/ 58999 h 565376"/>
                <a:gd name="connsiteX65" fmla="*/ 374401 w 613286"/>
                <a:gd name="connsiteY65" fmla="*/ 111166 h 565376"/>
                <a:gd name="connsiteX66" fmla="*/ 382326 w 613286"/>
                <a:gd name="connsiteY66" fmla="*/ 121001 h 565376"/>
                <a:gd name="connsiteX67" fmla="*/ 325807 w 613286"/>
                <a:gd name="connsiteY67" fmla="*/ 121001 h 565376"/>
                <a:gd name="connsiteX68" fmla="*/ 325807 w 613286"/>
                <a:gd name="connsiteY68" fmla="*/ 116210 h 565376"/>
                <a:gd name="connsiteX69" fmla="*/ 306642 w 613286"/>
                <a:gd name="connsiteY69" fmla="*/ 97045 h 565376"/>
                <a:gd name="connsiteX70" fmla="*/ 297059 w 613286"/>
                <a:gd name="connsiteY70" fmla="*/ 97045 h 565376"/>
                <a:gd name="connsiteX71" fmla="*/ 297059 w 613286"/>
                <a:gd name="connsiteY71" fmla="*/ 80276 h 565376"/>
                <a:gd name="connsiteX72" fmla="*/ 273103 w 613286"/>
                <a:gd name="connsiteY72" fmla="*/ 56320 h 565376"/>
                <a:gd name="connsiteX73" fmla="*/ 268416 w 613286"/>
                <a:gd name="connsiteY73" fmla="*/ 56320 h 565376"/>
                <a:gd name="connsiteX74" fmla="*/ 296748 w 613286"/>
                <a:gd name="connsiteY74" fmla="*/ 22261 h 565376"/>
                <a:gd name="connsiteX75" fmla="*/ 239563 w 613286"/>
                <a:gd name="connsiteY75" fmla="*/ 80276 h 565376"/>
                <a:gd name="connsiteX76" fmla="*/ 244355 w 613286"/>
                <a:gd name="connsiteY76" fmla="*/ 75485 h 565376"/>
                <a:gd name="connsiteX77" fmla="*/ 273103 w 613286"/>
                <a:gd name="connsiteY77" fmla="*/ 75485 h 565376"/>
                <a:gd name="connsiteX78" fmla="*/ 277894 w 613286"/>
                <a:gd name="connsiteY78" fmla="*/ 80276 h 565376"/>
                <a:gd name="connsiteX79" fmla="*/ 277894 w 613286"/>
                <a:gd name="connsiteY79" fmla="*/ 97045 h 565376"/>
                <a:gd name="connsiteX80" fmla="*/ 239563 w 613286"/>
                <a:gd name="connsiteY80" fmla="*/ 97045 h 565376"/>
                <a:gd name="connsiteX81" fmla="*/ 210815 w 613286"/>
                <a:gd name="connsiteY81" fmla="*/ 116210 h 565376"/>
                <a:gd name="connsiteX82" fmla="*/ 306642 w 613286"/>
                <a:gd name="connsiteY82" fmla="*/ 116210 h 565376"/>
                <a:gd name="connsiteX83" fmla="*/ 306653 w 613286"/>
                <a:gd name="connsiteY83" fmla="*/ 183285 h 565376"/>
                <a:gd name="connsiteX84" fmla="*/ 210815 w 613286"/>
                <a:gd name="connsiteY84" fmla="*/ 183285 h 565376"/>
                <a:gd name="connsiteX85" fmla="*/ 225189 w 613286"/>
                <a:gd name="connsiteY85" fmla="*/ 221614 h 565376"/>
                <a:gd name="connsiteX86" fmla="*/ 225189 w 613286"/>
                <a:gd name="connsiteY86" fmla="*/ 202450 h 565376"/>
                <a:gd name="connsiteX87" fmla="*/ 292273 w 613286"/>
                <a:gd name="connsiteY87" fmla="*/ 202450 h 565376"/>
                <a:gd name="connsiteX88" fmla="*/ 292280 w 613286"/>
                <a:gd name="connsiteY88" fmla="*/ 221614 h 565376"/>
                <a:gd name="connsiteX89" fmla="*/ 268323 w 613286"/>
                <a:gd name="connsiteY89" fmla="*/ 259943 h 565376"/>
                <a:gd name="connsiteX90" fmla="*/ 249146 w 613286"/>
                <a:gd name="connsiteY90" fmla="*/ 259943 h 565376"/>
                <a:gd name="connsiteX91" fmla="*/ 249146 w 613286"/>
                <a:gd name="connsiteY91" fmla="*/ 240779 h 565376"/>
                <a:gd name="connsiteX92" fmla="*/ 268316 w 613286"/>
                <a:gd name="connsiteY92" fmla="*/ 240779 h 565376"/>
                <a:gd name="connsiteX93" fmla="*/ 206024 w 613286"/>
                <a:gd name="connsiteY93" fmla="*/ 201769 h 565376"/>
                <a:gd name="connsiteX94" fmla="*/ 206024 w 613286"/>
                <a:gd name="connsiteY94" fmla="*/ 221614 h 565376"/>
                <a:gd name="connsiteX95" fmla="*/ 225189 w 613286"/>
                <a:gd name="connsiteY95" fmla="*/ 240779 h 565376"/>
                <a:gd name="connsiteX96" fmla="*/ 229981 w 613286"/>
                <a:gd name="connsiteY96" fmla="*/ 240779 h 565376"/>
                <a:gd name="connsiteX97" fmla="*/ 229981 w 613286"/>
                <a:gd name="connsiteY97" fmla="*/ 259943 h 565376"/>
                <a:gd name="connsiteX98" fmla="*/ 249146 w 613286"/>
                <a:gd name="connsiteY98" fmla="*/ 279108 h 565376"/>
                <a:gd name="connsiteX99" fmla="*/ 249146 w 613286"/>
                <a:gd name="connsiteY99" fmla="*/ 285995 h 565376"/>
                <a:gd name="connsiteX100" fmla="*/ 258729 w 613286"/>
                <a:gd name="connsiteY100" fmla="*/ 295578 h 565376"/>
                <a:gd name="connsiteX101" fmla="*/ 268311 w 613286"/>
                <a:gd name="connsiteY101" fmla="*/ 285995 h 565376"/>
                <a:gd name="connsiteX102" fmla="*/ 268311 w 613286"/>
                <a:gd name="connsiteY102" fmla="*/ 279108 h 565376"/>
                <a:gd name="connsiteX103" fmla="*/ 287476 w 613286"/>
                <a:gd name="connsiteY103" fmla="*/ 259943 h 565376"/>
                <a:gd name="connsiteX104" fmla="*/ 287476 w 613286"/>
                <a:gd name="connsiteY104" fmla="*/ 240779 h 565376"/>
                <a:gd name="connsiteX105" fmla="*/ 292268 w 613286"/>
                <a:gd name="connsiteY105" fmla="*/ 240779 h 565376"/>
                <a:gd name="connsiteX106" fmla="*/ 311433 w 613286"/>
                <a:gd name="connsiteY106" fmla="*/ 221614 h 565376"/>
                <a:gd name="connsiteX107" fmla="*/ 311433 w 613286"/>
                <a:gd name="connsiteY107" fmla="*/ 201769 h 565376"/>
                <a:gd name="connsiteX108" fmla="*/ 325807 w 613286"/>
                <a:gd name="connsiteY108" fmla="*/ 183285 h 565376"/>
                <a:gd name="connsiteX109" fmla="*/ 325807 w 613286"/>
                <a:gd name="connsiteY109" fmla="*/ 178494 h 565376"/>
                <a:gd name="connsiteX110" fmla="*/ 383303 w 613286"/>
                <a:gd name="connsiteY110" fmla="*/ 178494 h 565376"/>
                <a:gd name="connsiteX111" fmla="*/ 383303 w 613286"/>
                <a:gd name="connsiteY111" fmla="*/ 360557 h 565376"/>
                <a:gd name="connsiteX112" fmla="*/ 340181 w 613286"/>
                <a:gd name="connsiteY112" fmla="*/ 360557 h 565376"/>
                <a:gd name="connsiteX113" fmla="*/ 340181 w 613286"/>
                <a:gd name="connsiteY113" fmla="*/ 331810 h 565376"/>
                <a:gd name="connsiteX114" fmla="*/ 330598 w 613286"/>
                <a:gd name="connsiteY114" fmla="*/ 322228 h 565376"/>
                <a:gd name="connsiteX115" fmla="*/ 186859 w 613286"/>
                <a:gd name="connsiteY115" fmla="*/ 322228 h 565376"/>
                <a:gd name="connsiteX116" fmla="*/ 177276 w 613286"/>
                <a:gd name="connsiteY116" fmla="*/ 331810 h 565376"/>
                <a:gd name="connsiteX117" fmla="*/ 177276 w 613286"/>
                <a:gd name="connsiteY117" fmla="*/ 360557 h 565376"/>
                <a:gd name="connsiteX118" fmla="*/ 134154 w 613286"/>
                <a:gd name="connsiteY118" fmla="*/ 360557 h 565376"/>
                <a:gd name="connsiteX119" fmla="*/ 134154 w 613286"/>
                <a:gd name="connsiteY119" fmla="*/ 178494 h 565376"/>
                <a:gd name="connsiteX120" fmla="*/ 191650 w 613286"/>
                <a:gd name="connsiteY120" fmla="*/ 178494 h 565376"/>
                <a:gd name="connsiteX121" fmla="*/ 191650 w 613286"/>
                <a:gd name="connsiteY121" fmla="*/ 183285 h 565376"/>
                <a:gd name="connsiteX122" fmla="*/ 206024 w 613286"/>
                <a:gd name="connsiteY122" fmla="*/ 201769 h 565376"/>
                <a:gd name="connsiteX123" fmla="*/ 321016 w 613286"/>
                <a:gd name="connsiteY123" fmla="*/ 341392 h 565376"/>
                <a:gd name="connsiteX124" fmla="*/ 321016 w 613286"/>
                <a:gd name="connsiteY124" fmla="*/ 360557 h 565376"/>
                <a:gd name="connsiteX125" fmla="*/ 196441 w 613286"/>
                <a:gd name="connsiteY125" fmla="*/ 360557 h 565376"/>
                <a:gd name="connsiteX126" fmla="*/ 196441 w 613286"/>
                <a:gd name="connsiteY126" fmla="*/ 341392 h 565376"/>
                <a:gd name="connsiteX127" fmla="*/ 95823 w 613286"/>
                <a:gd name="connsiteY127" fmla="*/ 149747 h 565376"/>
                <a:gd name="connsiteX128" fmla="*/ 105406 w 613286"/>
                <a:gd name="connsiteY128" fmla="*/ 140165 h 565376"/>
                <a:gd name="connsiteX129" fmla="*/ 191650 w 613286"/>
                <a:gd name="connsiteY129" fmla="*/ 140165 h 565376"/>
                <a:gd name="connsiteX130" fmla="*/ 191650 w 613286"/>
                <a:gd name="connsiteY130" fmla="*/ 159330 h 565376"/>
                <a:gd name="connsiteX131" fmla="*/ 124571 w 613286"/>
                <a:gd name="connsiteY131" fmla="*/ 159330 h 565376"/>
                <a:gd name="connsiteX132" fmla="*/ 114989 w 613286"/>
                <a:gd name="connsiteY132" fmla="*/ 168912 h 565376"/>
                <a:gd name="connsiteX133" fmla="*/ 114989 w 613286"/>
                <a:gd name="connsiteY133" fmla="*/ 360557 h 565376"/>
                <a:gd name="connsiteX134" fmla="*/ 95823 w 613286"/>
                <a:gd name="connsiteY134" fmla="*/ 360557 h 565376"/>
                <a:gd name="connsiteX135" fmla="*/ 114989 w 613286"/>
                <a:gd name="connsiteY135" fmla="*/ 546212 h 565376"/>
                <a:gd name="connsiteX136" fmla="*/ 95823 w 613286"/>
                <a:gd name="connsiteY136" fmla="*/ 546212 h 565376"/>
                <a:gd name="connsiteX137" fmla="*/ 95823 w 613286"/>
                <a:gd name="connsiteY137" fmla="*/ 504292 h 565376"/>
                <a:gd name="connsiteX138" fmla="*/ 114989 w 613286"/>
                <a:gd name="connsiteY138" fmla="*/ 504292 h 565376"/>
                <a:gd name="connsiteX139" fmla="*/ 469547 w 613286"/>
                <a:gd name="connsiteY139" fmla="*/ 485127 h 565376"/>
                <a:gd name="connsiteX140" fmla="*/ 71867 w 613286"/>
                <a:gd name="connsiteY140" fmla="*/ 485127 h 565376"/>
                <a:gd name="connsiteX141" fmla="*/ 19093 w 613286"/>
                <a:gd name="connsiteY141" fmla="*/ 432495 h 565376"/>
                <a:gd name="connsiteX142" fmla="*/ 71724 w 613286"/>
                <a:gd name="connsiteY142" fmla="*/ 379721 h 565376"/>
                <a:gd name="connsiteX143" fmla="*/ 71867 w 613286"/>
                <a:gd name="connsiteY143" fmla="*/ 379721 h 565376"/>
                <a:gd name="connsiteX144" fmla="*/ 469547 w 613286"/>
                <a:gd name="connsiteY144" fmla="*/ 379721 h 565376"/>
                <a:gd name="connsiteX145" fmla="*/ 594122 w 613286"/>
                <a:gd name="connsiteY145" fmla="*/ 546212 h 565376"/>
                <a:gd name="connsiteX146" fmla="*/ 488712 w 613286"/>
                <a:gd name="connsiteY146" fmla="*/ 546212 h 565376"/>
                <a:gd name="connsiteX147" fmla="*/ 488712 w 613286"/>
                <a:gd name="connsiteY147" fmla="*/ 451588 h 565376"/>
                <a:gd name="connsiteX148" fmla="*/ 594122 w 613286"/>
                <a:gd name="connsiteY148" fmla="*/ 451588 h 565376"/>
                <a:gd name="connsiteX149" fmla="*/ 594122 w 613286"/>
                <a:gd name="connsiteY149" fmla="*/ 344985 h 565376"/>
                <a:gd name="connsiteX150" fmla="*/ 594122 w 613286"/>
                <a:gd name="connsiteY150" fmla="*/ 432423 h 565376"/>
                <a:gd name="connsiteX151" fmla="*/ 488712 w 613286"/>
                <a:gd name="connsiteY151" fmla="*/ 432423 h 565376"/>
                <a:gd name="connsiteX152" fmla="*/ 488712 w 613286"/>
                <a:gd name="connsiteY152" fmla="*/ 344985 h 565376"/>
                <a:gd name="connsiteX153" fmla="*/ 594122 w 613286"/>
                <a:gd name="connsiteY153" fmla="*/ 283898 h 565376"/>
                <a:gd name="connsiteX154" fmla="*/ 488712 w 613286"/>
                <a:gd name="connsiteY154" fmla="*/ 283898 h 565376"/>
                <a:gd name="connsiteX155" fmla="*/ 488712 w 613286"/>
                <a:gd name="connsiteY155" fmla="*/ 226405 h 565376"/>
                <a:gd name="connsiteX156" fmla="*/ 594122 w 613286"/>
                <a:gd name="connsiteY156" fmla="*/ 226405 h 56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613286" h="565376">
                  <a:moveTo>
                    <a:pt x="603704" y="207241"/>
                  </a:moveTo>
                  <a:lnTo>
                    <a:pt x="479130" y="207241"/>
                  </a:lnTo>
                  <a:cubicBezTo>
                    <a:pt x="473838" y="207241"/>
                    <a:pt x="469547" y="211531"/>
                    <a:pt x="469547" y="216823"/>
                  </a:cubicBezTo>
                  <a:lnTo>
                    <a:pt x="469547" y="293481"/>
                  </a:lnTo>
                  <a:cubicBezTo>
                    <a:pt x="469547" y="298773"/>
                    <a:pt x="473838" y="303063"/>
                    <a:pt x="479130" y="303063"/>
                  </a:cubicBezTo>
                  <a:lnTo>
                    <a:pt x="531834" y="303063"/>
                  </a:lnTo>
                  <a:lnTo>
                    <a:pt x="531834" y="325821"/>
                  </a:lnTo>
                  <a:lnTo>
                    <a:pt x="479130" y="325821"/>
                  </a:lnTo>
                  <a:cubicBezTo>
                    <a:pt x="473838" y="325821"/>
                    <a:pt x="469547" y="330111"/>
                    <a:pt x="469547" y="335403"/>
                  </a:cubicBezTo>
                  <a:lnTo>
                    <a:pt x="469547" y="360557"/>
                  </a:lnTo>
                  <a:lnTo>
                    <a:pt x="440799" y="360557"/>
                  </a:lnTo>
                  <a:lnTo>
                    <a:pt x="440799" y="149747"/>
                  </a:lnTo>
                  <a:cubicBezTo>
                    <a:pt x="440781" y="133878"/>
                    <a:pt x="427920" y="121018"/>
                    <a:pt x="412051" y="121001"/>
                  </a:cubicBezTo>
                  <a:lnTo>
                    <a:pt x="401980" y="121001"/>
                  </a:lnTo>
                  <a:cubicBezTo>
                    <a:pt x="400193" y="111484"/>
                    <a:pt x="394981" y="102951"/>
                    <a:pt x="387329" y="97017"/>
                  </a:cubicBezTo>
                  <a:cubicBezTo>
                    <a:pt x="379887" y="90218"/>
                    <a:pt x="374010" y="84850"/>
                    <a:pt x="377365" y="61755"/>
                  </a:cubicBezTo>
                  <a:cubicBezTo>
                    <a:pt x="380695" y="38854"/>
                    <a:pt x="377206" y="22733"/>
                    <a:pt x="366700" y="12471"/>
                  </a:cubicBezTo>
                  <a:cubicBezTo>
                    <a:pt x="353556" y="-370"/>
                    <a:pt x="331677" y="-3087"/>
                    <a:pt x="293548" y="3363"/>
                  </a:cubicBezTo>
                  <a:cubicBezTo>
                    <a:pt x="259927" y="9057"/>
                    <a:pt x="250118" y="37526"/>
                    <a:pt x="249193" y="56320"/>
                  </a:cubicBezTo>
                  <a:lnTo>
                    <a:pt x="244355" y="56320"/>
                  </a:lnTo>
                  <a:cubicBezTo>
                    <a:pt x="231130" y="56336"/>
                    <a:pt x="220414" y="67052"/>
                    <a:pt x="220398" y="80276"/>
                  </a:cubicBezTo>
                  <a:lnTo>
                    <a:pt x="220398" y="97045"/>
                  </a:lnTo>
                  <a:lnTo>
                    <a:pt x="210815" y="97045"/>
                  </a:lnTo>
                  <a:cubicBezTo>
                    <a:pt x="200236" y="97057"/>
                    <a:pt x="191662" y="105630"/>
                    <a:pt x="191650" y="116210"/>
                  </a:cubicBezTo>
                  <a:lnTo>
                    <a:pt x="191650" y="121001"/>
                  </a:lnTo>
                  <a:lnTo>
                    <a:pt x="105406" y="121001"/>
                  </a:lnTo>
                  <a:cubicBezTo>
                    <a:pt x="89537" y="121018"/>
                    <a:pt x="76676" y="133878"/>
                    <a:pt x="76658" y="149747"/>
                  </a:cubicBezTo>
                  <a:lnTo>
                    <a:pt x="76658" y="360557"/>
                  </a:lnTo>
                  <a:lnTo>
                    <a:pt x="71867" y="360557"/>
                  </a:lnTo>
                  <a:cubicBezTo>
                    <a:pt x="32176" y="360557"/>
                    <a:pt x="0" y="392732"/>
                    <a:pt x="0" y="432423"/>
                  </a:cubicBezTo>
                  <a:cubicBezTo>
                    <a:pt x="0" y="472114"/>
                    <a:pt x="32176" y="504292"/>
                    <a:pt x="71867" y="504292"/>
                  </a:cubicBezTo>
                  <a:lnTo>
                    <a:pt x="76658" y="504292"/>
                  </a:lnTo>
                  <a:lnTo>
                    <a:pt x="76658" y="546212"/>
                  </a:lnTo>
                  <a:lnTo>
                    <a:pt x="67075" y="546212"/>
                  </a:lnTo>
                  <a:cubicBezTo>
                    <a:pt x="61783" y="546212"/>
                    <a:pt x="57493" y="550505"/>
                    <a:pt x="57493" y="555794"/>
                  </a:cubicBezTo>
                  <a:cubicBezTo>
                    <a:pt x="57493" y="561089"/>
                    <a:pt x="61783" y="565377"/>
                    <a:pt x="67075" y="565377"/>
                  </a:cubicBezTo>
                  <a:lnTo>
                    <a:pt x="143737" y="565377"/>
                  </a:lnTo>
                  <a:cubicBezTo>
                    <a:pt x="149029" y="565377"/>
                    <a:pt x="153319" y="561089"/>
                    <a:pt x="153319" y="555794"/>
                  </a:cubicBezTo>
                  <a:cubicBezTo>
                    <a:pt x="153319" y="550505"/>
                    <a:pt x="149029" y="546212"/>
                    <a:pt x="143737" y="546212"/>
                  </a:cubicBezTo>
                  <a:lnTo>
                    <a:pt x="134154" y="546212"/>
                  </a:lnTo>
                  <a:lnTo>
                    <a:pt x="134154" y="504292"/>
                  </a:lnTo>
                  <a:lnTo>
                    <a:pt x="469547" y="504292"/>
                  </a:lnTo>
                  <a:lnTo>
                    <a:pt x="469547" y="555794"/>
                  </a:lnTo>
                  <a:cubicBezTo>
                    <a:pt x="469547" y="561089"/>
                    <a:pt x="473838" y="565377"/>
                    <a:pt x="479130" y="565377"/>
                  </a:cubicBezTo>
                  <a:lnTo>
                    <a:pt x="603704" y="565377"/>
                  </a:lnTo>
                  <a:cubicBezTo>
                    <a:pt x="608999" y="565377"/>
                    <a:pt x="613287" y="561089"/>
                    <a:pt x="613287" y="555794"/>
                  </a:cubicBezTo>
                  <a:lnTo>
                    <a:pt x="613287" y="335403"/>
                  </a:lnTo>
                  <a:cubicBezTo>
                    <a:pt x="613287" y="330111"/>
                    <a:pt x="608999" y="325821"/>
                    <a:pt x="603704" y="325821"/>
                  </a:cubicBezTo>
                  <a:lnTo>
                    <a:pt x="551000" y="325821"/>
                  </a:lnTo>
                  <a:lnTo>
                    <a:pt x="551000" y="303063"/>
                  </a:lnTo>
                  <a:lnTo>
                    <a:pt x="603704" y="303063"/>
                  </a:lnTo>
                  <a:cubicBezTo>
                    <a:pt x="608999" y="303063"/>
                    <a:pt x="613287" y="298773"/>
                    <a:pt x="613287" y="293481"/>
                  </a:cubicBezTo>
                  <a:lnTo>
                    <a:pt x="613287" y="216823"/>
                  </a:lnTo>
                  <a:cubicBezTo>
                    <a:pt x="613287" y="211531"/>
                    <a:pt x="608999" y="207241"/>
                    <a:pt x="603704" y="207241"/>
                  </a:cubicBezTo>
                  <a:close/>
                  <a:moveTo>
                    <a:pt x="412051" y="140165"/>
                  </a:moveTo>
                  <a:cubicBezTo>
                    <a:pt x="417341" y="140170"/>
                    <a:pt x="421628" y="144457"/>
                    <a:pt x="421634" y="149747"/>
                  </a:cubicBezTo>
                  <a:lnTo>
                    <a:pt x="421634" y="360557"/>
                  </a:lnTo>
                  <a:lnTo>
                    <a:pt x="402468" y="360557"/>
                  </a:lnTo>
                  <a:lnTo>
                    <a:pt x="402468" y="168912"/>
                  </a:lnTo>
                  <a:cubicBezTo>
                    <a:pt x="402468" y="163620"/>
                    <a:pt x="398178" y="159330"/>
                    <a:pt x="392886" y="159330"/>
                  </a:cubicBezTo>
                  <a:lnTo>
                    <a:pt x="325807" y="159330"/>
                  </a:lnTo>
                  <a:lnTo>
                    <a:pt x="325807" y="140165"/>
                  </a:lnTo>
                  <a:close/>
                  <a:moveTo>
                    <a:pt x="296748" y="22261"/>
                  </a:moveTo>
                  <a:cubicBezTo>
                    <a:pt x="326883" y="17159"/>
                    <a:pt x="345384" y="18443"/>
                    <a:pt x="353306" y="26177"/>
                  </a:cubicBezTo>
                  <a:cubicBezTo>
                    <a:pt x="359119" y="31857"/>
                    <a:pt x="360785" y="42593"/>
                    <a:pt x="358401" y="58999"/>
                  </a:cubicBezTo>
                  <a:cubicBezTo>
                    <a:pt x="353582" y="92147"/>
                    <a:pt x="365616" y="103139"/>
                    <a:pt x="374401" y="111166"/>
                  </a:cubicBezTo>
                  <a:cubicBezTo>
                    <a:pt x="377827" y="113727"/>
                    <a:pt x="380552" y="117109"/>
                    <a:pt x="382326" y="121001"/>
                  </a:cubicBezTo>
                  <a:lnTo>
                    <a:pt x="325807" y="121001"/>
                  </a:lnTo>
                  <a:lnTo>
                    <a:pt x="325807" y="116210"/>
                  </a:lnTo>
                  <a:cubicBezTo>
                    <a:pt x="325795" y="105630"/>
                    <a:pt x="317221" y="97057"/>
                    <a:pt x="306642" y="97045"/>
                  </a:cubicBezTo>
                  <a:lnTo>
                    <a:pt x="297059" y="97045"/>
                  </a:lnTo>
                  <a:lnTo>
                    <a:pt x="297059" y="80276"/>
                  </a:lnTo>
                  <a:cubicBezTo>
                    <a:pt x="297043" y="67052"/>
                    <a:pt x="286327" y="56336"/>
                    <a:pt x="273103" y="56320"/>
                  </a:cubicBezTo>
                  <a:lnTo>
                    <a:pt x="268416" y="56320"/>
                  </a:lnTo>
                  <a:cubicBezTo>
                    <a:pt x="269096" y="46500"/>
                    <a:pt x="273352" y="26222"/>
                    <a:pt x="296748" y="22261"/>
                  </a:cubicBezTo>
                  <a:close/>
                  <a:moveTo>
                    <a:pt x="239563" y="80276"/>
                  </a:moveTo>
                  <a:cubicBezTo>
                    <a:pt x="239567" y="77632"/>
                    <a:pt x="241710" y="75488"/>
                    <a:pt x="244355" y="75485"/>
                  </a:cubicBezTo>
                  <a:lnTo>
                    <a:pt x="273103" y="75485"/>
                  </a:lnTo>
                  <a:cubicBezTo>
                    <a:pt x="275747" y="75488"/>
                    <a:pt x="277890" y="77632"/>
                    <a:pt x="277894" y="80276"/>
                  </a:cubicBezTo>
                  <a:lnTo>
                    <a:pt x="277894" y="97045"/>
                  </a:lnTo>
                  <a:lnTo>
                    <a:pt x="239563" y="97045"/>
                  </a:lnTo>
                  <a:close/>
                  <a:moveTo>
                    <a:pt x="210815" y="116210"/>
                  </a:moveTo>
                  <a:lnTo>
                    <a:pt x="306642" y="116210"/>
                  </a:lnTo>
                  <a:lnTo>
                    <a:pt x="306653" y="183285"/>
                  </a:lnTo>
                  <a:lnTo>
                    <a:pt x="210815" y="183285"/>
                  </a:lnTo>
                  <a:close/>
                  <a:moveTo>
                    <a:pt x="225189" y="221614"/>
                  </a:moveTo>
                  <a:lnTo>
                    <a:pt x="225189" y="202450"/>
                  </a:lnTo>
                  <a:lnTo>
                    <a:pt x="292273" y="202450"/>
                  </a:lnTo>
                  <a:lnTo>
                    <a:pt x="292280" y="221614"/>
                  </a:lnTo>
                  <a:close/>
                  <a:moveTo>
                    <a:pt x="268323" y="259943"/>
                  </a:moveTo>
                  <a:lnTo>
                    <a:pt x="249146" y="259943"/>
                  </a:lnTo>
                  <a:lnTo>
                    <a:pt x="249146" y="240779"/>
                  </a:lnTo>
                  <a:lnTo>
                    <a:pt x="268316" y="240779"/>
                  </a:lnTo>
                  <a:close/>
                  <a:moveTo>
                    <a:pt x="206024" y="201769"/>
                  </a:moveTo>
                  <a:lnTo>
                    <a:pt x="206024" y="221614"/>
                  </a:lnTo>
                  <a:cubicBezTo>
                    <a:pt x="206036" y="232194"/>
                    <a:pt x="214610" y="240767"/>
                    <a:pt x="225189" y="240779"/>
                  </a:cubicBezTo>
                  <a:lnTo>
                    <a:pt x="229981" y="240779"/>
                  </a:lnTo>
                  <a:lnTo>
                    <a:pt x="229981" y="259943"/>
                  </a:lnTo>
                  <a:cubicBezTo>
                    <a:pt x="229993" y="270523"/>
                    <a:pt x="238567" y="279096"/>
                    <a:pt x="249146" y="279108"/>
                  </a:cubicBezTo>
                  <a:lnTo>
                    <a:pt x="249146" y="285995"/>
                  </a:lnTo>
                  <a:cubicBezTo>
                    <a:pt x="249146" y="291287"/>
                    <a:pt x="253436" y="295578"/>
                    <a:pt x="258729" y="295578"/>
                  </a:cubicBezTo>
                  <a:cubicBezTo>
                    <a:pt x="264021" y="295578"/>
                    <a:pt x="268311" y="291287"/>
                    <a:pt x="268311" y="285995"/>
                  </a:cubicBezTo>
                  <a:lnTo>
                    <a:pt x="268311" y="279108"/>
                  </a:lnTo>
                  <a:cubicBezTo>
                    <a:pt x="278890" y="279096"/>
                    <a:pt x="287464" y="270522"/>
                    <a:pt x="287476" y="259943"/>
                  </a:cubicBezTo>
                  <a:lnTo>
                    <a:pt x="287476" y="240779"/>
                  </a:lnTo>
                  <a:lnTo>
                    <a:pt x="292268" y="240779"/>
                  </a:lnTo>
                  <a:cubicBezTo>
                    <a:pt x="302847" y="240767"/>
                    <a:pt x="311421" y="232194"/>
                    <a:pt x="311433" y="221614"/>
                  </a:cubicBezTo>
                  <a:lnTo>
                    <a:pt x="311433" y="201769"/>
                  </a:lnTo>
                  <a:cubicBezTo>
                    <a:pt x="319873" y="199597"/>
                    <a:pt x="325781" y="192000"/>
                    <a:pt x="325807" y="183285"/>
                  </a:cubicBezTo>
                  <a:lnTo>
                    <a:pt x="325807" y="178494"/>
                  </a:lnTo>
                  <a:lnTo>
                    <a:pt x="383303" y="178494"/>
                  </a:lnTo>
                  <a:lnTo>
                    <a:pt x="383303" y="360557"/>
                  </a:lnTo>
                  <a:lnTo>
                    <a:pt x="340181" y="360557"/>
                  </a:lnTo>
                  <a:lnTo>
                    <a:pt x="340181" y="331810"/>
                  </a:lnTo>
                  <a:cubicBezTo>
                    <a:pt x="340181" y="326518"/>
                    <a:pt x="335890" y="322228"/>
                    <a:pt x="330598" y="322228"/>
                  </a:cubicBezTo>
                  <a:lnTo>
                    <a:pt x="186859" y="322228"/>
                  </a:lnTo>
                  <a:cubicBezTo>
                    <a:pt x="181567" y="322228"/>
                    <a:pt x="177276" y="326518"/>
                    <a:pt x="177276" y="331810"/>
                  </a:cubicBezTo>
                  <a:lnTo>
                    <a:pt x="177276" y="360557"/>
                  </a:lnTo>
                  <a:lnTo>
                    <a:pt x="134154" y="360557"/>
                  </a:lnTo>
                  <a:lnTo>
                    <a:pt x="134154" y="178494"/>
                  </a:lnTo>
                  <a:lnTo>
                    <a:pt x="191650" y="178494"/>
                  </a:lnTo>
                  <a:lnTo>
                    <a:pt x="191650" y="183285"/>
                  </a:lnTo>
                  <a:cubicBezTo>
                    <a:pt x="191676" y="192000"/>
                    <a:pt x="197584" y="199597"/>
                    <a:pt x="206024" y="201769"/>
                  </a:cubicBezTo>
                  <a:close/>
                  <a:moveTo>
                    <a:pt x="321016" y="341392"/>
                  </a:moveTo>
                  <a:lnTo>
                    <a:pt x="321016" y="360557"/>
                  </a:lnTo>
                  <a:lnTo>
                    <a:pt x="196441" y="360557"/>
                  </a:lnTo>
                  <a:lnTo>
                    <a:pt x="196441" y="341392"/>
                  </a:lnTo>
                  <a:close/>
                  <a:moveTo>
                    <a:pt x="95823" y="149747"/>
                  </a:moveTo>
                  <a:cubicBezTo>
                    <a:pt x="95829" y="144457"/>
                    <a:pt x="100116" y="140170"/>
                    <a:pt x="105406" y="140165"/>
                  </a:cubicBezTo>
                  <a:lnTo>
                    <a:pt x="191650" y="140165"/>
                  </a:lnTo>
                  <a:lnTo>
                    <a:pt x="191650" y="159330"/>
                  </a:lnTo>
                  <a:lnTo>
                    <a:pt x="124571" y="159330"/>
                  </a:lnTo>
                  <a:cubicBezTo>
                    <a:pt x="119279" y="159330"/>
                    <a:pt x="114989" y="163620"/>
                    <a:pt x="114989" y="168912"/>
                  </a:cubicBezTo>
                  <a:lnTo>
                    <a:pt x="114989" y="360557"/>
                  </a:lnTo>
                  <a:lnTo>
                    <a:pt x="95823" y="360557"/>
                  </a:lnTo>
                  <a:close/>
                  <a:moveTo>
                    <a:pt x="114989" y="546212"/>
                  </a:moveTo>
                  <a:lnTo>
                    <a:pt x="95823" y="546212"/>
                  </a:lnTo>
                  <a:lnTo>
                    <a:pt x="95823" y="504292"/>
                  </a:lnTo>
                  <a:lnTo>
                    <a:pt x="114989" y="504292"/>
                  </a:lnTo>
                  <a:close/>
                  <a:moveTo>
                    <a:pt x="469547" y="485127"/>
                  </a:moveTo>
                  <a:lnTo>
                    <a:pt x="71867" y="485127"/>
                  </a:lnTo>
                  <a:cubicBezTo>
                    <a:pt x="42760" y="485165"/>
                    <a:pt x="19133" y="461602"/>
                    <a:pt x="19093" y="432495"/>
                  </a:cubicBezTo>
                  <a:cubicBezTo>
                    <a:pt x="19054" y="403388"/>
                    <a:pt x="42618" y="379760"/>
                    <a:pt x="71724" y="379721"/>
                  </a:cubicBezTo>
                  <a:cubicBezTo>
                    <a:pt x="71772" y="379721"/>
                    <a:pt x="71819" y="379721"/>
                    <a:pt x="71867" y="379721"/>
                  </a:cubicBezTo>
                  <a:lnTo>
                    <a:pt x="469547" y="379721"/>
                  </a:lnTo>
                  <a:close/>
                  <a:moveTo>
                    <a:pt x="594122" y="546212"/>
                  </a:moveTo>
                  <a:lnTo>
                    <a:pt x="488712" y="546212"/>
                  </a:lnTo>
                  <a:lnTo>
                    <a:pt x="488712" y="451588"/>
                  </a:lnTo>
                  <a:lnTo>
                    <a:pt x="594122" y="451588"/>
                  </a:lnTo>
                  <a:close/>
                  <a:moveTo>
                    <a:pt x="594122" y="344985"/>
                  </a:moveTo>
                  <a:lnTo>
                    <a:pt x="594122" y="432423"/>
                  </a:lnTo>
                  <a:lnTo>
                    <a:pt x="488712" y="432423"/>
                  </a:lnTo>
                  <a:lnTo>
                    <a:pt x="488712" y="344985"/>
                  </a:lnTo>
                  <a:close/>
                  <a:moveTo>
                    <a:pt x="594122" y="283898"/>
                  </a:moveTo>
                  <a:lnTo>
                    <a:pt x="488712" y="283898"/>
                  </a:lnTo>
                  <a:lnTo>
                    <a:pt x="488712" y="226405"/>
                  </a:lnTo>
                  <a:lnTo>
                    <a:pt x="594122" y="226405"/>
                  </a:lnTo>
                  <a:close/>
                </a:path>
              </a:pathLst>
            </a:custGeom>
            <a:gradFill>
              <a:gsLst>
                <a:gs pos="70000">
                  <a:schemeClr val="accent3"/>
                </a:gs>
                <a:gs pos="40000">
                  <a:schemeClr val="accent2"/>
                </a:gs>
                <a:gs pos="0">
                  <a:schemeClr val="accent1"/>
                </a:gs>
                <a:gs pos="100000">
                  <a:schemeClr val="accent4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pPr defTabSz="1828983"/>
              <a:endParaRPr lang="en-IN" sz="3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25AC2F3-E73B-1657-13FE-B6D204D3444A}"/>
                </a:ext>
              </a:extLst>
            </p:cNvPr>
            <p:cNvSpPr/>
            <p:nvPr/>
          </p:nvSpPr>
          <p:spPr>
            <a:xfrm>
              <a:off x="1268243" y="5128243"/>
              <a:ext cx="412052" cy="67076"/>
            </a:xfrm>
            <a:custGeom>
              <a:avLst/>
              <a:gdLst>
                <a:gd name="connsiteX0" fmla="*/ 0 w 412052"/>
                <a:gd name="connsiteY0" fmla="*/ 33538 h 67076"/>
                <a:gd name="connsiteX1" fmla="*/ 33539 w 412052"/>
                <a:gd name="connsiteY1" fmla="*/ 67076 h 67076"/>
                <a:gd name="connsiteX2" fmla="*/ 378515 w 412052"/>
                <a:gd name="connsiteY2" fmla="*/ 67076 h 67076"/>
                <a:gd name="connsiteX3" fmla="*/ 412053 w 412052"/>
                <a:gd name="connsiteY3" fmla="*/ 33538 h 67076"/>
                <a:gd name="connsiteX4" fmla="*/ 378515 w 412052"/>
                <a:gd name="connsiteY4" fmla="*/ 0 h 67076"/>
                <a:gd name="connsiteX5" fmla="*/ 33539 w 412052"/>
                <a:gd name="connsiteY5" fmla="*/ 0 h 67076"/>
                <a:gd name="connsiteX6" fmla="*/ 0 w 412052"/>
                <a:gd name="connsiteY6" fmla="*/ 33538 h 67076"/>
                <a:gd name="connsiteX7" fmla="*/ 378515 w 412052"/>
                <a:gd name="connsiteY7" fmla="*/ 19164 h 67076"/>
                <a:gd name="connsiteX8" fmla="*/ 392888 w 412052"/>
                <a:gd name="connsiteY8" fmla="*/ 33538 h 67076"/>
                <a:gd name="connsiteX9" fmla="*/ 378514 w 412052"/>
                <a:gd name="connsiteY9" fmla="*/ 47911 h 67076"/>
                <a:gd name="connsiteX10" fmla="*/ 364141 w 412052"/>
                <a:gd name="connsiteY10" fmla="*/ 33538 h 67076"/>
                <a:gd name="connsiteX11" fmla="*/ 378515 w 412052"/>
                <a:gd name="connsiteY11" fmla="*/ 19165 h 67076"/>
                <a:gd name="connsiteX12" fmla="*/ 322528 w 412052"/>
                <a:gd name="connsiteY12" fmla="*/ 19164 h 67076"/>
                <a:gd name="connsiteX13" fmla="*/ 348258 w 412052"/>
                <a:gd name="connsiteY13" fmla="*/ 19164 h 67076"/>
                <a:gd name="connsiteX14" fmla="*/ 348258 w 412052"/>
                <a:gd name="connsiteY14" fmla="*/ 47911 h 67076"/>
                <a:gd name="connsiteX15" fmla="*/ 322528 w 412052"/>
                <a:gd name="connsiteY15" fmla="*/ 47911 h 67076"/>
                <a:gd name="connsiteX16" fmla="*/ 322528 w 412052"/>
                <a:gd name="connsiteY16" fmla="*/ 19164 h 67076"/>
                <a:gd name="connsiteX17" fmla="*/ 292271 w 412052"/>
                <a:gd name="connsiteY17" fmla="*/ 19164 h 67076"/>
                <a:gd name="connsiteX18" fmla="*/ 306644 w 412052"/>
                <a:gd name="connsiteY18" fmla="*/ 33538 h 67076"/>
                <a:gd name="connsiteX19" fmla="*/ 292270 w 412052"/>
                <a:gd name="connsiteY19" fmla="*/ 47911 h 67076"/>
                <a:gd name="connsiteX20" fmla="*/ 277897 w 412052"/>
                <a:gd name="connsiteY20" fmla="*/ 33538 h 67076"/>
                <a:gd name="connsiteX21" fmla="*/ 292271 w 412052"/>
                <a:gd name="connsiteY21" fmla="*/ 19165 h 67076"/>
                <a:gd name="connsiteX22" fmla="*/ 236284 w 412052"/>
                <a:gd name="connsiteY22" fmla="*/ 19164 h 67076"/>
                <a:gd name="connsiteX23" fmla="*/ 262014 w 412052"/>
                <a:gd name="connsiteY23" fmla="*/ 19164 h 67076"/>
                <a:gd name="connsiteX24" fmla="*/ 262014 w 412052"/>
                <a:gd name="connsiteY24" fmla="*/ 47911 h 67076"/>
                <a:gd name="connsiteX25" fmla="*/ 236284 w 412052"/>
                <a:gd name="connsiteY25" fmla="*/ 47911 h 67076"/>
                <a:gd name="connsiteX26" fmla="*/ 236284 w 412052"/>
                <a:gd name="connsiteY26" fmla="*/ 19164 h 67076"/>
                <a:gd name="connsiteX27" fmla="*/ 206027 w 412052"/>
                <a:gd name="connsiteY27" fmla="*/ 19164 h 67076"/>
                <a:gd name="connsiteX28" fmla="*/ 220400 w 412052"/>
                <a:gd name="connsiteY28" fmla="*/ 33538 h 67076"/>
                <a:gd name="connsiteX29" fmla="*/ 206026 w 412052"/>
                <a:gd name="connsiteY29" fmla="*/ 47911 h 67076"/>
                <a:gd name="connsiteX30" fmla="*/ 191653 w 412052"/>
                <a:gd name="connsiteY30" fmla="*/ 33538 h 67076"/>
                <a:gd name="connsiteX31" fmla="*/ 206027 w 412052"/>
                <a:gd name="connsiteY31" fmla="*/ 19165 h 67076"/>
                <a:gd name="connsiteX32" fmla="*/ 150040 w 412052"/>
                <a:gd name="connsiteY32" fmla="*/ 19164 h 67076"/>
                <a:gd name="connsiteX33" fmla="*/ 175770 w 412052"/>
                <a:gd name="connsiteY33" fmla="*/ 19164 h 67076"/>
                <a:gd name="connsiteX34" fmla="*/ 175770 w 412052"/>
                <a:gd name="connsiteY34" fmla="*/ 47911 h 67076"/>
                <a:gd name="connsiteX35" fmla="*/ 150040 w 412052"/>
                <a:gd name="connsiteY35" fmla="*/ 47911 h 67076"/>
                <a:gd name="connsiteX36" fmla="*/ 150040 w 412052"/>
                <a:gd name="connsiteY36" fmla="*/ 19164 h 67076"/>
                <a:gd name="connsiteX37" fmla="*/ 119783 w 412052"/>
                <a:gd name="connsiteY37" fmla="*/ 19164 h 67076"/>
                <a:gd name="connsiteX38" fmla="*/ 134156 w 412052"/>
                <a:gd name="connsiteY38" fmla="*/ 33538 h 67076"/>
                <a:gd name="connsiteX39" fmla="*/ 119782 w 412052"/>
                <a:gd name="connsiteY39" fmla="*/ 47911 h 67076"/>
                <a:gd name="connsiteX40" fmla="*/ 105409 w 412052"/>
                <a:gd name="connsiteY40" fmla="*/ 33538 h 67076"/>
                <a:gd name="connsiteX41" fmla="*/ 119783 w 412052"/>
                <a:gd name="connsiteY41" fmla="*/ 19165 h 67076"/>
                <a:gd name="connsiteX42" fmla="*/ 63797 w 412052"/>
                <a:gd name="connsiteY42" fmla="*/ 19164 h 67076"/>
                <a:gd name="connsiteX43" fmla="*/ 89526 w 412052"/>
                <a:gd name="connsiteY43" fmla="*/ 19164 h 67076"/>
                <a:gd name="connsiteX44" fmla="*/ 89526 w 412052"/>
                <a:gd name="connsiteY44" fmla="*/ 47911 h 67076"/>
                <a:gd name="connsiteX45" fmla="*/ 63797 w 412052"/>
                <a:gd name="connsiteY45" fmla="*/ 47911 h 67076"/>
                <a:gd name="connsiteX46" fmla="*/ 63797 w 412052"/>
                <a:gd name="connsiteY46" fmla="*/ 19164 h 67076"/>
                <a:gd name="connsiteX47" fmla="*/ 47913 w 412052"/>
                <a:gd name="connsiteY47" fmla="*/ 33538 h 67076"/>
                <a:gd name="connsiteX48" fmla="*/ 33540 w 412052"/>
                <a:gd name="connsiteY48" fmla="*/ 47912 h 67076"/>
                <a:gd name="connsiteX49" fmla="*/ 19165 w 412052"/>
                <a:gd name="connsiteY49" fmla="*/ 33539 h 67076"/>
                <a:gd name="connsiteX50" fmla="*/ 33539 w 412052"/>
                <a:gd name="connsiteY50" fmla="*/ 19164 h 67076"/>
                <a:gd name="connsiteX51" fmla="*/ 33539 w 412052"/>
                <a:gd name="connsiteY51" fmla="*/ 19164 h 67076"/>
                <a:gd name="connsiteX52" fmla="*/ 47913 w 412052"/>
                <a:gd name="connsiteY52" fmla="*/ 33538 h 6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12052" h="67076">
                  <a:moveTo>
                    <a:pt x="0" y="33538"/>
                  </a:moveTo>
                  <a:cubicBezTo>
                    <a:pt x="21" y="52052"/>
                    <a:pt x="15025" y="67057"/>
                    <a:pt x="33539" y="67076"/>
                  </a:cubicBezTo>
                  <a:lnTo>
                    <a:pt x="378515" y="67076"/>
                  </a:lnTo>
                  <a:cubicBezTo>
                    <a:pt x="397037" y="67076"/>
                    <a:pt x="412053" y="52060"/>
                    <a:pt x="412053" y="33538"/>
                  </a:cubicBezTo>
                  <a:cubicBezTo>
                    <a:pt x="412053" y="15016"/>
                    <a:pt x="397037" y="0"/>
                    <a:pt x="378515" y="0"/>
                  </a:cubicBezTo>
                  <a:lnTo>
                    <a:pt x="33539" y="0"/>
                  </a:lnTo>
                  <a:cubicBezTo>
                    <a:pt x="15025" y="21"/>
                    <a:pt x="21" y="15024"/>
                    <a:pt x="0" y="33538"/>
                  </a:cubicBezTo>
                  <a:close/>
                  <a:moveTo>
                    <a:pt x="378515" y="19164"/>
                  </a:moveTo>
                  <a:cubicBezTo>
                    <a:pt x="386453" y="19165"/>
                    <a:pt x="392888" y="25601"/>
                    <a:pt x="392888" y="33538"/>
                  </a:cubicBezTo>
                  <a:cubicBezTo>
                    <a:pt x="392887" y="41477"/>
                    <a:pt x="386452" y="47912"/>
                    <a:pt x="378514" y="47911"/>
                  </a:cubicBezTo>
                  <a:cubicBezTo>
                    <a:pt x="370576" y="47911"/>
                    <a:pt x="364141" y="41476"/>
                    <a:pt x="364141" y="33538"/>
                  </a:cubicBezTo>
                  <a:cubicBezTo>
                    <a:pt x="364150" y="25603"/>
                    <a:pt x="370580" y="19173"/>
                    <a:pt x="378515" y="19165"/>
                  </a:cubicBezTo>
                  <a:close/>
                  <a:moveTo>
                    <a:pt x="322528" y="19164"/>
                  </a:moveTo>
                  <a:lnTo>
                    <a:pt x="348258" y="19164"/>
                  </a:lnTo>
                  <a:cubicBezTo>
                    <a:pt x="343882" y="28247"/>
                    <a:pt x="343882" y="38829"/>
                    <a:pt x="348258" y="47911"/>
                  </a:cubicBezTo>
                  <a:lnTo>
                    <a:pt x="322528" y="47911"/>
                  </a:lnTo>
                  <a:cubicBezTo>
                    <a:pt x="326904" y="38829"/>
                    <a:pt x="326904" y="28247"/>
                    <a:pt x="322528" y="19164"/>
                  </a:cubicBezTo>
                  <a:close/>
                  <a:moveTo>
                    <a:pt x="292271" y="19164"/>
                  </a:moveTo>
                  <a:cubicBezTo>
                    <a:pt x="300209" y="19165"/>
                    <a:pt x="306644" y="25601"/>
                    <a:pt x="306644" y="33538"/>
                  </a:cubicBezTo>
                  <a:cubicBezTo>
                    <a:pt x="306644" y="41477"/>
                    <a:pt x="300208" y="47912"/>
                    <a:pt x="292270" y="47911"/>
                  </a:cubicBezTo>
                  <a:cubicBezTo>
                    <a:pt x="284332" y="47911"/>
                    <a:pt x="277897" y="41476"/>
                    <a:pt x="277897" y="33538"/>
                  </a:cubicBezTo>
                  <a:cubicBezTo>
                    <a:pt x="277906" y="25603"/>
                    <a:pt x="284336" y="19173"/>
                    <a:pt x="292271" y="19165"/>
                  </a:cubicBezTo>
                  <a:close/>
                  <a:moveTo>
                    <a:pt x="236284" y="19164"/>
                  </a:moveTo>
                  <a:lnTo>
                    <a:pt x="262014" y="19164"/>
                  </a:lnTo>
                  <a:cubicBezTo>
                    <a:pt x="257638" y="28247"/>
                    <a:pt x="257638" y="38829"/>
                    <a:pt x="262014" y="47911"/>
                  </a:cubicBezTo>
                  <a:lnTo>
                    <a:pt x="236284" y="47911"/>
                  </a:lnTo>
                  <a:cubicBezTo>
                    <a:pt x="240660" y="38829"/>
                    <a:pt x="240660" y="28247"/>
                    <a:pt x="236284" y="19164"/>
                  </a:cubicBezTo>
                  <a:close/>
                  <a:moveTo>
                    <a:pt x="206027" y="19164"/>
                  </a:moveTo>
                  <a:cubicBezTo>
                    <a:pt x="213965" y="19165"/>
                    <a:pt x="220400" y="25601"/>
                    <a:pt x="220400" y="33538"/>
                  </a:cubicBezTo>
                  <a:cubicBezTo>
                    <a:pt x="220400" y="41477"/>
                    <a:pt x="213964" y="47912"/>
                    <a:pt x="206026" y="47911"/>
                  </a:cubicBezTo>
                  <a:cubicBezTo>
                    <a:pt x="198088" y="47911"/>
                    <a:pt x="191653" y="41476"/>
                    <a:pt x="191653" y="33538"/>
                  </a:cubicBezTo>
                  <a:cubicBezTo>
                    <a:pt x="191662" y="25603"/>
                    <a:pt x="198092" y="19173"/>
                    <a:pt x="206027" y="19165"/>
                  </a:cubicBezTo>
                  <a:close/>
                  <a:moveTo>
                    <a:pt x="150040" y="19164"/>
                  </a:moveTo>
                  <a:lnTo>
                    <a:pt x="175770" y="19164"/>
                  </a:lnTo>
                  <a:cubicBezTo>
                    <a:pt x="171394" y="28247"/>
                    <a:pt x="171394" y="38829"/>
                    <a:pt x="175770" y="47911"/>
                  </a:cubicBezTo>
                  <a:lnTo>
                    <a:pt x="150040" y="47911"/>
                  </a:lnTo>
                  <a:cubicBezTo>
                    <a:pt x="154416" y="38829"/>
                    <a:pt x="154416" y="28247"/>
                    <a:pt x="150040" y="19164"/>
                  </a:cubicBezTo>
                  <a:close/>
                  <a:moveTo>
                    <a:pt x="119783" y="19164"/>
                  </a:moveTo>
                  <a:cubicBezTo>
                    <a:pt x="127721" y="19165"/>
                    <a:pt x="134156" y="25601"/>
                    <a:pt x="134156" y="33538"/>
                  </a:cubicBezTo>
                  <a:cubicBezTo>
                    <a:pt x="134156" y="41477"/>
                    <a:pt x="127720" y="47912"/>
                    <a:pt x="119782" y="47911"/>
                  </a:cubicBezTo>
                  <a:cubicBezTo>
                    <a:pt x="111844" y="47911"/>
                    <a:pt x="105409" y="41476"/>
                    <a:pt x="105409" y="33538"/>
                  </a:cubicBezTo>
                  <a:cubicBezTo>
                    <a:pt x="105418" y="25603"/>
                    <a:pt x="111848" y="19173"/>
                    <a:pt x="119783" y="19165"/>
                  </a:cubicBezTo>
                  <a:close/>
                  <a:moveTo>
                    <a:pt x="63797" y="19164"/>
                  </a:moveTo>
                  <a:lnTo>
                    <a:pt x="89526" y="19164"/>
                  </a:lnTo>
                  <a:cubicBezTo>
                    <a:pt x="85150" y="28247"/>
                    <a:pt x="85150" y="38829"/>
                    <a:pt x="89526" y="47911"/>
                  </a:cubicBezTo>
                  <a:lnTo>
                    <a:pt x="63797" y="47911"/>
                  </a:lnTo>
                  <a:cubicBezTo>
                    <a:pt x="68172" y="38829"/>
                    <a:pt x="68172" y="28247"/>
                    <a:pt x="63797" y="19164"/>
                  </a:cubicBezTo>
                  <a:close/>
                  <a:moveTo>
                    <a:pt x="47913" y="33538"/>
                  </a:moveTo>
                  <a:cubicBezTo>
                    <a:pt x="47914" y="41477"/>
                    <a:pt x="41479" y="47912"/>
                    <a:pt x="33540" y="47912"/>
                  </a:cubicBezTo>
                  <a:cubicBezTo>
                    <a:pt x="25602" y="47913"/>
                    <a:pt x="19166" y="41478"/>
                    <a:pt x="19165" y="33539"/>
                  </a:cubicBezTo>
                  <a:cubicBezTo>
                    <a:pt x="19165" y="25601"/>
                    <a:pt x="25600" y="19165"/>
                    <a:pt x="33539" y="19164"/>
                  </a:cubicBezTo>
                  <a:cubicBezTo>
                    <a:pt x="33539" y="19164"/>
                    <a:pt x="33539" y="19164"/>
                    <a:pt x="33539" y="19164"/>
                  </a:cubicBezTo>
                  <a:cubicBezTo>
                    <a:pt x="41474" y="19173"/>
                    <a:pt x="47905" y="25603"/>
                    <a:pt x="47913" y="33538"/>
                  </a:cubicBezTo>
                  <a:close/>
                </a:path>
              </a:pathLst>
            </a:custGeom>
            <a:gradFill>
              <a:gsLst>
                <a:gs pos="70000">
                  <a:schemeClr val="accent3"/>
                </a:gs>
                <a:gs pos="40000">
                  <a:schemeClr val="accent2"/>
                </a:gs>
                <a:gs pos="0">
                  <a:schemeClr val="accent1"/>
                </a:gs>
                <a:gs pos="100000">
                  <a:schemeClr val="accent4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pPr defTabSz="1828983"/>
              <a:endParaRPr lang="en-IN" sz="3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C8F93EEC-3A12-00A6-B794-316C14B03A2E}"/>
              </a:ext>
            </a:extLst>
          </p:cNvPr>
          <p:cNvSpPr/>
          <p:nvPr/>
        </p:nvSpPr>
        <p:spPr>
          <a:xfrm rot="14904191">
            <a:off x="5602332" y="4977481"/>
            <a:ext cx="95974" cy="85158"/>
          </a:xfrm>
          <a:prstGeom prst="triangle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19EA10BF-18FA-24F9-BC0D-05C683AE024B}"/>
              </a:ext>
            </a:extLst>
          </p:cNvPr>
          <p:cNvSpPr/>
          <p:nvPr/>
        </p:nvSpPr>
        <p:spPr>
          <a:xfrm rot="4383439">
            <a:off x="3140245" y="2694891"/>
            <a:ext cx="95974" cy="85158"/>
          </a:xfrm>
          <a:prstGeom prst="triangle">
            <a:avLst/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6E0AEDA-39EF-E1FD-B7D2-71EAF9C73279}"/>
              </a:ext>
            </a:extLst>
          </p:cNvPr>
          <p:cNvSpPr txBox="1"/>
          <p:nvPr/>
        </p:nvSpPr>
        <p:spPr>
          <a:xfrm rot="16200000">
            <a:off x="228087" y="3007754"/>
            <a:ext cx="625492" cy="276999"/>
          </a:xfrm>
          <a:prstGeom prst="rect">
            <a:avLst/>
          </a:prstGeom>
          <a:noFill/>
        </p:spPr>
        <p:txBody>
          <a:bodyPr wrap="none" anchor="b" anchorCtr="0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Import</a:t>
            </a:r>
            <a:endParaRPr lang="en-IN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01B489F-210C-F759-B6B6-371265ECB61B}"/>
              </a:ext>
            </a:extLst>
          </p:cNvPr>
          <p:cNvSpPr txBox="1"/>
          <p:nvPr/>
        </p:nvSpPr>
        <p:spPr>
          <a:xfrm rot="16200000">
            <a:off x="238506" y="4703259"/>
            <a:ext cx="604654" cy="276999"/>
          </a:xfrm>
          <a:prstGeom prst="rect">
            <a:avLst/>
          </a:prstGeom>
          <a:noFill/>
        </p:spPr>
        <p:txBody>
          <a:bodyPr wrap="none" anchor="b" anchorCtr="0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Export</a:t>
            </a:r>
            <a:endParaRPr lang="en-IN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E3A9E61-FEE7-736A-8B93-3E201934D59E}"/>
              </a:ext>
            </a:extLst>
          </p:cNvPr>
          <p:cNvCxnSpPr>
            <a:cxnSpLocks/>
          </p:cNvCxnSpPr>
          <p:nvPr/>
        </p:nvCxnSpPr>
        <p:spPr>
          <a:xfrm>
            <a:off x="757340" y="2203816"/>
            <a:ext cx="0" cy="18848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2F629DC-E17A-A334-2E36-ACDD6110A4F0}"/>
              </a:ext>
            </a:extLst>
          </p:cNvPr>
          <p:cNvCxnSpPr>
            <a:cxnSpLocks/>
          </p:cNvCxnSpPr>
          <p:nvPr/>
        </p:nvCxnSpPr>
        <p:spPr>
          <a:xfrm>
            <a:off x="757340" y="4339057"/>
            <a:ext cx="0" cy="101975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C8A352B-9DFC-3A6F-6CAD-7327DFC93EA8}"/>
              </a:ext>
            </a:extLst>
          </p:cNvPr>
          <p:cNvSpPr txBox="1">
            <a:spLocks/>
          </p:cNvSpPr>
          <p:nvPr/>
        </p:nvSpPr>
        <p:spPr>
          <a:xfrm>
            <a:off x="540000" y="456792"/>
            <a:ext cx="11112000" cy="504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China On Demand</a:t>
            </a:r>
            <a:endParaRPr lang="en-GB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D6286CA-0E9D-527A-6859-5B26ED4CD6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45" y="0"/>
            <a:ext cx="1430909" cy="125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6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8" grpId="0"/>
      <p:bldP spid="151" grpId="0" animBg="1"/>
      <p:bldP spid="152" grpId="0"/>
      <p:bldP spid="154" grpId="0" animBg="1"/>
      <p:bldP spid="155" grpId="0"/>
      <p:bldP spid="157" grpId="0" animBg="1"/>
      <p:bldP spid="158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CF02A94-5298-97DB-F28B-B988BCA9E1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11DE5A6D-E965-A6A6-392D-08A858D78235}"/>
              </a:ext>
            </a:extLst>
          </p:cNvPr>
          <p:cNvSpPr txBox="1">
            <a:spLocks/>
          </p:cNvSpPr>
          <p:nvPr/>
        </p:nvSpPr>
        <p:spPr>
          <a:xfrm>
            <a:off x="854893" y="998927"/>
            <a:ext cx="11112000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bg2"/>
                </a:solidFill>
              </a:rPr>
              <a:t>5 Year Plan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91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D7B1-C250-D348-E714-05DADD40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 Year Plan </a:t>
            </a:r>
            <a:r>
              <a:rPr lang="en-GB"/>
              <a:t>to 2028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32B948-243B-441E-E9C0-5AAFFA4D0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CAD5D-ED3A-901A-4370-21D1A4C0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17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A857DC-9DD6-A5EA-71D0-FEF7E7F946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000" y="1767549"/>
            <a:ext cx="3227770" cy="1422000"/>
          </a:xfrm>
        </p:spPr>
        <p:txBody>
          <a:bodyPr/>
          <a:lstStyle/>
          <a:p>
            <a:r>
              <a:rPr lang="en-GB" sz="2500" b="1" dirty="0"/>
              <a:t>Organic </a:t>
            </a:r>
            <a:r>
              <a:rPr lang="en-US" altLang="zh-CN" sz="2500" b="1" dirty="0"/>
              <a:t>Growth</a:t>
            </a:r>
            <a:endParaRPr lang="en-GB" sz="2500" b="1" dirty="0"/>
          </a:p>
          <a:p>
            <a:pPr marL="342900" lvl="1" indent="-342900">
              <a:buClr>
                <a:schemeClr val="accent1"/>
              </a:buClr>
              <a:buFontTx/>
              <a:buChar char="-"/>
            </a:pPr>
            <a:r>
              <a:rPr lang="en-US" dirty="0">
                <a:latin typeface="Red Hat Display"/>
              </a:rPr>
              <a:t>Target YoY: 20%</a:t>
            </a:r>
          </a:p>
          <a:p>
            <a:pPr marL="342900" lvl="1" indent="-342900">
              <a:buClr>
                <a:schemeClr val="accent1"/>
              </a:buClr>
              <a:buFontTx/>
              <a:buChar char="-"/>
            </a:pPr>
            <a:r>
              <a:rPr lang="en-US" dirty="0">
                <a:latin typeface="Red Hat Display"/>
              </a:rPr>
              <a:t>More revenue from advisory &amp; Virtual CFO services</a:t>
            </a:r>
          </a:p>
          <a:p>
            <a:pPr marL="342900" lvl="1" indent="-342900">
              <a:buClr>
                <a:schemeClr val="accent1"/>
              </a:buClr>
              <a:buFontTx/>
              <a:buChar char="-"/>
            </a:pPr>
            <a:r>
              <a:rPr lang="en-US" dirty="0">
                <a:latin typeface="Red Hat Display"/>
              </a:rPr>
              <a:t>Turning shared service center into a profit center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A7C3A0-4E07-0168-992D-FE222C6AA7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999" y="4206547"/>
            <a:ext cx="3451825" cy="1422000"/>
          </a:xfrm>
        </p:spPr>
        <p:txBody>
          <a:bodyPr/>
          <a:lstStyle/>
          <a:p>
            <a:r>
              <a:rPr lang="en-GB" sz="2500" b="1" dirty="0">
                <a:latin typeface="Red Hat Display"/>
              </a:rPr>
              <a:t>Knowledge Base</a:t>
            </a:r>
            <a:endParaRPr lang="en-GB" sz="2500" b="1" dirty="0"/>
          </a:p>
          <a:p>
            <a:pPr marL="342900" lvl="1" indent="-342900">
              <a:buClr>
                <a:schemeClr val="accent1"/>
              </a:buClr>
              <a:buFontTx/>
              <a:buChar char="-"/>
            </a:pPr>
            <a:r>
              <a:rPr lang="en-US" altLang="zh-CN" dirty="0">
                <a:latin typeface="Red Hat Display"/>
              </a:rPr>
              <a:t>Practical guide for internal use</a:t>
            </a:r>
          </a:p>
          <a:p>
            <a:pPr marL="342900" lvl="1" indent="-342900">
              <a:buClr>
                <a:schemeClr val="accent1"/>
              </a:buClr>
              <a:buFontTx/>
              <a:buChar char="-"/>
            </a:pPr>
            <a:r>
              <a:rPr lang="en-US" altLang="zh-CN" dirty="0">
                <a:latin typeface="Red Hat Display"/>
              </a:rPr>
              <a:t>FAQs from foreign invested companies new to China</a:t>
            </a:r>
          </a:p>
          <a:p>
            <a:pPr lvl="1"/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C1F8DC-5EF6-4905-EA71-4B4DFEB9FE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12276" y="1767549"/>
            <a:ext cx="3587043" cy="1422000"/>
          </a:xfrm>
        </p:spPr>
        <p:txBody>
          <a:bodyPr/>
          <a:lstStyle/>
          <a:p>
            <a:r>
              <a:rPr lang="en-GB" sz="2500" b="1" dirty="0">
                <a:latin typeface="Red Hat Display"/>
              </a:rPr>
              <a:t>Staff Development</a:t>
            </a:r>
            <a:endParaRPr lang="en-GB" sz="2500" b="1" dirty="0"/>
          </a:p>
          <a:p>
            <a:pPr marL="342900" lvl="1" indent="-342900">
              <a:buClr>
                <a:schemeClr val="accent1"/>
              </a:buClr>
              <a:buFontTx/>
              <a:buChar char="-"/>
            </a:pPr>
            <a:r>
              <a:rPr lang="en-US" altLang="zh-CN" dirty="0">
                <a:latin typeface="Red Hat Display"/>
              </a:rPr>
              <a:t>Train experienced professionals to provide advisory services</a:t>
            </a:r>
          </a:p>
          <a:p>
            <a:pPr marL="342900" lvl="1" indent="-342900">
              <a:buClr>
                <a:schemeClr val="accent1"/>
              </a:buClr>
              <a:buFontTx/>
              <a:buChar char="-"/>
            </a:pPr>
            <a:r>
              <a:rPr lang="en-US" altLang="zh-CN" dirty="0">
                <a:latin typeface="Red Hat Display"/>
              </a:rPr>
              <a:t>Collaborate with universities to launch practical training program to attract young generation</a:t>
            </a:r>
          </a:p>
          <a:p>
            <a:pPr lvl="1"/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2A67EA2-8231-BB21-1301-B5C1F86EBA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12277" y="4206547"/>
            <a:ext cx="3587042" cy="1422000"/>
          </a:xfrm>
        </p:spPr>
        <p:txBody>
          <a:bodyPr/>
          <a:lstStyle/>
          <a:p>
            <a:r>
              <a:rPr lang="en-GB" sz="2500" b="1" dirty="0">
                <a:latin typeface="Red Hat Display"/>
              </a:rPr>
              <a:t>Marketing</a:t>
            </a:r>
          </a:p>
          <a:p>
            <a:pPr marL="342900" lvl="1" indent="-342900">
              <a:buClr>
                <a:schemeClr val="accent1"/>
              </a:buClr>
              <a:buFontTx/>
              <a:buChar char="-"/>
            </a:pPr>
            <a:r>
              <a:rPr lang="en-US" altLang="zh-CN" dirty="0">
                <a:latin typeface="Red Hat Display"/>
              </a:rPr>
              <a:t>Client satisfaction</a:t>
            </a:r>
          </a:p>
          <a:p>
            <a:pPr marL="342900" lvl="1" indent="-342900">
              <a:buClr>
                <a:schemeClr val="accent1"/>
              </a:buClr>
              <a:buFontTx/>
              <a:buChar char="-"/>
            </a:pPr>
            <a:r>
              <a:rPr lang="en-US" altLang="zh-CN" dirty="0">
                <a:latin typeface="Red Hat Display"/>
              </a:rPr>
              <a:t>Joint events</a:t>
            </a:r>
          </a:p>
          <a:p>
            <a:pPr marL="342900" lvl="1" indent="-342900">
              <a:buClr>
                <a:schemeClr val="accent1"/>
              </a:buClr>
              <a:buFontTx/>
              <a:buChar char="-"/>
            </a:pPr>
            <a:r>
              <a:rPr lang="en-US" altLang="zh-CN" dirty="0">
                <a:latin typeface="Red Hat Display"/>
              </a:rPr>
              <a:t>More global exposure</a:t>
            </a:r>
          </a:p>
          <a:p>
            <a:pPr marL="342900" lvl="1" indent="-342900">
              <a:buClr>
                <a:schemeClr val="accent1"/>
              </a:buClr>
              <a:buFontTx/>
              <a:buChar char="-"/>
            </a:pPr>
            <a:r>
              <a:rPr lang="en-US" altLang="zh-CN" dirty="0">
                <a:latin typeface="Red Hat Display"/>
              </a:rPr>
              <a:t>Branding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4A2BECA-3D66-6538-BB9D-A2AA92C700E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71021" y="1767549"/>
            <a:ext cx="3170843" cy="1422000"/>
          </a:xfrm>
        </p:spPr>
        <p:txBody>
          <a:bodyPr/>
          <a:lstStyle/>
          <a:p>
            <a:r>
              <a:rPr lang="en-GB" sz="2500" b="1" dirty="0">
                <a:latin typeface="Red Hat Display"/>
              </a:rPr>
              <a:t>Scalability</a:t>
            </a:r>
          </a:p>
          <a:p>
            <a:pPr marL="342900" lvl="1" indent="-342900">
              <a:buClr>
                <a:schemeClr val="accent1"/>
              </a:buClr>
              <a:buFontTx/>
              <a:buChar char="-"/>
            </a:pPr>
            <a:r>
              <a:rPr lang="en-US" altLang="zh-CN" dirty="0">
                <a:latin typeface="Red Hat Display"/>
              </a:rPr>
              <a:t>Leverage technology to enable more automation</a:t>
            </a:r>
          </a:p>
          <a:p>
            <a:pPr marL="342900" lvl="1" indent="-342900">
              <a:buClr>
                <a:schemeClr val="accent1"/>
              </a:buClr>
              <a:buFontTx/>
              <a:buChar char="-"/>
            </a:pPr>
            <a:r>
              <a:rPr lang="en-US" altLang="zh-CN" dirty="0">
                <a:latin typeface="Red Hat Display"/>
              </a:rPr>
              <a:t>Streamline the process of shared service center</a:t>
            </a:r>
          </a:p>
          <a:p>
            <a:endParaRPr lang="en-GB" sz="2500" b="1" dirty="0">
              <a:latin typeface="Red Hat Display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FE60F8-DC85-07FD-14CC-52A15E3EBB30}"/>
              </a:ext>
            </a:extLst>
          </p:cNvPr>
          <p:cNvCxnSpPr/>
          <p:nvPr/>
        </p:nvCxnSpPr>
        <p:spPr>
          <a:xfrm>
            <a:off x="540000" y="1728000"/>
            <a:ext cx="0" cy="172800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D00FDCB-7FC4-117C-85B1-7D1444D97FE9}"/>
              </a:ext>
            </a:extLst>
          </p:cNvPr>
          <p:cNvCxnSpPr/>
          <p:nvPr/>
        </p:nvCxnSpPr>
        <p:spPr>
          <a:xfrm>
            <a:off x="540000" y="4167000"/>
            <a:ext cx="0" cy="172800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0105C6-1F46-A1E0-7D5D-6F5BDA1B01E8}"/>
              </a:ext>
            </a:extLst>
          </p:cNvPr>
          <p:cNvCxnSpPr/>
          <p:nvPr/>
        </p:nvCxnSpPr>
        <p:spPr>
          <a:xfrm>
            <a:off x="4486277" y="1728000"/>
            <a:ext cx="0" cy="172800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7637A03-5278-3240-7996-0552C7A62606}"/>
              </a:ext>
            </a:extLst>
          </p:cNvPr>
          <p:cNvCxnSpPr/>
          <p:nvPr/>
        </p:nvCxnSpPr>
        <p:spPr>
          <a:xfrm>
            <a:off x="4486277" y="4167000"/>
            <a:ext cx="0" cy="172800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A70067-2271-082A-B59A-0A13C0E90B93}"/>
              </a:ext>
            </a:extLst>
          </p:cNvPr>
          <p:cNvCxnSpPr/>
          <p:nvPr/>
        </p:nvCxnSpPr>
        <p:spPr>
          <a:xfrm>
            <a:off x="8445022" y="1728000"/>
            <a:ext cx="0" cy="172800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>
            <a:extLst>
              <a:ext uri="{FF2B5EF4-FFF2-40B4-BE49-F238E27FC236}">
                <a16:creationId xmlns:a16="http://schemas.microsoft.com/office/drawing/2014/main" id="{A31FBB09-59B9-CD9C-5ECB-9A48C743FB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45" y="0"/>
            <a:ext cx="1430909" cy="125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13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24ED6DB-7C1E-49D0-28C5-B10B808CC7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45" y="0"/>
            <a:ext cx="1430909" cy="125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5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658120BC-D08A-6CCC-C7C7-7AFEC43D9D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45" y="0"/>
            <a:ext cx="1430909" cy="12519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4A96E8-067E-2447-C0DD-246E81EB1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FEEC89-2B7B-19FD-5F1E-5261496C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LEA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2AB0C-B6E1-9D21-510E-68F62AF1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dirty="0" smtClean="0"/>
              <a:pPr/>
              <a:t>2</a:t>
            </a:fld>
            <a:endParaRPr lang="en-GB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6335B43-0BCC-6C3A-8A73-804AD408CC4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17128" y="1647836"/>
            <a:ext cx="8602486" cy="3649052"/>
          </a:xfrm>
        </p:spPr>
        <p:txBody>
          <a:bodyPr/>
          <a:lstStyle/>
          <a:p>
            <a:pPr marL="447675" lvl="1" indent="-447675">
              <a:buClr>
                <a:srgbClr val="EA7600"/>
              </a:buClr>
              <a:buFont typeface="Red Hat Display"/>
              <a:buChar char="•"/>
            </a:pPr>
            <a:r>
              <a:rPr lang="en-GB" sz="2400" dirty="0">
                <a:ea typeface="+mj-lt"/>
                <a:cs typeface="+mj-lt"/>
              </a:rPr>
              <a:t>Background of Aepoch Advisors</a:t>
            </a:r>
          </a:p>
          <a:p>
            <a:pPr marL="447675" lvl="1" indent="-447675">
              <a:buClr>
                <a:srgbClr val="EA7600"/>
              </a:buClr>
              <a:buFont typeface="Red Hat Display"/>
              <a:buChar char="•"/>
            </a:pPr>
            <a:r>
              <a:rPr lang="en-GB" sz="2400" dirty="0">
                <a:ea typeface="+mj-lt"/>
                <a:cs typeface="+mj-lt"/>
              </a:rPr>
              <a:t>Our Services</a:t>
            </a:r>
          </a:p>
          <a:p>
            <a:pPr marL="447675" lvl="1" indent="-447675">
              <a:buClr>
                <a:srgbClr val="EA7600"/>
              </a:buClr>
              <a:buFont typeface="Red Hat Display"/>
              <a:buChar char="•"/>
            </a:pPr>
            <a:r>
              <a:rPr lang="en-GB" sz="2400" dirty="0">
                <a:ea typeface="+mj-lt"/>
                <a:cs typeface="+mj-lt"/>
              </a:rPr>
              <a:t>Key Strategies of 2024</a:t>
            </a:r>
          </a:p>
          <a:p>
            <a:pPr marL="447675" lvl="1" indent="-447675">
              <a:buClr>
                <a:srgbClr val="EA7600"/>
              </a:buClr>
              <a:buFont typeface="Red Hat Display"/>
              <a:buChar char="•"/>
            </a:pPr>
            <a:r>
              <a:rPr lang="en-GB" sz="2400" dirty="0">
                <a:ea typeface="+mj-lt"/>
                <a:cs typeface="+mj-lt"/>
              </a:rPr>
              <a:t>5 Year Plan to 2028</a:t>
            </a:r>
            <a:endParaRPr lang="en-US" sz="2400" dirty="0">
              <a:ea typeface="+mj-lt"/>
              <a:cs typeface="+mj-lt"/>
            </a:endParaRPr>
          </a:p>
          <a:p>
            <a:pPr marL="125730" lvl="1" indent="-125730">
              <a:buClr>
                <a:srgbClr val="EA7600"/>
              </a:buClr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3024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48578FEC-C5E5-1DA1-4E47-E224DEA4B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BFBB553-2A93-49FF-967E-1944C61A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3</a:t>
            </a:fld>
            <a:endParaRPr lang="en-GB" noProof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70FDA4B-7B45-94EC-40A4-E8155649C7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5563" y="1982272"/>
            <a:ext cx="5038283" cy="2619000"/>
          </a:xfrm>
        </p:spPr>
        <p:txBody>
          <a:bodyPr/>
          <a:lstStyle/>
          <a:p>
            <a:r>
              <a:rPr lang="en-US" altLang="zh-CN" sz="1600" b="1" dirty="0"/>
              <a:t>About Aepoch Advisors</a:t>
            </a:r>
          </a:p>
          <a:p>
            <a:endParaRPr lang="en-US" altLang="zh-CN" sz="1600" b="1" dirty="0"/>
          </a:p>
          <a:p>
            <a:r>
              <a:rPr lang="en-US" altLang="zh-CN" sz="1600" dirty="0"/>
              <a:t>The management and service team of Aepoch Advisors are previously CFOs at large MNCs, experienced veterans from international accounting firms and Senior ERP implementation consultants. We come together sharing a common opinion about the impact of cloud computing on modern accounting practice.  </a:t>
            </a:r>
          </a:p>
          <a:p>
            <a:endParaRPr lang="en-US" altLang="zh-CN" sz="1600" dirty="0"/>
          </a:p>
          <a:p>
            <a:r>
              <a:rPr lang="en-US" altLang="zh-CN" sz="1600" dirty="0"/>
              <a:t>Our mission is to offer clients instant access to business information, enabling them to keep pace with the fast-changing environment and take advantage of opportunities as they arise.</a:t>
            </a:r>
          </a:p>
          <a:p>
            <a:endParaRPr lang="zh-CN" altLang="en-US" sz="1600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D456A-3DB4-72CF-CA4D-DDD1B4EA96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9522" y="2034000"/>
            <a:ext cx="5172477" cy="27000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1600" b="1" dirty="0"/>
              <a:t>About the Founder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1600" dirty="0">
              <a:latin typeface="+mj-lt"/>
              <a:ea typeface="+mn-ea"/>
              <a:cs typeface="+mn-cs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1600" dirty="0">
                <a:latin typeface="+mj-lt"/>
                <a:ea typeface="+mn-ea"/>
                <a:cs typeface="+mn-cs"/>
              </a:rPr>
              <a:t>Melissa Yang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1600" dirty="0">
              <a:latin typeface="+mj-lt"/>
              <a:ea typeface="+mn-ea"/>
              <a:cs typeface="+mn-cs"/>
            </a:endParaRP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en-US" altLang="zh-CN" sz="1600" dirty="0" err="1">
                <a:latin typeface="+mj-lt"/>
                <a:ea typeface="+mn-ea"/>
                <a:cs typeface="+mn-cs"/>
              </a:rPr>
              <a:t>Pricewaterhouse</a:t>
            </a:r>
            <a:r>
              <a:rPr lang="en-US" altLang="zh-CN" sz="1600" dirty="0">
                <a:latin typeface="+mj-lt"/>
                <a:ea typeface="+mn-ea"/>
                <a:cs typeface="+mn-cs"/>
              </a:rPr>
              <a:t> Coopers	Senior Auditor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en-US" altLang="zh-CN" sz="1600" dirty="0">
                <a:latin typeface="+mj-lt"/>
                <a:ea typeface="+mn-ea"/>
                <a:cs typeface="+mn-cs"/>
              </a:rPr>
              <a:t>Tricor Group				Director of Business Services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en-US" altLang="zh-CN" sz="1600" dirty="0">
                <a:latin typeface="+mj-lt"/>
                <a:ea typeface="+mn-ea"/>
                <a:cs typeface="+mn-cs"/>
              </a:rPr>
              <a:t>Aepoch Advisor			Founder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Tx/>
              <a:buChar char="-"/>
            </a:pPr>
            <a:r>
              <a:rPr lang="en-US" altLang="zh-CN" sz="1600" dirty="0">
                <a:latin typeface="+mj-lt"/>
                <a:ea typeface="+mn-ea"/>
                <a:cs typeface="+mn-cs"/>
              </a:rPr>
              <a:t>Megi / </a:t>
            </a:r>
            <a:r>
              <a:rPr lang="en-US" altLang="zh-CN" sz="1600" dirty="0" err="1">
                <a:latin typeface="+mj-lt"/>
                <a:ea typeface="+mn-ea"/>
                <a:cs typeface="+mn-cs"/>
              </a:rPr>
              <a:t>Jeenie</a:t>
            </a:r>
            <a:r>
              <a:rPr lang="en-US" altLang="zh-CN" sz="1600" dirty="0">
                <a:latin typeface="+mj-lt"/>
                <a:ea typeface="+mn-ea"/>
                <a:cs typeface="+mn-cs"/>
              </a:rPr>
              <a:t> Software		Co-founder</a:t>
            </a:r>
          </a:p>
          <a:p>
            <a:endParaRPr lang="zh-CN" alt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2794BD-3D0F-E026-63C8-547467F6D0A3}"/>
              </a:ext>
            </a:extLst>
          </p:cNvPr>
          <p:cNvSpPr txBox="1">
            <a:spLocks/>
          </p:cNvSpPr>
          <p:nvPr/>
        </p:nvSpPr>
        <p:spPr>
          <a:xfrm>
            <a:off x="540000" y="647700"/>
            <a:ext cx="11112000" cy="504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Who We Are?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B2887DB-508E-4548-EC2A-A545622457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45" y="0"/>
            <a:ext cx="1430909" cy="125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2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E1D53D-B4E0-B39F-B4C1-1D615F452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About Aepoch Advisors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E786183-583A-E3E4-4ED6-C825636C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LEA GLOBAL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F01A77-2837-F691-8FBB-2DDEC5DD3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4</a:t>
            </a:fld>
            <a:endParaRPr lang="en-GB" noProof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BDC091BF-FCE1-8073-D01E-F46C71840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782866"/>
              </p:ext>
            </p:extLst>
          </p:nvPr>
        </p:nvGraphicFramePr>
        <p:xfrm>
          <a:off x="651359" y="1762188"/>
          <a:ext cx="5095873" cy="71632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1491159">
                  <a:extLst>
                    <a:ext uri="{9D8B030D-6E8A-4147-A177-3AD203B41FA5}">
                      <a16:colId xmlns:a16="http://schemas.microsoft.com/office/drawing/2014/main" val="720662977"/>
                    </a:ext>
                  </a:extLst>
                </a:gridCol>
                <a:gridCol w="959528">
                  <a:extLst>
                    <a:ext uri="{9D8B030D-6E8A-4147-A177-3AD203B41FA5}">
                      <a16:colId xmlns:a16="http://schemas.microsoft.com/office/drawing/2014/main" val="2554629299"/>
                    </a:ext>
                  </a:extLst>
                </a:gridCol>
                <a:gridCol w="829862">
                  <a:extLst>
                    <a:ext uri="{9D8B030D-6E8A-4147-A177-3AD203B41FA5}">
                      <a16:colId xmlns:a16="http://schemas.microsoft.com/office/drawing/2014/main" val="3797725276"/>
                    </a:ext>
                  </a:extLst>
                </a:gridCol>
                <a:gridCol w="829862">
                  <a:extLst>
                    <a:ext uri="{9D8B030D-6E8A-4147-A177-3AD203B41FA5}">
                      <a16:colId xmlns:a16="http://schemas.microsoft.com/office/drawing/2014/main" val="1238316290"/>
                    </a:ext>
                  </a:extLst>
                </a:gridCol>
                <a:gridCol w="985462">
                  <a:extLst>
                    <a:ext uri="{9D8B030D-6E8A-4147-A177-3AD203B41FA5}">
                      <a16:colId xmlns:a16="http://schemas.microsoft.com/office/drawing/2014/main" val="1302807666"/>
                    </a:ext>
                  </a:extLst>
                </a:gridCol>
              </a:tblGrid>
              <a:tr h="238774">
                <a:tc>
                  <a:txBody>
                    <a:bodyPr/>
                    <a:lstStyle/>
                    <a:p>
                      <a:pPr algn="l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u="none" strike="noStrike" dirty="0">
                          <a:effectLst/>
                        </a:rPr>
                        <a:t>2019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u="none" strike="noStrike" dirty="0">
                          <a:effectLst/>
                        </a:rPr>
                        <a:t>2020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u="none" strike="noStrike" dirty="0">
                          <a:effectLst/>
                        </a:rPr>
                        <a:t>2021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u="none" strike="noStrike" dirty="0">
                          <a:effectLst/>
                        </a:rPr>
                        <a:t>2022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926892285"/>
                  </a:ext>
                </a:extLst>
              </a:tr>
              <a:tr h="2387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Revenue (in USD1,000)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 dirty="0">
                          <a:effectLst/>
                        </a:rPr>
                        <a:t>$496.39 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 dirty="0">
                          <a:effectLst/>
                        </a:rPr>
                        <a:t>$780.74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 dirty="0">
                          <a:effectLst/>
                        </a:rPr>
                        <a:t>$1,276.11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 dirty="0">
                          <a:effectLst/>
                        </a:rPr>
                        <a:t>$1,626.05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839416657"/>
                  </a:ext>
                </a:extLst>
              </a:tr>
              <a:tr h="2387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No. of Clients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 dirty="0">
                          <a:effectLst/>
                        </a:rPr>
                        <a:t>47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 dirty="0">
                          <a:effectLst/>
                        </a:rPr>
                        <a:t>70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 dirty="0">
                          <a:effectLst/>
                        </a:rPr>
                        <a:t>100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zh-CN" altLang="en-US" sz="12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                 </a:t>
                      </a:r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120 </a:t>
                      </a:r>
                      <a:endParaRPr lang="en-US" altLang="zh-CN" sz="12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328393968"/>
                  </a:ext>
                </a:extLst>
              </a:tr>
            </a:tbl>
          </a:graphicData>
        </a:graphic>
      </p:graphicFrame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64DD3009-5714-E6C5-ACBB-6F9AE16AD9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647403"/>
              </p:ext>
            </p:extLst>
          </p:nvPr>
        </p:nvGraphicFramePr>
        <p:xfrm>
          <a:off x="651359" y="2820409"/>
          <a:ext cx="5274990" cy="3012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3CE9E213-2B67-1E70-41BA-979636224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280091"/>
              </p:ext>
            </p:extLst>
          </p:nvPr>
        </p:nvGraphicFramePr>
        <p:xfrm>
          <a:off x="6559826" y="1762188"/>
          <a:ext cx="4637031" cy="717781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1871083">
                  <a:extLst>
                    <a:ext uri="{9D8B030D-6E8A-4147-A177-3AD203B41FA5}">
                      <a16:colId xmlns:a16="http://schemas.microsoft.com/office/drawing/2014/main" val="2696446729"/>
                    </a:ext>
                  </a:extLst>
                </a:gridCol>
                <a:gridCol w="691487">
                  <a:extLst>
                    <a:ext uri="{9D8B030D-6E8A-4147-A177-3AD203B41FA5}">
                      <a16:colId xmlns:a16="http://schemas.microsoft.com/office/drawing/2014/main" val="4206100244"/>
                    </a:ext>
                  </a:extLst>
                </a:gridCol>
                <a:gridCol w="691487">
                  <a:extLst>
                    <a:ext uri="{9D8B030D-6E8A-4147-A177-3AD203B41FA5}">
                      <a16:colId xmlns:a16="http://schemas.microsoft.com/office/drawing/2014/main" val="2895680774"/>
                    </a:ext>
                  </a:extLst>
                </a:gridCol>
                <a:gridCol w="691487">
                  <a:extLst>
                    <a:ext uri="{9D8B030D-6E8A-4147-A177-3AD203B41FA5}">
                      <a16:colId xmlns:a16="http://schemas.microsoft.com/office/drawing/2014/main" val="1515773746"/>
                    </a:ext>
                  </a:extLst>
                </a:gridCol>
                <a:gridCol w="691487">
                  <a:extLst>
                    <a:ext uri="{9D8B030D-6E8A-4147-A177-3AD203B41FA5}">
                      <a16:colId xmlns:a16="http://schemas.microsoft.com/office/drawing/2014/main" val="1932787386"/>
                    </a:ext>
                  </a:extLst>
                </a:gridCol>
              </a:tblGrid>
              <a:tr h="240233">
                <a:tc>
                  <a:txBody>
                    <a:bodyPr/>
                    <a:lstStyle/>
                    <a:p>
                      <a:pPr algn="l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u="none" strike="noStrike" dirty="0">
                          <a:effectLst/>
                        </a:rPr>
                        <a:t>2019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u="none" strike="noStrike" dirty="0">
                          <a:effectLst/>
                        </a:rPr>
                        <a:t>2020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u="none" strike="noStrike" dirty="0">
                          <a:effectLst/>
                        </a:rPr>
                        <a:t>2021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u="none" strike="noStrike" dirty="0">
                          <a:effectLst/>
                        </a:rPr>
                        <a:t>2022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454357436"/>
                  </a:ext>
                </a:extLst>
              </a:tr>
              <a:tr h="2387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No. of Employees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 dirty="0">
                          <a:effectLst/>
                        </a:rPr>
                        <a:t>9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 dirty="0">
                          <a:effectLst/>
                        </a:rPr>
                        <a:t>14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 dirty="0">
                          <a:effectLst/>
                        </a:rPr>
                        <a:t>20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>
                          <a:effectLst/>
                        </a:rPr>
                        <a:t>30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717700598"/>
                  </a:ext>
                </a:extLst>
              </a:tr>
              <a:tr h="2387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No. of Young Professionals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>
                          <a:effectLst/>
                        </a:rPr>
                        <a:t>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>
                          <a:effectLst/>
                        </a:rPr>
                        <a:t>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 dirty="0">
                          <a:effectLst/>
                        </a:rPr>
                        <a:t>12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 dirty="0">
                          <a:effectLst/>
                        </a:rPr>
                        <a:t>16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831572169"/>
                  </a:ext>
                </a:extLst>
              </a:tr>
            </a:tbl>
          </a:graphicData>
        </a:graphic>
      </p:graphicFrame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B48FA642-5980-8DA5-D188-2F7BD1E897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165994"/>
              </p:ext>
            </p:extLst>
          </p:nvPr>
        </p:nvGraphicFramePr>
        <p:xfrm>
          <a:off x="6559825" y="2820409"/>
          <a:ext cx="4691533" cy="3012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图片 13">
            <a:extLst>
              <a:ext uri="{FF2B5EF4-FFF2-40B4-BE49-F238E27FC236}">
                <a16:creationId xmlns:a16="http://schemas.microsoft.com/office/drawing/2014/main" id="{A041647D-18C2-1367-5D0B-F9A0DBCDF1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45" y="0"/>
            <a:ext cx="1430909" cy="125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96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2244B-BDC8-CCFA-5236-54D8EF5D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Clients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3A109-3CA5-348F-F0B8-2491C1F63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304" y="3201462"/>
            <a:ext cx="2775358" cy="2766275"/>
          </a:xfrm>
        </p:spPr>
        <p:txBody>
          <a:bodyPr/>
          <a:lstStyle/>
          <a:p>
            <a:pPr marL="266700" lvl="1" indent="-266700"/>
            <a:r>
              <a:rPr lang="en-US" sz="1500" dirty="0"/>
              <a:t>Headquartered in Europe or North America</a:t>
            </a:r>
          </a:p>
          <a:p>
            <a:pPr marL="266700" lvl="1" indent="-266700"/>
            <a:r>
              <a:rPr lang="en-US" sz="1500" dirty="0"/>
              <a:t>A subsidiary in China to import goods and sell to China market</a:t>
            </a:r>
          </a:p>
          <a:p>
            <a:pPr marL="266700" lvl="1" indent="-266700"/>
            <a:r>
              <a:rPr lang="en-US" sz="1500" dirty="0"/>
              <a:t>A subsidiary to do sourcing or manufacturing and export</a:t>
            </a:r>
          </a:p>
          <a:p>
            <a:pPr marL="266700" lvl="1" indent="-266700"/>
            <a:r>
              <a:rPr lang="en-US" sz="1500" dirty="0"/>
              <a:t>SMEs</a:t>
            </a:r>
          </a:p>
          <a:p>
            <a:pPr marL="125730" lvl="1" indent="-125730"/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DF32CE-7CB7-B66D-2F66-1DE913252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14351-A976-88E8-C6BD-EA420A92A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dirty="0" smtClean="0"/>
              <a:pPr/>
              <a:t>5</a:t>
            </a:fld>
            <a:endParaRPr lang="en-GB" noProof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863C6BC7-3FE9-D682-D94E-C1C73330387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" b="60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B3B0477-390A-BC1B-5BC7-19CF066059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6600" y="2214000"/>
            <a:ext cx="2591392" cy="1188000"/>
          </a:xfrm>
        </p:spPr>
        <p:txBody>
          <a:bodyPr/>
          <a:lstStyle/>
          <a:p>
            <a:r>
              <a:rPr lang="en-GB" sz="1600" dirty="0"/>
              <a:t>Family Business headquartered in western countries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3905E394-6965-F59A-961F-B410719DB8D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" b="60"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3494977-B147-4837-D26C-718EFFAECF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Chinese companies looking for good accounting services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60FD8B75-930D-753E-12A4-06F0369F412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" b="60"/>
          <a:stretch>
            <a:fillRect/>
          </a:stretch>
        </p:blipFill>
        <p:spPr>
          <a:xfrm>
            <a:off x="4435288" y="2122200"/>
            <a:ext cx="657000" cy="657000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0E4E120-E617-E0C8-6D4B-C3EC19608B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21887" y="2214000"/>
            <a:ext cx="2789710" cy="1188000"/>
          </a:xfrm>
        </p:spPr>
        <p:txBody>
          <a:bodyPr/>
          <a:lstStyle/>
          <a:p>
            <a:r>
              <a:rPr lang="en-US" dirty="0"/>
              <a:t>International entrepreneurs running a very good business in China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0FC22C68-35BE-7F95-4494-281E70929D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45" y="0"/>
            <a:ext cx="1430909" cy="1251938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CC0D042-D95D-D540-16DE-C56FBC8EF80F}"/>
              </a:ext>
            </a:extLst>
          </p:cNvPr>
          <p:cNvSpPr txBox="1">
            <a:spLocks/>
          </p:cNvSpPr>
          <p:nvPr/>
        </p:nvSpPr>
        <p:spPr>
          <a:xfrm>
            <a:off x="4708321" y="3201462"/>
            <a:ext cx="2775358" cy="27662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Tx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6000" indent="-126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4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1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08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-266700"/>
            <a:r>
              <a:rPr lang="en-US" sz="1500" dirty="0"/>
              <a:t>Owners of the China business are international entrepreneurs</a:t>
            </a:r>
          </a:p>
          <a:p>
            <a:pPr marL="266700" lvl="1" indent="-266700"/>
            <a:r>
              <a:rPr lang="en-US" sz="1500" dirty="0"/>
              <a:t>Industries involved are very diversified</a:t>
            </a:r>
          </a:p>
          <a:p>
            <a:pPr marL="266700" lvl="1" indent="-266700"/>
            <a:r>
              <a:rPr lang="en-US" sz="1500" dirty="0"/>
              <a:t>Demanding in accounting services</a:t>
            </a:r>
          </a:p>
          <a:p>
            <a:pPr marL="266700" lvl="1" indent="-266700"/>
            <a:r>
              <a:rPr lang="en-US" sz="1500" dirty="0"/>
              <a:t>SMEs</a:t>
            </a:r>
          </a:p>
          <a:p>
            <a:pPr marL="125730" lvl="1" indent="-125730"/>
            <a:endParaRPr lang="en-US" sz="1600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E2F5E6E-D4D0-C136-AF1E-0BD9C7E6EE11}"/>
              </a:ext>
            </a:extLst>
          </p:cNvPr>
          <p:cNvSpPr txBox="1">
            <a:spLocks/>
          </p:cNvSpPr>
          <p:nvPr/>
        </p:nvSpPr>
        <p:spPr>
          <a:xfrm>
            <a:off x="8739900" y="3201462"/>
            <a:ext cx="2775358" cy="27662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Tx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6000" indent="-126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4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1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08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-266700"/>
            <a:r>
              <a:rPr lang="en-US" sz="1500" dirty="0"/>
              <a:t>Profitable business but the accounting book is messy</a:t>
            </a:r>
          </a:p>
          <a:p>
            <a:pPr marL="266700" lvl="1" indent="-266700"/>
            <a:r>
              <a:rPr lang="en-US" sz="1500" dirty="0"/>
              <a:t>Owners are entrepreneurs who would like to expand the business and raise money</a:t>
            </a:r>
          </a:p>
          <a:p>
            <a:pPr marL="266700" lvl="1" indent="-266700"/>
            <a:r>
              <a:rPr lang="en-US" sz="1500" dirty="0"/>
              <a:t>Annual revenue &gt; US$14</a:t>
            </a:r>
            <a:r>
              <a:rPr lang="en-US" altLang="zh-CN" sz="1500" dirty="0"/>
              <a:t>M</a:t>
            </a:r>
            <a:endParaRPr lang="en-US" sz="1500" dirty="0"/>
          </a:p>
          <a:p>
            <a:pPr marL="0" lvl="1" indent="0">
              <a:buNone/>
            </a:pPr>
            <a:endParaRPr lang="en-US" sz="1500" dirty="0"/>
          </a:p>
          <a:p>
            <a:pPr marL="125730" lvl="1" indent="-125730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8050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地图&#10;&#10;描述已自动生成">
            <a:extLst>
              <a:ext uri="{FF2B5EF4-FFF2-40B4-BE49-F238E27FC236}">
                <a16:creationId xmlns:a16="http://schemas.microsoft.com/office/drawing/2014/main" id="{3BB85708-C861-4959-86B5-9FC1FEB652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5" b="18795"/>
          <a:stretch/>
        </p:blipFill>
        <p:spPr>
          <a:xfrm>
            <a:off x="0" y="1489257"/>
            <a:ext cx="12192000" cy="4568801"/>
          </a:xfrm>
          <a:prstGeom prst="rect">
            <a:avLst/>
          </a:prstGeom>
        </p:spPr>
      </p:pic>
      <p:pic>
        <p:nvPicPr>
          <p:cNvPr id="8" name="图片 7" descr="地图&#10;&#10;描述已自动生成">
            <a:extLst>
              <a:ext uri="{FF2B5EF4-FFF2-40B4-BE49-F238E27FC236}">
                <a16:creationId xmlns:a16="http://schemas.microsoft.com/office/drawing/2014/main" id="{8828D895-4BC6-490F-8CB2-026273F42F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7" t="4159" r="17867" b="3850"/>
          <a:stretch/>
        </p:blipFill>
        <p:spPr>
          <a:xfrm>
            <a:off x="4282582" y="1480498"/>
            <a:ext cx="6141487" cy="457756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56940AB-DC13-463F-A3F0-98CD93F5B3A2}"/>
              </a:ext>
            </a:extLst>
          </p:cNvPr>
          <p:cNvSpPr/>
          <p:nvPr/>
        </p:nvSpPr>
        <p:spPr>
          <a:xfrm>
            <a:off x="0" y="1480340"/>
            <a:ext cx="12192000" cy="4577560"/>
          </a:xfrm>
          <a:prstGeom prst="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1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CD8E828-2A85-0354-5CE7-D49E3D0CE5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45" y="0"/>
            <a:ext cx="1430909" cy="125193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62CBDF-A7B5-7F12-1278-0A84E6058AF0}"/>
              </a:ext>
            </a:extLst>
          </p:cNvPr>
          <p:cNvSpPr txBox="1">
            <a:spLocks/>
          </p:cNvSpPr>
          <p:nvPr/>
        </p:nvSpPr>
        <p:spPr>
          <a:xfrm>
            <a:off x="1126972" y="2336532"/>
            <a:ext cx="2775358" cy="276627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Tx/>
              <a:buNone/>
              <a:defRPr sz="2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2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2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2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 indent="-357188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Shanghai</a:t>
            </a:r>
          </a:p>
          <a:p>
            <a:pPr marL="357188" lvl="1" indent="-357188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Beijing</a:t>
            </a:r>
          </a:p>
          <a:p>
            <a:pPr marL="357188" lvl="1" indent="-357188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Shenzhen</a:t>
            </a:r>
          </a:p>
          <a:p>
            <a:pPr marL="357188" lvl="1" indent="-357188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Chengdu</a:t>
            </a:r>
          </a:p>
          <a:p>
            <a:pPr marL="357188" lvl="1" indent="-357188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Hong Kong</a:t>
            </a:r>
          </a:p>
          <a:p>
            <a:pPr marL="0" lvl="1" indent="0">
              <a:buNone/>
            </a:pPr>
            <a:endParaRPr lang="en-US" sz="1600" dirty="0"/>
          </a:p>
          <a:p>
            <a:pPr marL="125730" lvl="1" indent="-125730"/>
            <a:endParaRPr lang="en-US" sz="1600" dirty="0"/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CFB05B93-DAC3-EFA0-725A-0B718D810E48}"/>
              </a:ext>
            </a:extLst>
          </p:cNvPr>
          <p:cNvSpPr txBox="1">
            <a:spLocks/>
          </p:cNvSpPr>
          <p:nvPr/>
        </p:nvSpPr>
        <p:spPr>
          <a:xfrm>
            <a:off x="540000" y="6390000"/>
            <a:ext cx="4680000" cy="18000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/>
              <a:t>LEA GLOBAL</a:t>
            </a:r>
            <a:endParaRPr lang="en-GB" sz="1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480C2B-B1ED-0DED-9B4B-F96FC8526C6C}"/>
              </a:ext>
            </a:extLst>
          </p:cNvPr>
          <p:cNvSpPr txBox="1">
            <a:spLocks/>
          </p:cNvSpPr>
          <p:nvPr/>
        </p:nvSpPr>
        <p:spPr>
          <a:xfrm>
            <a:off x="692400" y="612364"/>
            <a:ext cx="11112000" cy="504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Our Offices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066ADE6-E85D-31DC-977B-5271DA1D28A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356DF9-1FB4-DF05-2A67-0CE5F414F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LEA GLOBAL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EEBC2-91B4-A650-3180-2CE20E6C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EEB50-D673-7B67-EEDF-EDD4AA83DB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US" dirty="0"/>
              <a:t>Our Services</a:t>
            </a:r>
          </a:p>
          <a:p>
            <a:pPr lvl="1"/>
            <a:endParaRPr lang="en-US" altLang="zh-CN" sz="2800" dirty="0">
              <a:solidFill>
                <a:schemeClr val="tx1"/>
              </a:solidFill>
            </a:endParaRPr>
          </a:p>
          <a:p>
            <a:pPr lvl="1"/>
            <a:r>
              <a:rPr lang="en-US" altLang="zh-CN" sz="2800" dirty="0">
                <a:solidFill>
                  <a:schemeClr val="tx1"/>
                </a:solidFill>
              </a:rPr>
              <a:t>What makes us different?</a:t>
            </a:r>
          </a:p>
          <a:p>
            <a:pPr lvl="1"/>
            <a:endParaRPr lang="en-US" dirty="0"/>
          </a:p>
          <a:p>
            <a:endParaRPr lang="en-GB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3BBE34-E9E4-27D9-B9CF-FA591D17AFC1}"/>
              </a:ext>
            </a:extLst>
          </p:cNvPr>
          <p:cNvCxnSpPr/>
          <p:nvPr/>
        </p:nvCxnSpPr>
        <p:spPr>
          <a:xfrm>
            <a:off x="540000" y="6327000"/>
            <a:ext cx="111114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747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93014" y="1637117"/>
            <a:ext cx="2128113" cy="2574927"/>
            <a:chOff x="4339521" y="2760476"/>
            <a:chExt cx="3192170" cy="3862390"/>
          </a:xfrm>
        </p:grpSpPr>
        <p:cxnSp>
          <p:nvCxnSpPr>
            <p:cNvPr id="5" name="Elbow Connector 4"/>
            <p:cNvCxnSpPr/>
            <p:nvPr/>
          </p:nvCxnSpPr>
          <p:spPr>
            <a:xfrm rot="16200000" flipV="1">
              <a:off x="4626566" y="3717741"/>
              <a:ext cx="3048000" cy="2762250"/>
            </a:xfrm>
            <a:prstGeom prst="bentConnector3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4339521" y="2760476"/>
              <a:ext cx="825753" cy="814387"/>
            </a:xfrm>
            <a:prstGeom prst="ellipse">
              <a:avLst/>
            </a:prstGeom>
            <a:solidFill>
              <a:srgbClr val="54C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/>
                <a:t>02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36957" y="1652604"/>
            <a:ext cx="1985964" cy="2559441"/>
            <a:chOff x="10255436" y="2783705"/>
            <a:chExt cx="2978946" cy="3839162"/>
          </a:xfrm>
        </p:grpSpPr>
        <p:cxnSp>
          <p:nvCxnSpPr>
            <p:cNvPr id="8" name="Elbow Connector 7"/>
            <p:cNvCxnSpPr/>
            <p:nvPr/>
          </p:nvCxnSpPr>
          <p:spPr>
            <a:xfrm rot="5400000" flipH="1" flipV="1">
              <a:off x="10017311" y="3812990"/>
              <a:ext cx="3048002" cy="2571751"/>
            </a:xfrm>
            <a:prstGeom prst="bentConnector3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12419994" y="2783705"/>
              <a:ext cx="814388" cy="814388"/>
            </a:xfrm>
            <a:prstGeom prst="ellipse">
              <a:avLst/>
            </a:prstGeom>
            <a:solidFill>
              <a:srgbClr val="007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/>
                <a:t>04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597390" y="2491190"/>
            <a:ext cx="542925" cy="2000254"/>
            <a:chOff x="8396084" y="3736785"/>
            <a:chExt cx="814388" cy="3000381"/>
          </a:xfrm>
        </p:grpSpPr>
        <p:sp>
          <p:nvSpPr>
            <p:cNvPr id="11" name="Oval 10"/>
            <p:cNvSpPr/>
            <p:nvPr/>
          </p:nvSpPr>
          <p:spPr>
            <a:xfrm>
              <a:off x="8396084" y="3736785"/>
              <a:ext cx="814388" cy="814388"/>
            </a:xfrm>
            <a:prstGeom prst="ellipse">
              <a:avLst/>
            </a:prstGeom>
            <a:solidFill>
              <a:srgbClr val="1A4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/>
                <a:t>03</a:t>
              </a:r>
            </a:p>
          </p:txBody>
        </p:sp>
        <p:cxnSp>
          <p:nvCxnSpPr>
            <p:cNvPr id="12" name="Straight Connector 11"/>
            <p:cNvCxnSpPr>
              <a:stCxn id="11" idx="4"/>
            </p:cNvCxnSpPr>
            <p:nvPr/>
          </p:nvCxnSpPr>
          <p:spPr>
            <a:xfrm>
              <a:off x="8803278" y="4551173"/>
              <a:ext cx="1" cy="2185993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7227420" y="3940581"/>
            <a:ext cx="2388814" cy="771119"/>
            <a:chOff x="10841129" y="6215671"/>
            <a:chExt cx="3583221" cy="1156679"/>
          </a:xfrm>
        </p:grpSpPr>
        <p:cxnSp>
          <p:nvCxnSpPr>
            <p:cNvPr id="14" name="Elbow Connector 13"/>
            <p:cNvCxnSpPr/>
            <p:nvPr/>
          </p:nvCxnSpPr>
          <p:spPr>
            <a:xfrm flipV="1">
              <a:off x="10841129" y="6622866"/>
              <a:ext cx="2855821" cy="749484"/>
            </a:xfrm>
            <a:prstGeom prst="bentConnector3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13609962" y="6215671"/>
              <a:ext cx="814388" cy="81438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/>
                <a:t>05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60440" y="3940581"/>
            <a:ext cx="2436253" cy="771119"/>
            <a:chOff x="3090660" y="6215671"/>
            <a:chExt cx="3654379" cy="1156679"/>
          </a:xfrm>
        </p:grpSpPr>
        <p:cxnSp>
          <p:nvCxnSpPr>
            <p:cNvPr id="17" name="Elbow Connector 16"/>
            <p:cNvCxnSpPr/>
            <p:nvPr/>
          </p:nvCxnSpPr>
          <p:spPr>
            <a:xfrm flipH="1" flipV="1">
              <a:off x="3889218" y="6622866"/>
              <a:ext cx="2855821" cy="749484"/>
            </a:xfrm>
            <a:prstGeom prst="bentConnector3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3090660" y="6215671"/>
              <a:ext cx="814388" cy="8143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01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483100" y="4212045"/>
            <a:ext cx="2771505" cy="1985555"/>
            <a:chOff x="6724650" y="6622866"/>
            <a:chExt cx="4157257" cy="2978333"/>
          </a:xfrm>
        </p:grpSpPr>
        <p:sp>
          <p:nvSpPr>
            <p:cNvPr id="37" name="Freeform 36"/>
            <p:cNvSpPr/>
            <p:nvPr/>
          </p:nvSpPr>
          <p:spPr>
            <a:xfrm>
              <a:off x="6724650" y="6622866"/>
              <a:ext cx="4157257" cy="2978333"/>
            </a:xfrm>
            <a:custGeom>
              <a:avLst/>
              <a:gdLst>
                <a:gd name="connsiteX0" fmla="*/ 664768 w 4157257"/>
                <a:gd name="connsiteY0" fmla="*/ 263707 h 2978333"/>
                <a:gd name="connsiteX1" fmla="*/ 258859 w 4157257"/>
                <a:gd name="connsiteY1" fmla="*/ 669616 h 2978333"/>
                <a:gd name="connsiteX2" fmla="*/ 258859 w 4157257"/>
                <a:gd name="connsiteY2" fmla="*/ 2293206 h 2978333"/>
                <a:gd name="connsiteX3" fmla="*/ 664768 w 4157257"/>
                <a:gd name="connsiteY3" fmla="*/ 2699115 h 2978333"/>
                <a:gd name="connsiteX4" fmla="*/ 3492489 w 4157257"/>
                <a:gd name="connsiteY4" fmla="*/ 2699115 h 2978333"/>
                <a:gd name="connsiteX5" fmla="*/ 3898398 w 4157257"/>
                <a:gd name="connsiteY5" fmla="*/ 2293206 h 2978333"/>
                <a:gd name="connsiteX6" fmla="*/ 3898398 w 4157257"/>
                <a:gd name="connsiteY6" fmla="*/ 669616 h 2978333"/>
                <a:gd name="connsiteX7" fmla="*/ 3492489 w 4157257"/>
                <a:gd name="connsiteY7" fmla="*/ 263707 h 2978333"/>
                <a:gd name="connsiteX8" fmla="*/ 496399 w 4157257"/>
                <a:gd name="connsiteY8" fmla="*/ 0 h 2978333"/>
                <a:gd name="connsiteX9" fmla="*/ 3660858 w 4157257"/>
                <a:gd name="connsiteY9" fmla="*/ 0 h 2978333"/>
                <a:gd name="connsiteX10" fmla="*/ 4157257 w 4157257"/>
                <a:gd name="connsiteY10" fmla="*/ 496399 h 2978333"/>
                <a:gd name="connsiteX11" fmla="*/ 4157257 w 4157257"/>
                <a:gd name="connsiteY11" fmla="*/ 2481934 h 2978333"/>
                <a:gd name="connsiteX12" fmla="*/ 3660858 w 4157257"/>
                <a:gd name="connsiteY12" fmla="*/ 2978333 h 2978333"/>
                <a:gd name="connsiteX13" fmla="*/ 496399 w 4157257"/>
                <a:gd name="connsiteY13" fmla="*/ 2978333 h 2978333"/>
                <a:gd name="connsiteX14" fmla="*/ 0 w 4157257"/>
                <a:gd name="connsiteY14" fmla="*/ 2481934 h 2978333"/>
                <a:gd name="connsiteX15" fmla="*/ 0 w 4157257"/>
                <a:gd name="connsiteY15" fmla="*/ 496399 h 2978333"/>
                <a:gd name="connsiteX16" fmla="*/ 496399 w 4157257"/>
                <a:gd name="connsiteY16" fmla="*/ 0 h 2978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57257" h="2978333">
                  <a:moveTo>
                    <a:pt x="664768" y="263707"/>
                  </a:moveTo>
                  <a:cubicBezTo>
                    <a:pt x="440591" y="263707"/>
                    <a:pt x="258859" y="445439"/>
                    <a:pt x="258859" y="669616"/>
                  </a:cubicBezTo>
                  <a:lnTo>
                    <a:pt x="258859" y="2293206"/>
                  </a:lnTo>
                  <a:cubicBezTo>
                    <a:pt x="258859" y="2517383"/>
                    <a:pt x="440591" y="2699115"/>
                    <a:pt x="664768" y="2699115"/>
                  </a:cubicBezTo>
                  <a:lnTo>
                    <a:pt x="3492489" y="2699115"/>
                  </a:lnTo>
                  <a:cubicBezTo>
                    <a:pt x="3716666" y="2699115"/>
                    <a:pt x="3898398" y="2517383"/>
                    <a:pt x="3898398" y="2293206"/>
                  </a:cubicBezTo>
                  <a:lnTo>
                    <a:pt x="3898398" y="669616"/>
                  </a:lnTo>
                  <a:cubicBezTo>
                    <a:pt x="3898398" y="445439"/>
                    <a:pt x="3716666" y="263707"/>
                    <a:pt x="3492489" y="263707"/>
                  </a:cubicBezTo>
                  <a:close/>
                  <a:moveTo>
                    <a:pt x="496399" y="0"/>
                  </a:moveTo>
                  <a:lnTo>
                    <a:pt x="3660858" y="0"/>
                  </a:lnTo>
                  <a:cubicBezTo>
                    <a:pt x="3935012" y="0"/>
                    <a:pt x="4157257" y="222245"/>
                    <a:pt x="4157257" y="496399"/>
                  </a:cubicBezTo>
                  <a:lnTo>
                    <a:pt x="4157257" y="2481934"/>
                  </a:lnTo>
                  <a:cubicBezTo>
                    <a:pt x="4157257" y="2756088"/>
                    <a:pt x="3935012" y="2978333"/>
                    <a:pt x="3660858" y="2978333"/>
                  </a:cubicBezTo>
                  <a:lnTo>
                    <a:pt x="496399" y="2978333"/>
                  </a:lnTo>
                  <a:cubicBezTo>
                    <a:pt x="222245" y="2978333"/>
                    <a:pt x="0" y="2756088"/>
                    <a:pt x="0" y="2481934"/>
                  </a:cubicBezTo>
                  <a:lnTo>
                    <a:pt x="0" y="496399"/>
                  </a:lnTo>
                  <a:cubicBezTo>
                    <a:pt x="0" y="222245"/>
                    <a:pt x="222245" y="0"/>
                    <a:pt x="49639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21" name="Oval 20"/>
            <p:cNvSpPr/>
            <p:nvPr/>
          </p:nvSpPr>
          <p:spPr>
            <a:xfrm>
              <a:off x="8702450" y="9353005"/>
              <a:ext cx="217170" cy="217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38200" y="1647511"/>
            <a:ext cx="2000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Virtual CFO &amp; Business Advisory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8200" y="2245458"/>
            <a:ext cx="222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Regardless of helping better control and grow your business, or consultancy on best financial practices in Chinese business context, we offer virtual CFO and advisory service at a fraction of the cost of a full-time CFO.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38071" y="1801949"/>
            <a:ext cx="2078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Company Formation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38070" y="2150088"/>
            <a:ext cx="25157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Whether your corporation is a startup or a multinational company, </a:t>
            </a:r>
            <a:r>
              <a:rPr lang="en-US" sz="1200" dirty="0" err="1"/>
              <a:t>Aepoch</a:t>
            </a:r>
            <a:r>
              <a:rPr lang="en-US" sz="1200" dirty="0"/>
              <a:t> Advisors can help you find the most efficient and appropriate company structure. Our price for company formation is pleasantly affordable to keep your business opening cost to a minimum.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31119" y="963828"/>
            <a:ext cx="1857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Payroll and HR Administration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99799" y="1472017"/>
            <a:ext cx="3758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We offer a wide range of Payroll and HR administrative services that are designed to help companies without dedicated HR teams to implement their corporate HR policies compliantly.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31299" y="4578112"/>
            <a:ext cx="183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Others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31299" y="4881565"/>
            <a:ext cx="2515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We can provide a wide range of services that can fit you needs:</a:t>
            </a:r>
          </a:p>
          <a:p>
            <a:r>
              <a:rPr lang="en-US" sz="1200" dirty="0"/>
              <a:t>- Health Check</a:t>
            </a:r>
          </a:p>
          <a:p>
            <a:r>
              <a:rPr lang="en-US" sz="1200" dirty="0"/>
              <a:t>- Tax planning</a:t>
            </a:r>
          </a:p>
          <a:p>
            <a:r>
              <a:rPr lang="en-US" sz="1200" dirty="0"/>
              <a:t>- Due diligence and fund raising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3522" y="4557812"/>
            <a:ext cx="183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C</a:t>
            </a:r>
            <a:r>
              <a:rPr lang="en-US" altLang="zh-CN" sz="1400" b="1" dirty="0">
                <a:solidFill>
                  <a:schemeClr val="accent1"/>
                </a:solidFill>
              </a:rPr>
              <a:t>loud Accounting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0861" y="4881565"/>
            <a:ext cx="31617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From entry-level bookkeeping services, to working in collaboration to supervise your ongoing accounting operation, to outsourcing your entire accounting function, </a:t>
            </a:r>
            <a:r>
              <a:rPr lang="en-US" sz="1200" dirty="0" err="1"/>
              <a:t>Aepoch</a:t>
            </a:r>
            <a:r>
              <a:rPr lang="en-US" sz="1200" dirty="0"/>
              <a:t> Advisors can always find a suitable solution to make your business financials transparent.</a:t>
            </a:r>
          </a:p>
        </p:txBody>
      </p:sp>
      <p:pic>
        <p:nvPicPr>
          <p:cNvPr id="35" name="图片占位符 34" descr="背景图案&#10;&#10;描述已自动生成">
            <a:extLst>
              <a:ext uri="{FF2B5EF4-FFF2-40B4-BE49-F238E27FC236}">
                <a16:creationId xmlns:a16="http://schemas.microsoft.com/office/drawing/2014/main" id="{A122EA12-37EB-49C2-919F-CEE6A64CF19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" r="351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7489CB-5690-8A61-D7F0-AF350AF6B1B4}"/>
              </a:ext>
            </a:extLst>
          </p:cNvPr>
          <p:cNvSpPr txBox="1">
            <a:spLocks/>
          </p:cNvSpPr>
          <p:nvPr/>
        </p:nvSpPr>
        <p:spPr>
          <a:xfrm>
            <a:off x="692400" y="612364"/>
            <a:ext cx="11112000" cy="504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Our </a:t>
            </a:r>
            <a:r>
              <a:rPr lang="en-US" altLang="zh-CN" dirty="0"/>
              <a:t>Service</a:t>
            </a:r>
            <a:r>
              <a:rPr lang="en-GB" dirty="0"/>
              <a:t>s</a:t>
            </a:r>
            <a:br>
              <a:rPr lang="en-GB" dirty="0"/>
            </a:br>
            <a:endParaRPr lang="en-GB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0FD6EC8A-9388-D43D-6A89-C9905E065D39}"/>
              </a:ext>
            </a:extLst>
          </p:cNvPr>
          <p:cNvSpPr txBox="1">
            <a:spLocks/>
          </p:cNvSpPr>
          <p:nvPr/>
        </p:nvSpPr>
        <p:spPr>
          <a:xfrm>
            <a:off x="540000" y="6390000"/>
            <a:ext cx="4680000" cy="18000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LEA GLOBAL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E20A6BD-0008-A6DC-C76B-E72270C0AF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45" y="0"/>
            <a:ext cx="1430909" cy="125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376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D45B4-8B5E-0A75-373F-3D909A07D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LEA GLOBAL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17E55-CB6D-583A-F97C-23CE7A12B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9</a:t>
            </a:fld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5DB8BCF-7A47-3E0B-7E66-7013331F99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8799" y="3066660"/>
            <a:ext cx="4819482" cy="638969"/>
          </a:xfrm>
        </p:spPr>
        <p:txBody>
          <a:bodyPr/>
          <a:lstStyle/>
          <a:p>
            <a:r>
              <a:rPr lang="en-GB" dirty="0">
                <a:latin typeface="Red Hat Display"/>
              </a:rPr>
              <a:t>Cloud Accounting &amp; Virtual CFO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6CAFC3-174D-B860-7AF9-501F2BC452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836" y="3066660"/>
            <a:ext cx="4590000" cy="638969"/>
          </a:xfrm>
        </p:spPr>
        <p:txBody>
          <a:bodyPr/>
          <a:lstStyle/>
          <a:p>
            <a:r>
              <a:rPr lang="en-GB" dirty="0"/>
              <a:t>SAAS Implementation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915909-A674-9922-821B-2B7070AE6885}"/>
              </a:ext>
            </a:extLst>
          </p:cNvPr>
          <p:cNvSpPr txBox="1">
            <a:spLocks/>
          </p:cNvSpPr>
          <p:nvPr/>
        </p:nvSpPr>
        <p:spPr>
          <a:xfrm>
            <a:off x="692400" y="612364"/>
            <a:ext cx="11112000" cy="504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Cloud Accounting </a:t>
            </a:r>
            <a:r>
              <a:rPr lang="en-US" altLang="zh-CN" dirty="0"/>
              <a:t>Service</a:t>
            </a:r>
            <a:r>
              <a:rPr lang="en-GB" dirty="0"/>
              <a:t>s</a:t>
            </a:r>
            <a:br>
              <a:rPr lang="en-GB" dirty="0"/>
            </a:br>
            <a:endParaRPr lang="en-GB" dirty="0"/>
          </a:p>
        </p:txBody>
      </p:sp>
      <p:sp>
        <p:nvSpPr>
          <p:cNvPr id="11" name="Freeform 38">
            <a:extLst>
              <a:ext uri="{FF2B5EF4-FFF2-40B4-BE49-F238E27FC236}">
                <a16:creationId xmlns:a16="http://schemas.microsoft.com/office/drawing/2014/main" id="{971193FF-D1AD-9DD9-F984-B92313A0C00F}"/>
              </a:ext>
            </a:extLst>
          </p:cNvPr>
          <p:cNvSpPr>
            <a:spLocks noEditPoints="1"/>
          </p:cNvSpPr>
          <p:nvPr/>
        </p:nvSpPr>
        <p:spPr bwMode="auto">
          <a:xfrm>
            <a:off x="6172323" y="1943785"/>
            <a:ext cx="997521" cy="638969"/>
          </a:xfrm>
          <a:custGeom>
            <a:avLst/>
            <a:gdLst>
              <a:gd name="T0" fmla="*/ 63 w 291"/>
              <a:gd name="T1" fmla="*/ 170 h 170"/>
              <a:gd name="T2" fmla="*/ 62 w 291"/>
              <a:gd name="T3" fmla="*/ 170 h 170"/>
              <a:gd name="T4" fmla="*/ 1 w 291"/>
              <a:gd name="T5" fmla="*/ 106 h 170"/>
              <a:gd name="T6" fmla="*/ 63 w 291"/>
              <a:gd name="T7" fmla="*/ 44 h 170"/>
              <a:gd name="T8" fmla="*/ 64 w 291"/>
              <a:gd name="T9" fmla="*/ 44 h 170"/>
              <a:gd name="T10" fmla="*/ 80 w 291"/>
              <a:gd name="T11" fmla="*/ 46 h 170"/>
              <a:gd name="T12" fmla="*/ 154 w 291"/>
              <a:gd name="T13" fmla="*/ 0 h 170"/>
              <a:gd name="T14" fmla="*/ 155 w 291"/>
              <a:gd name="T15" fmla="*/ 0 h 170"/>
              <a:gd name="T16" fmla="*/ 232 w 291"/>
              <a:gd name="T17" fmla="*/ 62 h 170"/>
              <a:gd name="T18" fmla="*/ 237 w 291"/>
              <a:gd name="T19" fmla="*/ 61 h 170"/>
              <a:gd name="T20" fmla="*/ 238 w 291"/>
              <a:gd name="T21" fmla="*/ 61 h 170"/>
              <a:gd name="T22" fmla="*/ 291 w 291"/>
              <a:gd name="T23" fmla="*/ 116 h 170"/>
              <a:gd name="T24" fmla="*/ 237 w 291"/>
              <a:gd name="T25" fmla="*/ 169 h 170"/>
              <a:gd name="T26" fmla="*/ 236 w 291"/>
              <a:gd name="T27" fmla="*/ 169 h 170"/>
              <a:gd name="T28" fmla="*/ 63 w 291"/>
              <a:gd name="T29" fmla="*/ 170 h 170"/>
              <a:gd name="T30" fmla="*/ 63 w 291"/>
              <a:gd name="T31" fmla="*/ 60 h 170"/>
              <a:gd name="T32" fmla="*/ 17 w 291"/>
              <a:gd name="T33" fmla="*/ 106 h 170"/>
              <a:gd name="T34" fmla="*/ 63 w 291"/>
              <a:gd name="T35" fmla="*/ 154 h 170"/>
              <a:gd name="T36" fmla="*/ 236 w 291"/>
              <a:gd name="T37" fmla="*/ 153 h 170"/>
              <a:gd name="T38" fmla="*/ 237 w 291"/>
              <a:gd name="T39" fmla="*/ 153 h 170"/>
              <a:gd name="T40" fmla="*/ 275 w 291"/>
              <a:gd name="T41" fmla="*/ 116 h 170"/>
              <a:gd name="T42" fmla="*/ 238 w 291"/>
              <a:gd name="T43" fmla="*/ 77 h 170"/>
              <a:gd name="T44" fmla="*/ 237 w 291"/>
              <a:gd name="T45" fmla="*/ 77 h 170"/>
              <a:gd name="T46" fmla="*/ 228 w 291"/>
              <a:gd name="T47" fmla="*/ 78 h 170"/>
              <a:gd name="T48" fmla="*/ 219 w 291"/>
              <a:gd name="T49" fmla="*/ 81 h 170"/>
              <a:gd name="T50" fmla="*/ 218 w 291"/>
              <a:gd name="T51" fmla="*/ 72 h 170"/>
              <a:gd name="T52" fmla="*/ 155 w 291"/>
              <a:gd name="T53" fmla="*/ 16 h 170"/>
              <a:gd name="T54" fmla="*/ 154 w 291"/>
              <a:gd name="T55" fmla="*/ 16 h 170"/>
              <a:gd name="T56" fmla="*/ 92 w 291"/>
              <a:gd name="T57" fmla="*/ 59 h 170"/>
              <a:gd name="T58" fmla="*/ 90 w 291"/>
              <a:gd name="T59" fmla="*/ 67 h 170"/>
              <a:gd name="T60" fmla="*/ 82 w 291"/>
              <a:gd name="T61" fmla="*/ 64 h 170"/>
              <a:gd name="T62" fmla="*/ 64 w 291"/>
              <a:gd name="T63" fmla="*/ 60 h 170"/>
              <a:gd name="T64" fmla="*/ 63 w 291"/>
              <a:gd name="T65" fmla="*/ 6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91" h="170">
                <a:moveTo>
                  <a:pt x="63" y="170"/>
                </a:moveTo>
                <a:cubicBezTo>
                  <a:pt x="62" y="170"/>
                  <a:pt x="62" y="170"/>
                  <a:pt x="62" y="170"/>
                </a:cubicBezTo>
                <a:cubicBezTo>
                  <a:pt x="28" y="169"/>
                  <a:pt x="0" y="140"/>
                  <a:pt x="1" y="106"/>
                </a:cubicBezTo>
                <a:cubicBezTo>
                  <a:pt x="1" y="72"/>
                  <a:pt x="29" y="44"/>
                  <a:pt x="63" y="44"/>
                </a:cubicBezTo>
                <a:cubicBezTo>
                  <a:pt x="64" y="44"/>
                  <a:pt x="64" y="44"/>
                  <a:pt x="64" y="44"/>
                </a:cubicBezTo>
                <a:cubicBezTo>
                  <a:pt x="70" y="44"/>
                  <a:pt x="75" y="45"/>
                  <a:pt x="80" y="46"/>
                </a:cubicBezTo>
                <a:cubicBezTo>
                  <a:pt x="94" y="18"/>
                  <a:pt x="122" y="0"/>
                  <a:pt x="154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92" y="1"/>
                  <a:pt x="223" y="26"/>
                  <a:pt x="232" y="62"/>
                </a:cubicBezTo>
                <a:cubicBezTo>
                  <a:pt x="234" y="61"/>
                  <a:pt x="236" y="61"/>
                  <a:pt x="237" y="61"/>
                </a:cubicBezTo>
                <a:cubicBezTo>
                  <a:pt x="238" y="61"/>
                  <a:pt x="238" y="61"/>
                  <a:pt x="238" y="61"/>
                </a:cubicBezTo>
                <a:cubicBezTo>
                  <a:pt x="268" y="62"/>
                  <a:pt x="291" y="86"/>
                  <a:pt x="291" y="116"/>
                </a:cubicBezTo>
                <a:cubicBezTo>
                  <a:pt x="291" y="145"/>
                  <a:pt x="266" y="169"/>
                  <a:pt x="237" y="169"/>
                </a:cubicBezTo>
                <a:cubicBezTo>
                  <a:pt x="236" y="169"/>
                  <a:pt x="236" y="169"/>
                  <a:pt x="236" y="169"/>
                </a:cubicBezTo>
                <a:lnTo>
                  <a:pt x="63" y="170"/>
                </a:lnTo>
                <a:close/>
                <a:moveTo>
                  <a:pt x="63" y="60"/>
                </a:moveTo>
                <a:cubicBezTo>
                  <a:pt x="38" y="60"/>
                  <a:pt x="17" y="81"/>
                  <a:pt x="17" y="106"/>
                </a:cubicBezTo>
                <a:cubicBezTo>
                  <a:pt x="16" y="132"/>
                  <a:pt x="37" y="153"/>
                  <a:pt x="63" y="154"/>
                </a:cubicBezTo>
                <a:cubicBezTo>
                  <a:pt x="236" y="153"/>
                  <a:pt x="236" y="153"/>
                  <a:pt x="236" y="153"/>
                </a:cubicBezTo>
                <a:cubicBezTo>
                  <a:pt x="237" y="153"/>
                  <a:pt x="237" y="153"/>
                  <a:pt x="237" y="153"/>
                </a:cubicBezTo>
                <a:cubicBezTo>
                  <a:pt x="258" y="153"/>
                  <a:pt x="275" y="136"/>
                  <a:pt x="275" y="116"/>
                </a:cubicBezTo>
                <a:cubicBezTo>
                  <a:pt x="275" y="95"/>
                  <a:pt x="259" y="78"/>
                  <a:pt x="238" y="77"/>
                </a:cubicBezTo>
                <a:cubicBezTo>
                  <a:pt x="237" y="77"/>
                  <a:pt x="237" y="77"/>
                  <a:pt x="237" y="77"/>
                </a:cubicBezTo>
                <a:cubicBezTo>
                  <a:pt x="234" y="77"/>
                  <a:pt x="231" y="78"/>
                  <a:pt x="228" y="78"/>
                </a:cubicBezTo>
                <a:cubicBezTo>
                  <a:pt x="219" y="81"/>
                  <a:pt x="219" y="81"/>
                  <a:pt x="219" y="81"/>
                </a:cubicBezTo>
                <a:cubicBezTo>
                  <a:pt x="218" y="72"/>
                  <a:pt x="218" y="72"/>
                  <a:pt x="218" y="72"/>
                </a:cubicBezTo>
                <a:cubicBezTo>
                  <a:pt x="213" y="40"/>
                  <a:pt x="187" y="17"/>
                  <a:pt x="155" y="16"/>
                </a:cubicBezTo>
                <a:cubicBezTo>
                  <a:pt x="154" y="16"/>
                  <a:pt x="154" y="16"/>
                  <a:pt x="154" y="16"/>
                </a:cubicBezTo>
                <a:cubicBezTo>
                  <a:pt x="126" y="16"/>
                  <a:pt x="102" y="33"/>
                  <a:pt x="92" y="59"/>
                </a:cubicBezTo>
                <a:cubicBezTo>
                  <a:pt x="90" y="67"/>
                  <a:pt x="90" y="67"/>
                  <a:pt x="90" y="67"/>
                </a:cubicBezTo>
                <a:cubicBezTo>
                  <a:pt x="82" y="64"/>
                  <a:pt x="82" y="64"/>
                  <a:pt x="82" y="64"/>
                </a:cubicBezTo>
                <a:cubicBezTo>
                  <a:pt x="76" y="61"/>
                  <a:pt x="70" y="60"/>
                  <a:pt x="64" y="60"/>
                </a:cubicBezTo>
                <a:lnTo>
                  <a:pt x="63" y="6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grpSp>
        <p:nvGrpSpPr>
          <p:cNvPr id="16" name="Group 217">
            <a:extLst>
              <a:ext uri="{FF2B5EF4-FFF2-40B4-BE49-F238E27FC236}">
                <a16:creationId xmlns:a16="http://schemas.microsoft.com/office/drawing/2014/main" id="{D4729903-C60C-B462-285A-5FBE9E98B5BF}"/>
              </a:ext>
            </a:extLst>
          </p:cNvPr>
          <p:cNvGrpSpPr/>
          <p:nvPr/>
        </p:nvGrpSpPr>
        <p:grpSpPr>
          <a:xfrm>
            <a:off x="589714" y="1741421"/>
            <a:ext cx="997521" cy="955726"/>
            <a:chOff x="2900363" y="5486400"/>
            <a:chExt cx="438150" cy="404813"/>
          </a:xfrm>
          <a:solidFill>
            <a:schemeClr val="accent6">
              <a:lumMod val="50000"/>
            </a:schemeClr>
          </a:solidFill>
        </p:grpSpPr>
        <p:sp>
          <p:nvSpPr>
            <p:cNvPr id="17" name="Freeform 203">
              <a:extLst>
                <a:ext uri="{FF2B5EF4-FFF2-40B4-BE49-F238E27FC236}">
                  <a16:creationId xmlns:a16="http://schemas.microsoft.com/office/drawing/2014/main" id="{E2F06CD2-24F3-8E9C-F2F7-42A9B90E7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1188" y="5486400"/>
              <a:ext cx="187325" cy="195263"/>
            </a:xfrm>
            <a:custGeom>
              <a:avLst/>
              <a:gdLst>
                <a:gd name="T0" fmla="*/ 240 w 245"/>
                <a:gd name="T1" fmla="*/ 155 h 254"/>
                <a:gd name="T2" fmla="*/ 211 w 245"/>
                <a:gd name="T3" fmla="*/ 137 h 254"/>
                <a:gd name="T4" fmla="*/ 211 w 245"/>
                <a:gd name="T5" fmla="*/ 118 h 254"/>
                <a:gd name="T6" fmla="*/ 207 w 245"/>
                <a:gd name="T7" fmla="*/ 100 h 254"/>
                <a:gd name="T8" fmla="*/ 231 w 245"/>
                <a:gd name="T9" fmla="*/ 76 h 254"/>
                <a:gd name="T10" fmla="*/ 232 w 245"/>
                <a:gd name="T11" fmla="*/ 64 h 254"/>
                <a:gd name="T12" fmla="*/ 217 w 245"/>
                <a:gd name="T13" fmla="*/ 43 h 254"/>
                <a:gd name="T14" fmla="*/ 205 w 245"/>
                <a:gd name="T15" fmla="*/ 40 h 254"/>
                <a:gd name="T16" fmla="*/ 175 w 245"/>
                <a:gd name="T17" fmla="*/ 55 h 254"/>
                <a:gd name="T18" fmla="*/ 141 w 245"/>
                <a:gd name="T19" fmla="*/ 40 h 254"/>
                <a:gd name="T20" fmla="*/ 133 w 245"/>
                <a:gd name="T21" fmla="*/ 7 h 254"/>
                <a:gd name="T22" fmla="*/ 123 w 245"/>
                <a:gd name="T23" fmla="*/ 1 h 254"/>
                <a:gd name="T24" fmla="*/ 96 w 245"/>
                <a:gd name="T25" fmla="*/ 3 h 254"/>
                <a:gd name="T26" fmla="*/ 88 w 245"/>
                <a:gd name="T27" fmla="*/ 12 h 254"/>
                <a:gd name="T28" fmla="*/ 86 w 245"/>
                <a:gd name="T29" fmla="*/ 46 h 254"/>
                <a:gd name="T30" fmla="*/ 57 w 245"/>
                <a:gd name="T31" fmla="*/ 68 h 254"/>
                <a:gd name="T32" fmla="*/ 24 w 245"/>
                <a:gd name="T33" fmla="*/ 59 h 254"/>
                <a:gd name="T34" fmla="*/ 13 w 245"/>
                <a:gd name="T35" fmla="*/ 64 h 254"/>
                <a:gd name="T36" fmla="*/ 2 w 245"/>
                <a:gd name="T37" fmla="*/ 88 h 254"/>
                <a:gd name="T38" fmla="*/ 6 w 245"/>
                <a:gd name="T39" fmla="*/ 99 h 254"/>
                <a:gd name="T40" fmla="*/ 34 w 245"/>
                <a:gd name="T41" fmla="*/ 118 h 254"/>
                <a:gd name="T42" fmla="*/ 34 w 245"/>
                <a:gd name="T43" fmla="*/ 136 h 254"/>
                <a:gd name="T44" fmla="*/ 38 w 245"/>
                <a:gd name="T45" fmla="*/ 155 h 254"/>
                <a:gd name="T46" fmla="*/ 14 w 245"/>
                <a:gd name="T47" fmla="*/ 179 h 254"/>
                <a:gd name="T48" fmla="*/ 13 w 245"/>
                <a:gd name="T49" fmla="*/ 190 h 254"/>
                <a:gd name="T50" fmla="*/ 28 w 245"/>
                <a:gd name="T51" fmla="*/ 212 h 254"/>
                <a:gd name="T52" fmla="*/ 40 w 245"/>
                <a:gd name="T53" fmla="*/ 215 h 254"/>
                <a:gd name="T54" fmla="*/ 70 w 245"/>
                <a:gd name="T55" fmla="*/ 199 h 254"/>
                <a:gd name="T56" fmla="*/ 104 w 245"/>
                <a:gd name="T57" fmla="*/ 214 h 254"/>
                <a:gd name="T58" fmla="*/ 113 w 245"/>
                <a:gd name="T59" fmla="*/ 247 h 254"/>
                <a:gd name="T60" fmla="*/ 122 w 245"/>
                <a:gd name="T61" fmla="*/ 254 h 254"/>
                <a:gd name="T62" fmla="*/ 149 w 245"/>
                <a:gd name="T63" fmla="*/ 251 h 254"/>
                <a:gd name="T64" fmla="*/ 157 w 245"/>
                <a:gd name="T65" fmla="*/ 243 h 254"/>
                <a:gd name="T66" fmla="*/ 159 w 245"/>
                <a:gd name="T67" fmla="*/ 209 h 254"/>
                <a:gd name="T68" fmla="*/ 188 w 245"/>
                <a:gd name="T69" fmla="*/ 187 h 254"/>
                <a:gd name="T70" fmla="*/ 221 w 245"/>
                <a:gd name="T71" fmla="*/ 196 h 254"/>
                <a:gd name="T72" fmla="*/ 232 w 245"/>
                <a:gd name="T73" fmla="*/ 191 h 254"/>
                <a:gd name="T74" fmla="*/ 243 w 245"/>
                <a:gd name="T75" fmla="*/ 167 h 254"/>
                <a:gd name="T76" fmla="*/ 240 w 245"/>
                <a:gd name="T77" fmla="*/ 155 h 254"/>
                <a:gd name="T78" fmla="*/ 127 w 245"/>
                <a:gd name="T79" fmla="*/ 174 h 254"/>
                <a:gd name="T80" fmla="*/ 76 w 245"/>
                <a:gd name="T81" fmla="*/ 132 h 254"/>
                <a:gd name="T82" fmla="*/ 118 w 245"/>
                <a:gd name="T83" fmla="*/ 80 h 254"/>
                <a:gd name="T84" fmla="*/ 170 w 245"/>
                <a:gd name="T85" fmla="*/ 123 h 254"/>
                <a:gd name="T86" fmla="*/ 127 w 245"/>
                <a:gd name="T87" fmla="*/ 17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" h="254">
                  <a:moveTo>
                    <a:pt x="240" y="155"/>
                  </a:moveTo>
                  <a:cubicBezTo>
                    <a:pt x="211" y="137"/>
                    <a:pt x="211" y="137"/>
                    <a:pt x="211" y="137"/>
                  </a:cubicBezTo>
                  <a:cubicBezTo>
                    <a:pt x="212" y="131"/>
                    <a:pt x="212" y="124"/>
                    <a:pt x="211" y="118"/>
                  </a:cubicBezTo>
                  <a:cubicBezTo>
                    <a:pt x="210" y="112"/>
                    <a:pt x="209" y="106"/>
                    <a:pt x="207" y="100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4" y="73"/>
                    <a:pt x="235" y="68"/>
                    <a:pt x="232" y="64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4" y="39"/>
                    <a:pt x="209" y="38"/>
                    <a:pt x="205" y="40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65" y="48"/>
                    <a:pt x="154" y="43"/>
                    <a:pt x="141" y="40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2" y="3"/>
                    <a:pt x="127" y="0"/>
                    <a:pt x="123" y="1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2" y="4"/>
                    <a:pt x="89" y="8"/>
                    <a:pt x="88" y="12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75" y="51"/>
                    <a:pt x="65" y="59"/>
                    <a:pt x="57" y="6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0" y="58"/>
                    <a:pt x="15" y="60"/>
                    <a:pt x="13" y="64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0" y="92"/>
                    <a:pt x="2" y="97"/>
                    <a:pt x="6" y="9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4"/>
                    <a:pt x="34" y="130"/>
                    <a:pt x="34" y="136"/>
                  </a:cubicBezTo>
                  <a:cubicBezTo>
                    <a:pt x="35" y="143"/>
                    <a:pt x="36" y="149"/>
                    <a:pt x="38" y="155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1" y="182"/>
                    <a:pt x="10" y="187"/>
                    <a:pt x="13" y="190"/>
                  </a:cubicBezTo>
                  <a:cubicBezTo>
                    <a:pt x="28" y="212"/>
                    <a:pt x="28" y="212"/>
                    <a:pt x="28" y="212"/>
                  </a:cubicBezTo>
                  <a:cubicBezTo>
                    <a:pt x="31" y="215"/>
                    <a:pt x="36" y="217"/>
                    <a:pt x="40" y="215"/>
                  </a:cubicBezTo>
                  <a:cubicBezTo>
                    <a:pt x="70" y="199"/>
                    <a:pt x="70" y="199"/>
                    <a:pt x="70" y="199"/>
                  </a:cubicBezTo>
                  <a:cubicBezTo>
                    <a:pt x="80" y="206"/>
                    <a:pt x="92" y="212"/>
                    <a:pt x="104" y="214"/>
                  </a:cubicBezTo>
                  <a:cubicBezTo>
                    <a:pt x="113" y="247"/>
                    <a:pt x="113" y="247"/>
                    <a:pt x="113" y="247"/>
                  </a:cubicBezTo>
                  <a:cubicBezTo>
                    <a:pt x="114" y="251"/>
                    <a:pt x="118" y="254"/>
                    <a:pt x="122" y="254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3" y="251"/>
                    <a:pt x="157" y="247"/>
                    <a:pt x="157" y="243"/>
                  </a:cubicBezTo>
                  <a:cubicBezTo>
                    <a:pt x="159" y="209"/>
                    <a:pt x="159" y="209"/>
                    <a:pt x="159" y="209"/>
                  </a:cubicBezTo>
                  <a:cubicBezTo>
                    <a:pt x="170" y="203"/>
                    <a:pt x="180" y="196"/>
                    <a:pt x="188" y="187"/>
                  </a:cubicBezTo>
                  <a:cubicBezTo>
                    <a:pt x="221" y="196"/>
                    <a:pt x="221" y="196"/>
                    <a:pt x="221" y="196"/>
                  </a:cubicBezTo>
                  <a:cubicBezTo>
                    <a:pt x="226" y="197"/>
                    <a:pt x="230" y="195"/>
                    <a:pt x="232" y="191"/>
                  </a:cubicBezTo>
                  <a:cubicBezTo>
                    <a:pt x="243" y="167"/>
                    <a:pt x="243" y="167"/>
                    <a:pt x="243" y="167"/>
                  </a:cubicBezTo>
                  <a:cubicBezTo>
                    <a:pt x="245" y="163"/>
                    <a:pt x="243" y="158"/>
                    <a:pt x="240" y="155"/>
                  </a:cubicBezTo>
                  <a:close/>
                  <a:moveTo>
                    <a:pt x="127" y="174"/>
                  </a:moveTo>
                  <a:cubicBezTo>
                    <a:pt x="102" y="177"/>
                    <a:pt x="78" y="158"/>
                    <a:pt x="76" y="132"/>
                  </a:cubicBezTo>
                  <a:cubicBezTo>
                    <a:pt x="73" y="106"/>
                    <a:pt x="92" y="83"/>
                    <a:pt x="118" y="80"/>
                  </a:cubicBezTo>
                  <a:cubicBezTo>
                    <a:pt x="144" y="78"/>
                    <a:pt x="167" y="97"/>
                    <a:pt x="170" y="123"/>
                  </a:cubicBezTo>
                  <a:cubicBezTo>
                    <a:pt x="172" y="148"/>
                    <a:pt x="153" y="172"/>
                    <a:pt x="127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" name="Freeform 204">
              <a:extLst>
                <a:ext uri="{FF2B5EF4-FFF2-40B4-BE49-F238E27FC236}">
                  <a16:creationId xmlns:a16="http://schemas.microsoft.com/office/drawing/2014/main" id="{AAF604D4-F963-C171-B3FD-FBA31773C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0363" y="5572125"/>
              <a:ext cx="317500" cy="319088"/>
            </a:xfrm>
            <a:custGeom>
              <a:avLst/>
              <a:gdLst>
                <a:gd name="T0" fmla="*/ 413 w 414"/>
                <a:gd name="T1" fmla="*/ 171 h 415"/>
                <a:gd name="T2" fmla="*/ 398 w 414"/>
                <a:gd name="T3" fmla="*/ 124 h 415"/>
                <a:gd name="T4" fmla="*/ 385 w 414"/>
                <a:gd name="T5" fmla="*/ 116 h 415"/>
                <a:gd name="T6" fmla="*/ 331 w 414"/>
                <a:gd name="T7" fmla="*/ 125 h 415"/>
                <a:gd name="T8" fmla="*/ 312 w 414"/>
                <a:gd name="T9" fmla="*/ 102 h 415"/>
                <a:gd name="T10" fmla="*/ 332 w 414"/>
                <a:gd name="T11" fmla="*/ 51 h 415"/>
                <a:gd name="T12" fmla="*/ 327 w 414"/>
                <a:gd name="T13" fmla="*/ 36 h 415"/>
                <a:gd name="T14" fmla="*/ 283 w 414"/>
                <a:gd name="T15" fmla="*/ 13 h 415"/>
                <a:gd name="T16" fmla="*/ 268 w 414"/>
                <a:gd name="T17" fmla="*/ 17 h 415"/>
                <a:gd name="T18" fmla="*/ 236 w 414"/>
                <a:gd name="T19" fmla="*/ 62 h 415"/>
                <a:gd name="T20" fmla="*/ 207 w 414"/>
                <a:gd name="T21" fmla="*/ 59 h 415"/>
                <a:gd name="T22" fmla="*/ 184 w 414"/>
                <a:gd name="T23" fmla="*/ 8 h 415"/>
                <a:gd name="T24" fmla="*/ 171 w 414"/>
                <a:gd name="T25" fmla="*/ 2 h 415"/>
                <a:gd name="T26" fmla="*/ 124 w 414"/>
                <a:gd name="T27" fmla="*/ 16 h 415"/>
                <a:gd name="T28" fmla="*/ 116 w 414"/>
                <a:gd name="T29" fmla="*/ 29 h 415"/>
                <a:gd name="T30" fmla="*/ 125 w 414"/>
                <a:gd name="T31" fmla="*/ 84 h 415"/>
                <a:gd name="T32" fmla="*/ 102 w 414"/>
                <a:gd name="T33" fmla="*/ 102 h 415"/>
                <a:gd name="T34" fmla="*/ 50 w 414"/>
                <a:gd name="T35" fmla="*/ 83 h 415"/>
                <a:gd name="T36" fmla="*/ 36 w 414"/>
                <a:gd name="T37" fmla="*/ 88 h 415"/>
                <a:gd name="T38" fmla="*/ 13 w 414"/>
                <a:gd name="T39" fmla="*/ 131 h 415"/>
                <a:gd name="T40" fmla="*/ 16 w 414"/>
                <a:gd name="T41" fmla="*/ 146 h 415"/>
                <a:gd name="T42" fmla="*/ 61 w 414"/>
                <a:gd name="T43" fmla="*/ 178 h 415"/>
                <a:gd name="T44" fmla="*/ 58 w 414"/>
                <a:gd name="T45" fmla="*/ 208 h 415"/>
                <a:gd name="T46" fmla="*/ 8 w 414"/>
                <a:gd name="T47" fmla="*/ 230 h 415"/>
                <a:gd name="T48" fmla="*/ 2 w 414"/>
                <a:gd name="T49" fmla="*/ 244 h 415"/>
                <a:gd name="T50" fmla="*/ 16 w 414"/>
                <a:gd name="T51" fmla="*/ 291 h 415"/>
                <a:gd name="T52" fmla="*/ 29 w 414"/>
                <a:gd name="T53" fmla="*/ 299 h 415"/>
                <a:gd name="T54" fmla="*/ 83 w 414"/>
                <a:gd name="T55" fmla="*/ 290 h 415"/>
                <a:gd name="T56" fmla="*/ 102 w 414"/>
                <a:gd name="T57" fmla="*/ 313 h 415"/>
                <a:gd name="T58" fmla="*/ 82 w 414"/>
                <a:gd name="T59" fmla="*/ 364 h 415"/>
                <a:gd name="T60" fmla="*/ 88 w 414"/>
                <a:gd name="T61" fmla="*/ 379 h 415"/>
                <a:gd name="T62" fmla="*/ 131 w 414"/>
                <a:gd name="T63" fmla="*/ 402 h 415"/>
                <a:gd name="T64" fmla="*/ 146 w 414"/>
                <a:gd name="T65" fmla="*/ 398 h 415"/>
                <a:gd name="T66" fmla="*/ 178 w 414"/>
                <a:gd name="T67" fmla="*/ 353 h 415"/>
                <a:gd name="T68" fmla="*/ 207 w 414"/>
                <a:gd name="T69" fmla="*/ 356 h 415"/>
                <a:gd name="T70" fmla="*/ 230 w 414"/>
                <a:gd name="T71" fmla="*/ 407 h 415"/>
                <a:gd name="T72" fmla="*/ 244 w 414"/>
                <a:gd name="T73" fmla="*/ 413 h 415"/>
                <a:gd name="T74" fmla="*/ 291 w 414"/>
                <a:gd name="T75" fmla="*/ 399 h 415"/>
                <a:gd name="T76" fmla="*/ 299 w 414"/>
                <a:gd name="T77" fmla="*/ 386 h 415"/>
                <a:gd name="T78" fmla="*/ 290 w 414"/>
                <a:gd name="T79" fmla="*/ 331 h 415"/>
                <a:gd name="T80" fmla="*/ 312 w 414"/>
                <a:gd name="T81" fmla="*/ 312 h 415"/>
                <a:gd name="T82" fmla="*/ 364 w 414"/>
                <a:gd name="T83" fmla="*/ 332 h 415"/>
                <a:gd name="T84" fmla="*/ 378 w 414"/>
                <a:gd name="T85" fmla="*/ 327 h 415"/>
                <a:gd name="T86" fmla="*/ 401 w 414"/>
                <a:gd name="T87" fmla="*/ 284 h 415"/>
                <a:gd name="T88" fmla="*/ 398 w 414"/>
                <a:gd name="T89" fmla="*/ 269 h 415"/>
                <a:gd name="T90" fmla="*/ 353 w 414"/>
                <a:gd name="T91" fmla="*/ 237 h 415"/>
                <a:gd name="T92" fmla="*/ 356 w 414"/>
                <a:gd name="T93" fmla="*/ 207 h 415"/>
                <a:gd name="T94" fmla="*/ 406 w 414"/>
                <a:gd name="T95" fmla="*/ 185 h 415"/>
                <a:gd name="T96" fmla="*/ 413 w 414"/>
                <a:gd name="T97" fmla="*/ 171 h 415"/>
                <a:gd name="T98" fmla="*/ 233 w 414"/>
                <a:gd name="T99" fmla="*/ 293 h 415"/>
                <a:gd name="T100" fmla="*/ 122 w 414"/>
                <a:gd name="T101" fmla="*/ 233 h 415"/>
                <a:gd name="T102" fmla="*/ 181 w 414"/>
                <a:gd name="T103" fmla="*/ 122 h 415"/>
                <a:gd name="T104" fmla="*/ 293 w 414"/>
                <a:gd name="T105" fmla="*/ 182 h 415"/>
                <a:gd name="T106" fmla="*/ 233 w 414"/>
                <a:gd name="T107" fmla="*/ 29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4" h="415">
                  <a:moveTo>
                    <a:pt x="413" y="171"/>
                  </a:moveTo>
                  <a:cubicBezTo>
                    <a:pt x="398" y="124"/>
                    <a:pt x="398" y="124"/>
                    <a:pt x="398" y="124"/>
                  </a:cubicBezTo>
                  <a:cubicBezTo>
                    <a:pt x="397" y="119"/>
                    <a:pt x="391" y="115"/>
                    <a:pt x="385" y="116"/>
                  </a:cubicBezTo>
                  <a:cubicBezTo>
                    <a:pt x="331" y="125"/>
                    <a:pt x="331" y="125"/>
                    <a:pt x="331" y="125"/>
                  </a:cubicBezTo>
                  <a:cubicBezTo>
                    <a:pt x="325" y="117"/>
                    <a:pt x="319" y="109"/>
                    <a:pt x="312" y="102"/>
                  </a:cubicBezTo>
                  <a:cubicBezTo>
                    <a:pt x="332" y="51"/>
                    <a:pt x="332" y="51"/>
                    <a:pt x="332" y="51"/>
                  </a:cubicBezTo>
                  <a:cubicBezTo>
                    <a:pt x="334" y="45"/>
                    <a:pt x="332" y="39"/>
                    <a:pt x="327" y="36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78" y="10"/>
                    <a:pt x="272" y="12"/>
                    <a:pt x="268" y="17"/>
                  </a:cubicBezTo>
                  <a:cubicBezTo>
                    <a:pt x="236" y="62"/>
                    <a:pt x="236" y="62"/>
                    <a:pt x="236" y="62"/>
                  </a:cubicBezTo>
                  <a:cubicBezTo>
                    <a:pt x="227" y="60"/>
                    <a:pt x="217" y="59"/>
                    <a:pt x="207" y="59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2" y="3"/>
                    <a:pt x="176" y="0"/>
                    <a:pt x="171" y="2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18" y="18"/>
                    <a:pt x="115" y="24"/>
                    <a:pt x="116" y="29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116" y="89"/>
                    <a:pt x="109" y="95"/>
                    <a:pt x="102" y="10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5" y="81"/>
                    <a:pt x="39" y="83"/>
                    <a:pt x="36" y="88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0" y="136"/>
                    <a:pt x="12" y="143"/>
                    <a:pt x="16" y="146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59" y="188"/>
                    <a:pt x="58" y="198"/>
                    <a:pt x="58" y="208"/>
                  </a:cubicBezTo>
                  <a:cubicBezTo>
                    <a:pt x="8" y="230"/>
                    <a:pt x="8" y="230"/>
                    <a:pt x="8" y="230"/>
                  </a:cubicBezTo>
                  <a:cubicBezTo>
                    <a:pt x="3" y="232"/>
                    <a:pt x="0" y="239"/>
                    <a:pt x="2" y="244"/>
                  </a:cubicBezTo>
                  <a:cubicBezTo>
                    <a:pt x="16" y="291"/>
                    <a:pt x="16" y="291"/>
                    <a:pt x="16" y="291"/>
                  </a:cubicBezTo>
                  <a:cubicBezTo>
                    <a:pt x="18" y="296"/>
                    <a:pt x="23" y="300"/>
                    <a:pt x="29" y="299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89" y="298"/>
                    <a:pt x="95" y="306"/>
                    <a:pt x="102" y="313"/>
                  </a:cubicBezTo>
                  <a:cubicBezTo>
                    <a:pt x="82" y="364"/>
                    <a:pt x="82" y="364"/>
                    <a:pt x="82" y="364"/>
                  </a:cubicBezTo>
                  <a:cubicBezTo>
                    <a:pt x="80" y="370"/>
                    <a:pt x="83" y="376"/>
                    <a:pt x="88" y="379"/>
                  </a:cubicBezTo>
                  <a:cubicBezTo>
                    <a:pt x="131" y="402"/>
                    <a:pt x="131" y="402"/>
                    <a:pt x="131" y="402"/>
                  </a:cubicBezTo>
                  <a:cubicBezTo>
                    <a:pt x="136" y="404"/>
                    <a:pt x="143" y="403"/>
                    <a:pt x="146" y="398"/>
                  </a:cubicBezTo>
                  <a:cubicBezTo>
                    <a:pt x="178" y="353"/>
                    <a:pt x="178" y="353"/>
                    <a:pt x="178" y="353"/>
                  </a:cubicBezTo>
                  <a:cubicBezTo>
                    <a:pt x="187" y="355"/>
                    <a:pt x="197" y="356"/>
                    <a:pt x="207" y="356"/>
                  </a:cubicBezTo>
                  <a:cubicBezTo>
                    <a:pt x="230" y="407"/>
                    <a:pt x="230" y="407"/>
                    <a:pt x="230" y="407"/>
                  </a:cubicBezTo>
                  <a:cubicBezTo>
                    <a:pt x="232" y="412"/>
                    <a:pt x="238" y="415"/>
                    <a:pt x="244" y="413"/>
                  </a:cubicBezTo>
                  <a:cubicBezTo>
                    <a:pt x="291" y="399"/>
                    <a:pt x="291" y="399"/>
                    <a:pt x="291" y="399"/>
                  </a:cubicBezTo>
                  <a:cubicBezTo>
                    <a:pt x="296" y="397"/>
                    <a:pt x="300" y="391"/>
                    <a:pt x="299" y="386"/>
                  </a:cubicBezTo>
                  <a:cubicBezTo>
                    <a:pt x="290" y="331"/>
                    <a:pt x="290" y="331"/>
                    <a:pt x="290" y="331"/>
                  </a:cubicBezTo>
                  <a:cubicBezTo>
                    <a:pt x="298" y="326"/>
                    <a:pt x="306" y="319"/>
                    <a:pt x="312" y="312"/>
                  </a:cubicBezTo>
                  <a:cubicBezTo>
                    <a:pt x="364" y="332"/>
                    <a:pt x="364" y="332"/>
                    <a:pt x="364" y="332"/>
                  </a:cubicBezTo>
                  <a:cubicBezTo>
                    <a:pt x="369" y="334"/>
                    <a:pt x="376" y="332"/>
                    <a:pt x="378" y="327"/>
                  </a:cubicBezTo>
                  <a:cubicBezTo>
                    <a:pt x="401" y="284"/>
                    <a:pt x="401" y="284"/>
                    <a:pt x="401" y="284"/>
                  </a:cubicBezTo>
                  <a:cubicBezTo>
                    <a:pt x="404" y="279"/>
                    <a:pt x="403" y="272"/>
                    <a:pt x="398" y="269"/>
                  </a:cubicBezTo>
                  <a:cubicBezTo>
                    <a:pt x="353" y="237"/>
                    <a:pt x="353" y="237"/>
                    <a:pt x="353" y="237"/>
                  </a:cubicBezTo>
                  <a:cubicBezTo>
                    <a:pt x="355" y="227"/>
                    <a:pt x="356" y="217"/>
                    <a:pt x="356" y="207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11" y="182"/>
                    <a:pt x="414" y="176"/>
                    <a:pt x="413" y="171"/>
                  </a:cubicBezTo>
                  <a:close/>
                  <a:moveTo>
                    <a:pt x="233" y="293"/>
                  </a:moveTo>
                  <a:cubicBezTo>
                    <a:pt x="186" y="307"/>
                    <a:pt x="136" y="280"/>
                    <a:pt x="122" y="233"/>
                  </a:cubicBezTo>
                  <a:cubicBezTo>
                    <a:pt x="108" y="186"/>
                    <a:pt x="134" y="136"/>
                    <a:pt x="181" y="122"/>
                  </a:cubicBezTo>
                  <a:cubicBezTo>
                    <a:pt x="228" y="108"/>
                    <a:pt x="278" y="134"/>
                    <a:pt x="293" y="182"/>
                  </a:cubicBezTo>
                  <a:cubicBezTo>
                    <a:pt x="307" y="229"/>
                    <a:pt x="280" y="278"/>
                    <a:pt x="23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FD97D58-EBE5-9860-4B25-6C15942C56F1}"/>
              </a:ext>
            </a:extLst>
          </p:cNvPr>
          <p:cNvSpPr txBox="1">
            <a:spLocks/>
          </p:cNvSpPr>
          <p:nvPr/>
        </p:nvSpPr>
        <p:spPr>
          <a:xfrm>
            <a:off x="6093202" y="3705629"/>
            <a:ext cx="4534617" cy="18532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Tx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6000" indent="-126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70000" indent="-126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126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26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1" indent="-180975"/>
            <a:r>
              <a:rPr lang="en-US" sz="1500" dirty="0"/>
              <a:t>Monitor the system to ensure the timeliness, completeness and accuracy of the business data;</a:t>
            </a:r>
          </a:p>
          <a:p>
            <a:pPr marL="180975" lvl="1" indent="-180975"/>
            <a:r>
              <a:rPr lang="en-US" sz="1500" dirty="0"/>
              <a:t>Check the correctness of the accounting entries generated from the business data;</a:t>
            </a:r>
          </a:p>
          <a:p>
            <a:pPr marL="180975" lvl="1" indent="-180975"/>
            <a:r>
              <a:rPr lang="en-US" sz="1500" dirty="0"/>
              <a:t>Make general ledger adjustments and produce management; and</a:t>
            </a:r>
          </a:p>
          <a:p>
            <a:pPr marL="180975" lvl="1" indent="-180975"/>
            <a:r>
              <a:rPr lang="en-US" sz="1500" dirty="0"/>
              <a:t>Help interpret and explain prepared financial data and provide business advisory.</a:t>
            </a:r>
          </a:p>
          <a:p>
            <a:pPr marL="125730" lvl="1" indent="-125730"/>
            <a:endParaRPr lang="en-US" sz="16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1B0D620-5C40-929E-CF82-F899285C65AA}"/>
              </a:ext>
            </a:extLst>
          </p:cNvPr>
          <p:cNvSpPr txBox="1">
            <a:spLocks/>
          </p:cNvSpPr>
          <p:nvPr/>
        </p:nvSpPr>
        <p:spPr>
          <a:xfrm>
            <a:off x="548836" y="3720813"/>
            <a:ext cx="4534617" cy="18532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Tx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6000" indent="-126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70000" indent="-126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6000" indent="-126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26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1" indent="-180975"/>
            <a:r>
              <a:rPr lang="en-US" sz="1500" dirty="0"/>
              <a:t>Requirement study of business process and data</a:t>
            </a:r>
          </a:p>
          <a:p>
            <a:pPr marL="180975" lvl="1" indent="-180975"/>
            <a:r>
              <a:rPr lang="en-US" sz="1500" dirty="0"/>
              <a:t>Creation of implementation plan and budget</a:t>
            </a:r>
          </a:p>
          <a:p>
            <a:pPr marL="180975" lvl="1" indent="-180975"/>
            <a:r>
              <a:rPr lang="en-US" sz="1500" dirty="0"/>
              <a:t>Business blueprinting built on cross SAAS applications integration</a:t>
            </a:r>
          </a:p>
          <a:p>
            <a:pPr marL="180975" lvl="1" indent="-180975"/>
            <a:r>
              <a:rPr lang="en-US" sz="1500" dirty="0"/>
              <a:t>System setup and configuration</a:t>
            </a:r>
          </a:p>
          <a:p>
            <a:pPr marL="180975" lvl="1" indent="-180975"/>
            <a:r>
              <a:rPr lang="en-US" sz="1500" dirty="0"/>
              <a:t>End users training</a:t>
            </a:r>
          </a:p>
          <a:p>
            <a:pPr marL="180975" lvl="1" indent="-180975"/>
            <a:r>
              <a:rPr lang="en-US" sz="1500" dirty="0"/>
              <a:t>System go-live</a:t>
            </a:r>
          </a:p>
          <a:p>
            <a:pPr marL="180975" lvl="1" indent="-180975"/>
            <a:r>
              <a:rPr lang="en-US" sz="1500" dirty="0"/>
              <a:t>Ongoing support</a:t>
            </a:r>
          </a:p>
          <a:p>
            <a:pPr marL="0" lvl="1" indent="0">
              <a:buNone/>
            </a:pPr>
            <a:endParaRPr lang="en-US" sz="1600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9859C95-34A6-8F6C-ED41-9B1715A26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45" y="0"/>
            <a:ext cx="1430909" cy="125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93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BA - LEA">
      <a:dk1>
        <a:srgbClr val="00335B"/>
      </a:dk1>
      <a:lt1>
        <a:sysClr val="window" lastClr="FFFFFF"/>
      </a:lt1>
      <a:dk2>
        <a:srgbClr val="00A7CE"/>
      </a:dk2>
      <a:lt2>
        <a:srgbClr val="EA7600"/>
      </a:lt2>
      <a:accent1>
        <a:srgbClr val="00335B"/>
      </a:accent1>
      <a:accent2>
        <a:srgbClr val="00A7CE"/>
      </a:accent2>
      <a:accent3>
        <a:srgbClr val="EA7600"/>
      </a:accent3>
      <a:accent4>
        <a:srgbClr val="D7D2CB"/>
      </a:accent4>
      <a:accent5>
        <a:srgbClr val="00335B"/>
      </a:accent5>
      <a:accent6>
        <a:srgbClr val="00A7CE"/>
      </a:accent6>
      <a:hlink>
        <a:srgbClr val="0563C1"/>
      </a:hlink>
      <a:folHlink>
        <a:srgbClr val="954F72"/>
      </a:folHlink>
    </a:clrScheme>
    <a:fontScheme name="FBA - LEA">
      <a:majorFont>
        <a:latin typeface="Red Hat Display Medium"/>
        <a:ea typeface=""/>
        <a:cs typeface=""/>
      </a:majorFont>
      <a:minorFont>
        <a:latin typeface="Red Hat Displa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A Global Overview PPT pres" id="{622C9258-073F-4422-B628-487F0168238C}" vid="{94FC0850-3801-471B-9FC1-711D1F30F0CE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33AF6A709BE940B11F6C7D8C3D0634" ma:contentTypeVersion="0" ma:contentTypeDescription="Create a new document." ma:contentTypeScope="" ma:versionID="8b76d7b61804c4ca12f64d908fbb9c1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9FC97B-74B2-4D9B-809A-2C126DF1BB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6F45CCA-0BEB-46A1-9E7E-0AB9ED9C8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6AEC6D-D17C-49DC-8EFF-13700D9B1544}">
  <ds:schemaRefs>
    <ds:schemaRef ds:uri="05357455-4fd7-424e-a756-4770dab953b4"/>
    <ds:schemaRef ds:uri="f2c573dd-91fe-4d4b-b2ba-1325231c8824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5999</TotalTime>
  <Words>1060</Words>
  <Application>Microsoft Office PowerPoint</Application>
  <PresentationFormat>宽屏</PresentationFormat>
  <Paragraphs>240</Paragraphs>
  <Slides>18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Liberation Serif</vt:lpstr>
      <vt:lpstr>Red Hat Display</vt:lpstr>
      <vt:lpstr>Red Hat Display Light</vt:lpstr>
      <vt:lpstr>Red Hat Display Medium</vt:lpstr>
      <vt:lpstr>Red Hat Display SemiBold</vt:lpstr>
      <vt:lpstr>Arial</vt:lpstr>
      <vt:lpstr>Calibri</vt:lpstr>
      <vt:lpstr>Office Theme</vt:lpstr>
      <vt:lpstr>PowerPoint 演示文稿</vt:lpstr>
      <vt:lpstr>Agenda</vt:lpstr>
      <vt:lpstr>PowerPoint 演示文稿</vt:lpstr>
      <vt:lpstr>About Aepoch Advisors</vt:lpstr>
      <vt:lpstr>Our Clients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Key Strategies for 2024</vt:lpstr>
      <vt:lpstr>Key Strategies for 2024</vt:lpstr>
      <vt:lpstr>PowerPoint 演示文稿</vt:lpstr>
      <vt:lpstr>PowerPoint 演示文稿</vt:lpstr>
      <vt:lpstr>5 Year Plan to 2028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Maricar Galler</dc:creator>
  <cp:lastModifiedBy>Melissa Yang</cp:lastModifiedBy>
  <cp:revision>17</cp:revision>
  <dcterms:created xsi:type="dcterms:W3CDTF">2022-12-09T11:28:08Z</dcterms:created>
  <dcterms:modified xsi:type="dcterms:W3CDTF">2023-12-06T08:05:37Z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0x010100DB33AF6A709BE940B11F6C7D8C3D0634</vt:lpwstr>
  </property>
  <property fmtid="{D5CDD505-2E9C-101B-9397-08002B2CF9AE}" pid="3" name="MediaServiceImageTags">
    <vt:lpwstr/>
  </property>
</Properties>
</file>