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3"/>
  </p:sldMasterIdLst>
  <p:sldIdLst>
    <p:sldId id="256" r:id="rId14"/>
    <p:sldId id="257" r:id="rId15"/>
    <p:sldId id="258" r:id="rId16"/>
    <p:sldId id="259" r:id="rId17"/>
    <p:sldId id="260" r:id="rId18"/>
    <p:sldId id="277" r:id="rId19"/>
    <p:sldId id="261" r:id="rId20"/>
    <p:sldId id="262" r:id="rId21"/>
    <p:sldId id="271" r:id="rId22"/>
    <p:sldId id="263" r:id="rId23"/>
    <p:sldId id="264" r:id="rId24"/>
    <p:sldId id="280" r:id="rId25"/>
    <p:sldId id="266" r:id="rId26"/>
    <p:sldId id="268" r:id="rId27"/>
    <p:sldId id="269" r:id="rId28"/>
    <p:sldId id="270" r:id="rId29"/>
    <p:sldId id="272" r:id="rId30"/>
    <p:sldId id="278" r:id="rId31"/>
    <p:sldId id="279" r:id="rId32"/>
    <p:sldId id="276" r:id="rId3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2A4EC-149C-44E8-B123-46801F780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99" y="5257800"/>
            <a:ext cx="8024068" cy="8160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>
              <a:defRPr lang="nl-NL" sz="4000" b="1" i="0" u="none" strike="noStrike" cap="none" spc="0" baseline="0" dirty="0">
                <a:solidFill>
                  <a:srgbClr val="152846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tabLst/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551FB8-A867-4236-BFB0-A75090623D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1799" y="6165903"/>
            <a:ext cx="8024068" cy="478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nl-NL" sz="20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cs typeface="Calibri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| Voornaam en naam</a:t>
            </a:r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7D453B24-069E-43B5-90D4-63EA1028F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3839" y="6165903"/>
            <a:ext cx="2666362" cy="4780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7" descr="Afbeelding met vloer, binnen, gebouw, plafond&#10;&#10;Automatisch gegenereerde beschrijving">
            <a:extLst>
              <a:ext uri="{FF2B5EF4-FFF2-40B4-BE49-F238E27FC236}">
                <a16:creationId xmlns:a16="http://schemas.microsoft.com/office/drawing/2014/main" id="{EFF2EE97-8321-47C0-BE34-F2E8F7D83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27351" r="5527" b="31009"/>
          <a:stretch/>
        </p:blipFill>
        <p:spPr>
          <a:xfrm>
            <a:off x="-7" y="692097"/>
            <a:ext cx="12192000" cy="4365707"/>
          </a:xfrm>
          <a:prstGeom prst="rect">
            <a:avLst/>
          </a:prstGeom>
        </p:spPr>
      </p:pic>
      <p:sp>
        <p:nvSpPr>
          <p:cNvPr id="9" name="Kruis 19">
            <a:extLst>
              <a:ext uri="{FF2B5EF4-FFF2-40B4-BE49-F238E27FC236}">
                <a16:creationId xmlns:a16="http://schemas.microsoft.com/office/drawing/2014/main" id="{6B29CD15-0E67-4DA1-842F-75C14CB659FB}"/>
              </a:ext>
            </a:extLst>
          </p:cNvPr>
          <p:cNvSpPr/>
          <p:nvPr userDrawn="1"/>
        </p:nvSpPr>
        <p:spPr>
          <a:xfrm>
            <a:off x="1087018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Kruis 20">
            <a:extLst>
              <a:ext uri="{FF2B5EF4-FFF2-40B4-BE49-F238E27FC236}">
                <a16:creationId xmlns:a16="http://schemas.microsoft.com/office/drawing/2014/main" id="{BABF8892-1FE6-49DB-8EA8-6B94853BE857}"/>
              </a:ext>
            </a:extLst>
          </p:cNvPr>
          <p:cNvSpPr/>
          <p:nvPr userDrawn="1"/>
        </p:nvSpPr>
        <p:spPr>
          <a:xfrm>
            <a:off x="1138965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81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8A38440F-AAE6-4C81-8C0C-4A7023C2A497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1473200"/>
            <a:ext cx="10541000" cy="450373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om een SmartArt-graphic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2099"/>
            <a:ext cx="10541000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12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0F68C0B3-5E70-4ECB-8510-0116D9A1FD8E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096000" y="1490663"/>
            <a:ext cx="5265738" cy="467518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om een SmartArt-graphic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92099"/>
            <a:ext cx="10524068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97105B87-A036-4ADF-8590-BE3397CCE9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731" y="1490662"/>
            <a:ext cx="5063069" cy="46752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82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92099"/>
            <a:ext cx="10524068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7">
            <a:extLst>
              <a:ext uri="{FF2B5EF4-FFF2-40B4-BE49-F238E27FC236}">
                <a16:creationId xmlns:a16="http://schemas.microsoft.com/office/drawing/2014/main" id="{6D949F51-F533-474E-AEC1-9BA03AB2AFA6}"/>
              </a:ext>
            </a:extLst>
          </p:cNvPr>
          <p:cNvSpPr/>
          <p:nvPr userDrawn="1"/>
        </p:nvSpPr>
        <p:spPr>
          <a:xfrm>
            <a:off x="884766" y="1502556"/>
            <a:ext cx="2112236" cy="360035"/>
          </a:xfrm>
          <a:prstGeom prst="rect">
            <a:avLst/>
          </a:pr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8" name="Gelijkbenige driehoek 8">
            <a:extLst>
              <a:ext uri="{FF2B5EF4-FFF2-40B4-BE49-F238E27FC236}">
                <a16:creationId xmlns:a16="http://schemas.microsoft.com/office/drawing/2014/main" id="{83CA579C-47D0-4750-A087-52D62F260106}"/>
              </a:ext>
            </a:extLst>
          </p:cNvPr>
          <p:cNvSpPr/>
          <p:nvPr userDrawn="1"/>
        </p:nvSpPr>
        <p:spPr>
          <a:xfrm rot="10799991">
            <a:off x="1540867" y="1662558"/>
            <a:ext cx="67207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9" name="Rechthoek 9">
            <a:extLst>
              <a:ext uri="{FF2B5EF4-FFF2-40B4-BE49-F238E27FC236}">
                <a16:creationId xmlns:a16="http://schemas.microsoft.com/office/drawing/2014/main" id="{BCB5DC51-CE63-4FB4-90AD-FDFC842543B7}"/>
              </a:ext>
            </a:extLst>
          </p:cNvPr>
          <p:cNvSpPr/>
          <p:nvPr userDrawn="1"/>
        </p:nvSpPr>
        <p:spPr>
          <a:xfrm>
            <a:off x="2996993" y="1502556"/>
            <a:ext cx="2134279" cy="360035"/>
          </a:xfrm>
          <a:prstGeom prst="rect">
            <a:avLst/>
          </a:prstGeom>
          <a:solidFill>
            <a:srgbClr val="152846"/>
          </a:solidFill>
          <a:ln w="12701" cap="flat">
            <a:solidFill>
              <a:srgbClr val="18386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1" name="Gelijkbenige driehoek 10">
            <a:extLst>
              <a:ext uri="{FF2B5EF4-FFF2-40B4-BE49-F238E27FC236}">
                <a16:creationId xmlns:a16="http://schemas.microsoft.com/office/drawing/2014/main" id="{EDBF06B4-8BD0-4A9D-812A-C7C9030F6CDD}"/>
              </a:ext>
            </a:extLst>
          </p:cNvPr>
          <p:cNvSpPr/>
          <p:nvPr userDrawn="1"/>
        </p:nvSpPr>
        <p:spPr>
          <a:xfrm rot="10799991">
            <a:off x="3653104" y="1662558"/>
            <a:ext cx="67207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152846"/>
          </a:solidFill>
          <a:ln w="12701" cap="flat">
            <a:solidFill>
              <a:srgbClr val="15284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6A23DE4-8245-411E-A48B-C0E5FA81D20D}"/>
              </a:ext>
            </a:extLst>
          </p:cNvPr>
          <p:cNvSpPr/>
          <p:nvPr userDrawn="1"/>
        </p:nvSpPr>
        <p:spPr>
          <a:xfrm>
            <a:off x="5109239" y="1502556"/>
            <a:ext cx="2112236" cy="360035"/>
          </a:xfrm>
          <a:prstGeom prst="rect">
            <a:avLst/>
          </a:pr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4" name="Gelijkbenige driehoek 12">
            <a:extLst>
              <a:ext uri="{FF2B5EF4-FFF2-40B4-BE49-F238E27FC236}">
                <a16:creationId xmlns:a16="http://schemas.microsoft.com/office/drawing/2014/main" id="{3966A5E4-D35E-46B3-BC59-41318033C348}"/>
              </a:ext>
            </a:extLst>
          </p:cNvPr>
          <p:cNvSpPr/>
          <p:nvPr userDrawn="1"/>
        </p:nvSpPr>
        <p:spPr>
          <a:xfrm rot="10799991">
            <a:off x="5765331" y="1662558"/>
            <a:ext cx="67207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5" name="Rechthoek 13">
            <a:extLst>
              <a:ext uri="{FF2B5EF4-FFF2-40B4-BE49-F238E27FC236}">
                <a16:creationId xmlns:a16="http://schemas.microsoft.com/office/drawing/2014/main" id="{4A694EC0-1D3E-4A35-820D-1178E4F9C720}"/>
              </a:ext>
            </a:extLst>
          </p:cNvPr>
          <p:cNvSpPr/>
          <p:nvPr userDrawn="1"/>
        </p:nvSpPr>
        <p:spPr>
          <a:xfrm>
            <a:off x="7221466" y="1502556"/>
            <a:ext cx="2112236" cy="360035"/>
          </a:xfrm>
          <a:prstGeom prst="rect">
            <a:avLst/>
          </a:prstGeom>
          <a:solidFill>
            <a:srgbClr val="152846"/>
          </a:solidFill>
          <a:ln w="12701" cap="flat">
            <a:solidFill>
              <a:srgbClr val="18386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6" name="Gelijkbenige driehoek 14">
            <a:extLst>
              <a:ext uri="{FF2B5EF4-FFF2-40B4-BE49-F238E27FC236}">
                <a16:creationId xmlns:a16="http://schemas.microsoft.com/office/drawing/2014/main" id="{64A46E13-D8E3-47A7-A226-CFA618991A4F}"/>
              </a:ext>
            </a:extLst>
          </p:cNvPr>
          <p:cNvSpPr/>
          <p:nvPr userDrawn="1"/>
        </p:nvSpPr>
        <p:spPr>
          <a:xfrm rot="10799991">
            <a:off x="7877568" y="1662558"/>
            <a:ext cx="67207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152846"/>
          </a:solidFill>
          <a:ln w="12701" cap="flat">
            <a:solidFill>
              <a:srgbClr val="15284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7" name="Rechthoek 15">
            <a:extLst>
              <a:ext uri="{FF2B5EF4-FFF2-40B4-BE49-F238E27FC236}">
                <a16:creationId xmlns:a16="http://schemas.microsoft.com/office/drawing/2014/main" id="{9DC3A8BF-680E-4E2C-B35A-9FF2F4E74E08}"/>
              </a:ext>
            </a:extLst>
          </p:cNvPr>
          <p:cNvSpPr/>
          <p:nvPr userDrawn="1"/>
        </p:nvSpPr>
        <p:spPr>
          <a:xfrm>
            <a:off x="9333703" y="1502556"/>
            <a:ext cx="1989789" cy="360035"/>
          </a:xfrm>
          <a:prstGeom prst="rect">
            <a:avLst/>
          </a:pr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8" name="Gelijkbenige driehoek 16">
            <a:extLst>
              <a:ext uri="{FF2B5EF4-FFF2-40B4-BE49-F238E27FC236}">
                <a16:creationId xmlns:a16="http://schemas.microsoft.com/office/drawing/2014/main" id="{AF1280E1-0CF8-4FDE-9B73-2821535D5D0F}"/>
              </a:ext>
            </a:extLst>
          </p:cNvPr>
          <p:cNvSpPr/>
          <p:nvPr userDrawn="1"/>
        </p:nvSpPr>
        <p:spPr>
          <a:xfrm rot="10799991">
            <a:off x="9989804" y="1662558"/>
            <a:ext cx="67207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9" name="Tekstvak 17">
            <a:extLst>
              <a:ext uri="{FF2B5EF4-FFF2-40B4-BE49-F238E27FC236}">
                <a16:creationId xmlns:a16="http://schemas.microsoft.com/office/drawing/2014/main" id="{9ABD761B-A604-4214-9C33-4A5A7DA91F27}"/>
              </a:ext>
            </a:extLst>
          </p:cNvPr>
          <p:cNvSpPr txBox="1"/>
          <p:nvPr userDrawn="1"/>
        </p:nvSpPr>
        <p:spPr>
          <a:xfrm>
            <a:off x="906800" y="1535767"/>
            <a:ext cx="2084682" cy="307777"/>
          </a:xfrm>
          <a:prstGeom prst="rect">
            <a:avLst/>
          </a:prstGeom>
          <a:noFill/>
          <a:ln w="9528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Stap 1</a:t>
            </a:r>
          </a:p>
        </p:txBody>
      </p:sp>
      <p:sp>
        <p:nvSpPr>
          <p:cNvPr id="20" name="Tekstvak 18">
            <a:extLst>
              <a:ext uri="{FF2B5EF4-FFF2-40B4-BE49-F238E27FC236}">
                <a16:creationId xmlns:a16="http://schemas.microsoft.com/office/drawing/2014/main" id="{E02C92AB-33A3-4417-B615-F09F7A63701D}"/>
              </a:ext>
            </a:extLst>
          </p:cNvPr>
          <p:cNvSpPr txBox="1"/>
          <p:nvPr userDrawn="1"/>
        </p:nvSpPr>
        <p:spPr>
          <a:xfrm>
            <a:off x="2991482" y="1527455"/>
            <a:ext cx="2112225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Stap</a:t>
            </a:r>
            <a:r>
              <a:rPr lang="nl-BE" sz="12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Tahoma" pitchFamily="34"/>
                <a:cs typeface="Arial" pitchFamily="34"/>
              </a:rPr>
              <a:t> </a:t>
            </a:r>
            <a:r>
              <a:rPr lang="nl-BE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2</a:t>
            </a:r>
          </a:p>
        </p:txBody>
      </p:sp>
      <p:sp>
        <p:nvSpPr>
          <p:cNvPr id="21" name="Tekstvak 19">
            <a:extLst>
              <a:ext uri="{FF2B5EF4-FFF2-40B4-BE49-F238E27FC236}">
                <a16:creationId xmlns:a16="http://schemas.microsoft.com/office/drawing/2014/main" id="{2CD110E4-3503-4A18-B98E-0F90D04C637D}"/>
              </a:ext>
            </a:extLst>
          </p:cNvPr>
          <p:cNvSpPr txBox="1"/>
          <p:nvPr userDrawn="1"/>
        </p:nvSpPr>
        <p:spPr>
          <a:xfrm>
            <a:off x="5109228" y="1527455"/>
            <a:ext cx="2112225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Stap 3</a:t>
            </a:r>
          </a:p>
        </p:txBody>
      </p:sp>
      <p:sp>
        <p:nvSpPr>
          <p:cNvPr id="22" name="Tekstvak 20">
            <a:extLst>
              <a:ext uri="{FF2B5EF4-FFF2-40B4-BE49-F238E27FC236}">
                <a16:creationId xmlns:a16="http://schemas.microsoft.com/office/drawing/2014/main" id="{784EB8FE-8511-4EAF-B8EE-691CDE34C77C}"/>
              </a:ext>
            </a:extLst>
          </p:cNvPr>
          <p:cNvSpPr txBox="1"/>
          <p:nvPr userDrawn="1"/>
        </p:nvSpPr>
        <p:spPr>
          <a:xfrm>
            <a:off x="7280495" y="1537243"/>
            <a:ext cx="201622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Stap 4</a:t>
            </a:r>
          </a:p>
        </p:txBody>
      </p:sp>
      <p:sp>
        <p:nvSpPr>
          <p:cNvPr id="23" name="Tekstvak 21">
            <a:extLst>
              <a:ext uri="{FF2B5EF4-FFF2-40B4-BE49-F238E27FC236}">
                <a16:creationId xmlns:a16="http://schemas.microsoft.com/office/drawing/2014/main" id="{9666E9C4-23D4-4823-8FA3-D06C49C4835E}"/>
              </a:ext>
            </a:extLst>
          </p:cNvPr>
          <p:cNvSpPr txBox="1"/>
          <p:nvPr userDrawn="1"/>
        </p:nvSpPr>
        <p:spPr>
          <a:xfrm>
            <a:off x="9355738" y="1540083"/>
            <a:ext cx="196776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Stap 5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5F2ABB85-8918-4C1C-B583-16CFA7C255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6012" y="2428638"/>
            <a:ext cx="2112428" cy="3313108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None/>
              <a:defRPr lang="nl-BE" sz="1400">
                <a:solidFill>
                  <a:srgbClr val="152846"/>
                </a:solidFill>
                <a:latin typeface="+mn-lt"/>
                <a:cs typeface="Arial" pitchFamily="34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E394C156-97BF-44CD-A3C2-1D3F97D52E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18837" y="2428912"/>
            <a:ext cx="2112428" cy="3313108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None/>
              <a:defRPr lang="nl-NL" sz="1400" b="0" i="0" u="none" strike="noStrike" kern="1200" cap="none" spc="0" baseline="0" dirty="0" smtClean="0">
                <a:solidFill>
                  <a:srgbClr val="152846"/>
                </a:solidFill>
                <a:uFillTx/>
                <a:latin typeface="+mn-lt"/>
                <a:cs typeface="Arial" pitchFamily="34"/>
              </a:defRPr>
            </a:lvl1pPr>
          </a:lstStyle>
          <a:p>
            <a:pPr marL="0" marR="0" lvl="0" indent="0" algn="ctr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</a:pPr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tekst 23">
            <a:extLst>
              <a:ext uri="{FF2B5EF4-FFF2-40B4-BE49-F238E27FC236}">
                <a16:creationId xmlns:a16="http://schemas.microsoft.com/office/drawing/2014/main" id="{27C841A9-AB78-4CA2-80C9-C3DD29A279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31074" y="2428912"/>
            <a:ext cx="2112428" cy="3313108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None/>
              <a:defRPr lang="nl-NL" sz="1400" b="0" i="0" u="none" strike="noStrike" kern="1200" cap="none" spc="0" baseline="0" dirty="0" smtClean="0">
                <a:solidFill>
                  <a:srgbClr val="152846"/>
                </a:solidFill>
                <a:uFillTx/>
                <a:latin typeface="+mn-lt"/>
                <a:cs typeface="Arial" pitchFamily="34"/>
              </a:defRPr>
            </a:lvl1pPr>
          </a:lstStyle>
          <a:p>
            <a:pPr marL="0" marR="0" lvl="0" indent="0" algn="ctr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</a:pPr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23">
            <a:extLst>
              <a:ext uri="{FF2B5EF4-FFF2-40B4-BE49-F238E27FC236}">
                <a16:creationId xmlns:a16="http://schemas.microsoft.com/office/drawing/2014/main" id="{6A4A909B-CC62-4DCB-83B9-F1FF8D2286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43310" y="2428912"/>
            <a:ext cx="2112428" cy="3313108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None/>
              <a:defRPr lang="nl-NL" sz="1400" b="0" i="0" u="none" strike="noStrike" kern="1200" cap="none" spc="0" baseline="0" dirty="0" smtClean="0">
                <a:solidFill>
                  <a:srgbClr val="152846"/>
                </a:solidFill>
                <a:uFillTx/>
                <a:latin typeface="+mn-lt"/>
                <a:cs typeface="Arial" pitchFamily="34"/>
              </a:defRPr>
            </a:lvl1pPr>
          </a:lstStyle>
          <a:p>
            <a:pPr marL="0" marR="0" lvl="0" indent="0" algn="ctr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</a:pPr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3">
            <a:extLst>
              <a:ext uri="{FF2B5EF4-FFF2-40B4-BE49-F238E27FC236}">
                <a16:creationId xmlns:a16="http://schemas.microsoft.com/office/drawing/2014/main" id="{20BFFFA5-D5C9-4F60-9E8E-5F1BD76E50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355547" y="2428912"/>
            <a:ext cx="1989789" cy="3313108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None/>
              <a:defRPr lang="nl-NL" sz="1400" b="0" i="0" u="none" strike="noStrike" kern="1200" cap="none" spc="0" baseline="0" dirty="0" smtClean="0">
                <a:solidFill>
                  <a:srgbClr val="152846"/>
                </a:solidFill>
                <a:uFillTx/>
                <a:latin typeface="+mn-lt"/>
                <a:cs typeface="Arial" pitchFamily="34"/>
              </a:defRPr>
            </a:lvl1pPr>
          </a:lstStyle>
          <a:p>
            <a:pPr marL="0" marR="0" lvl="0" indent="0" algn="ctr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</a:pPr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363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8">
            <a:extLst>
              <a:ext uri="{FF2B5EF4-FFF2-40B4-BE49-F238E27FC236}">
                <a16:creationId xmlns:a16="http://schemas.microsoft.com/office/drawing/2014/main" id="{1733DD5F-968A-44E7-A9BD-6CBCC8F1A9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7697" y="855920"/>
            <a:ext cx="5411870" cy="476338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10">
            <a:extLst>
              <a:ext uri="{FF2B5EF4-FFF2-40B4-BE49-F238E27FC236}">
                <a16:creationId xmlns:a16="http://schemas.microsoft.com/office/drawing/2014/main" id="{9714EBF8-F61A-47FE-8E9C-3C64FDCF0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7153" y="1796902"/>
            <a:ext cx="5411870" cy="2881424"/>
          </a:xfrm>
          <a:prstGeom prst="rect">
            <a:avLst/>
          </a:prstGeom>
          <a:solidFill>
            <a:srgbClr val="152846"/>
          </a:solidFill>
        </p:spPr>
        <p:txBody>
          <a:bodyPr anchor="ctr"/>
          <a:lstStyle>
            <a:lvl1pPr marL="0" indent="0" algn="ctr">
              <a:buNone/>
              <a:defRPr b="1" i="1">
                <a:solidFill>
                  <a:srgbClr val="F8F8F8"/>
                </a:solidFill>
              </a:defRPr>
            </a:lvl1pPr>
          </a:lstStyle>
          <a:p>
            <a:pPr lvl="0"/>
            <a:r>
              <a:rPr lang="nl-NL" dirty="0"/>
              <a:t>Klik hier om een quote </a:t>
            </a:r>
            <a:br>
              <a:rPr lang="nl-NL" dirty="0"/>
            </a:br>
            <a:r>
              <a:rPr lang="nl-NL" dirty="0"/>
              <a:t>toe te voegen.</a:t>
            </a:r>
            <a:endParaRPr lang="nl-BE" dirty="0"/>
          </a:p>
        </p:txBody>
      </p:sp>
      <p:sp>
        <p:nvSpPr>
          <p:cNvPr id="5" name="Tijdelijke aanduiding voor dianummer 12">
            <a:extLst>
              <a:ext uri="{FF2B5EF4-FFF2-40B4-BE49-F238E27FC236}">
                <a16:creationId xmlns:a16="http://schemas.microsoft.com/office/drawing/2014/main" id="{461CE237-8BC3-42BF-930E-B4608383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CE898E-AE82-48C0-A801-89C53568D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4898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/opmerk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E8F6F55-9C48-49B6-A304-9A7CF25D480B}"/>
              </a:ext>
            </a:extLst>
          </p:cNvPr>
          <p:cNvSpPr txBox="1"/>
          <p:nvPr userDrawn="1"/>
        </p:nvSpPr>
        <p:spPr>
          <a:xfrm>
            <a:off x="391799" y="5354296"/>
            <a:ext cx="8024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rPr>
              <a:t>Vragen of opmerkingen?</a:t>
            </a:r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7D453B24-069E-43B5-90D4-63EA1028F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3839" y="6165903"/>
            <a:ext cx="2666362" cy="4780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7" descr="Afbeelding met vloer, binnen, gebouw, plafond&#10;&#10;Automatisch gegenereerde beschrijving">
            <a:extLst>
              <a:ext uri="{FF2B5EF4-FFF2-40B4-BE49-F238E27FC236}">
                <a16:creationId xmlns:a16="http://schemas.microsoft.com/office/drawing/2014/main" id="{EFF2EE97-8321-47C0-BE34-F2E8F7D83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27351" r="5527" b="31009"/>
          <a:stretch/>
        </p:blipFill>
        <p:spPr>
          <a:xfrm>
            <a:off x="-7" y="692097"/>
            <a:ext cx="12192000" cy="4365707"/>
          </a:xfrm>
          <a:prstGeom prst="rect">
            <a:avLst/>
          </a:prstGeom>
        </p:spPr>
      </p:pic>
      <p:sp>
        <p:nvSpPr>
          <p:cNvPr id="9" name="Kruis 19">
            <a:extLst>
              <a:ext uri="{FF2B5EF4-FFF2-40B4-BE49-F238E27FC236}">
                <a16:creationId xmlns:a16="http://schemas.microsoft.com/office/drawing/2014/main" id="{6B29CD15-0E67-4DA1-842F-75C14CB659FB}"/>
              </a:ext>
            </a:extLst>
          </p:cNvPr>
          <p:cNvSpPr/>
          <p:nvPr userDrawn="1"/>
        </p:nvSpPr>
        <p:spPr>
          <a:xfrm>
            <a:off x="1087018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Kruis 20">
            <a:extLst>
              <a:ext uri="{FF2B5EF4-FFF2-40B4-BE49-F238E27FC236}">
                <a16:creationId xmlns:a16="http://schemas.microsoft.com/office/drawing/2014/main" id="{BABF8892-1FE6-49DB-8EA8-6B94853BE857}"/>
              </a:ext>
            </a:extLst>
          </p:cNvPr>
          <p:cNvSpPr/>
          <p:nvPr userDrawn="1"/>
        </p:nvSpPr>
        <p:spPr>
          <a:xfrm>
            <a:off x="1138965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Afbeelding 10" descr="Afbeelding met iPod&#10;&#10;Automatisch gegenereerde beschrijving">
            <a:extLst>
              <a:ext uri="{FF2B5EF4-FFF2-40B4-BE49-F238E27FC236}">
                <a16:creationId xmlns:a16="http://schemas.microsoft.com/office/drawing/2014/main" id="{039285A6-9D41-4846-82DE-30F0D4EDEB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38" y="6262132"/>
            <a:ext cx="186667" cy="180000"/>
          </a:xfrm>
          <a:prstGeom prst="rect">
            <a:avLst/>
          </a:prstGeom>
        </p:spPr>
      </p:pic>
      <p:pic>
        <p:nvPicPr>
          <p:cNvPr id="12" name="Afbeelding 11" descr="Afbeelding met tekst, donker&#10;&#10;Automatisch gegenereerde beschrijving">
            <a:extLst>
              <a:ext uri="{FF2B5EF4-FFF2-40B4-BE49-F238E27FC236}">
                <a16:creationId xmlns:a16="http://schemas.microsoft.com/office/drawing/2014/main" id="{F563D039-84DD-468B-8307-2A8B427289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11" y="6241609"/>
            <a:ext cx="188372" cy="18000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46E81992-35C4-44BC-A99B-9202FF64A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06" y="6241609"/>
            <a:ext cx="107308" cy="18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FBA9ED7-1EF8-4B6D-94B1-F10DDFBE83C9}"/>
              </a:ext>
            </a:extLst>
          </p:cNvPr>
          <p:cNvSpPr txBox="1"/>
          <p:nvPr userDrawn="1"/>
        </p:nvSpPr>
        <p:spPr>
          <a:xfrm>
            <a:off x="448007" y="6123737"/>
            <a:ext cx="4090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n-ea"/>
                <a:cs typeface="Calibri" pitchFamily="34"/>
              </a:rPr>
              <a:t>vandelanotte.be | contact@vdl.be |</a:t>
            </a:r>
          </a:p>
        </p:txBody>
      </p:sp>
    </p:spTree>
    <p:extLst>
      <p:ext uri="{BB962C8B-B14F-4D97-AF65-F5344CB8AC3E}">
        <p14:creationId xmlns:p14="http://schemas.microsoft.com/office/powerpoint/2010/main" val="60197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gen/opmerk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E8F6F55-9C48-49B6-A304-9A7CF25D480B}"/>
              </a:ext>
            </a:extLst>
          </p:cNvPr>
          <p:cNvSpPr txBox="1"/>
          <p:nvPr userDrawn="1"/>
        </p:nvSpPr>
        <p:spPr>
          <a:xfrm>
            <a:off x="391799" y="5354296"/>
            <a:ext cx="8024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rPr>
              <a:t>Bedankt voor uw aandacht!</a:t>
            </a:r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7D453B24-069E-43B5-90D4-63EA1028F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3839" y="6165903"/>
            <a:ext cx="2666362" cy="4780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7" descr="Afbeelding met vloer, binnen, gebouw, plafond&#10;&#10;Automatisch gegenereerde beschrijving">
            <a:extLst>
              <a:ext uri="{FF2B5EF4-FFF2-40B4-BE49-F238E27FC236}">
                <a16:creationId xmlns:a16="http://schemas.microsoft.com/office/drawing/2014/main" id="{EFF2EE97-8321-47C0-BE34-F2E8F7D83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27351" r="5527" b="31009"/>
          <a:stretch/>
        </p:blipFill>
        <p:spPr>
          <a:xfrm>
            <a:off x="-7" y="692097"/>
            <a:ext cx="12192000" cy="4365707"/>
          </a:xfrm>
          <a:prstGeom prst="rect">
            <a:avLst/>
          </a:prstGeom>
        </p:spPr>
      </p:pic>
      <p:sp>
        <p:nvSpPr>
          <p:cNvPr id="9" name="Kruis 19">
            <a:extLst>
              <a:ext uri="{FF2B5EF4-FFF2-40B4-BE49-F238E27FC236}">
                <a16:creationId xmlns:a16="http://schemas.microsoft.com/office/drawing/2014/main" id="{6B29CD15-0E67-4DA1-842F-75C14CB659FB}"/>
              </a:ext>
            </a:extLst>
          </p:cNvPr>
          <p:cNvSpPr/>
          <p:nvPr userDrawn="1"/>
        </p:nvSpPr>
        <p:spPr>
          <a:xfrm>
            <a:off x="1087018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Kruis 20">
            <a:extLst>
              <a:ext uri="{FF2B5EF4-FFF2-40B4-BE49-F238E27FC236}">
                <a16:creationId xmlns:a16="http://schemas.microsoft.com/office/drawing/2014/main" id="{BABF8892-1FE6-49DB-8EA8-6B94853BE857}"/>
              </a:ext>
            </a:extLst>
          </p:cNvPr>
          <p:cNvSpPr/>
          <p:nvPr userDrawn="1"/>
        </p:nvSpPr>
        <p:spPr>
          <a:xfrm>
            <a:off x="1138965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Afbeelding 10" descr="Afbeelding met iPod&#10;&#10;Automatisch gegenereerde beschrijving">
            <a:extLst>
              <a:ext uri="{FF2B5EF4-FFF2-40B4-BE49-F238E27FC236}">
                <a16:creationId xmlns:a16="http://schemas.microsoft.com/office/drawing/2014/main" id="{039285A6-9D41-4846-82DE-30F0D4EDEB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38" y="6262132"/>
            <a:ext cx="186667" cy="180000"/>
          </a:xfrm>
          <a:prstGeom prst="rect">
            <a:avLst/>
          </a:prstGeom>
        </p:spPr>
      </p:pic>
      <p:pic>
        <p:nvPicPr>
          <p:cNvPr id="12" name="Afbeelding 11" descr="Afbeelding met tekst, donker&#10;&#10;Automatisch gegenereerde beschrijving">
            <a:extLst>
              <a:ext uri="{FF2B5EF4-FFF2-40B4-BE49-F238E27FC236}">
                <a16:creationId xmlns:a16="http://schemas.microsoft.com/office/drawing/2014/main" id="{F563D039-84DD-468B-8307-2A8B427289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11" y="6241609"/>
            <a:ext cx="188372" cy="18000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46E81992-35C4-44BC-A99B-9202FF64A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06" y="6241609"/>
            <a:ext cx="107308" cy="18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FBA9ED7-1EF8-4B6D-94B1-F10DDFBE83C9}"/>
              </a:ext>
            </a:extLst>
          </p:cNvPr>
          <p:cNvSpPr txBox="1"/>
          <p:nvPr userDrawn="1"/>
        </p:nvSpPr>
        <p:spPr>
          <a:xfrm>
            <a:off x="448007" y="6123737"/>
            <a:ext cx="4090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n-ea"/>
                <a:cs typeface="Calibri" pitchFamily="34"/>
              </a:rPr>
              <a:t>vandelanotte.be | contact@vdl.be |</a:t>
            </a:r>
          </a:p>
        </p:txBody>
      </p:sp>
    </p:spTree>
    <p:extLst>
      <p:ext uri="{BB962C8B-B14F-4D97-AF65-F5344CB8AC3E}">
        <p14:creationId xmlns:p14="http://schemas.microsoft.com/office/powerpoint/2010/main" val="273892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6195"/>
            <a:ext cx="10515600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8CC7ED6-9329-4A55-97D0-4EF7264CE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912534"/>
            <a:ext cx="10515600" cy="325336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 descr="Afbeelding met vloer, binnen, gebouw, plafond&#10;&#10;Automatisch gegenereerde beschrijving">
            <a:extLst>
              <a:ext uri="{FF2B5EF4-FFF2-40B4-BE49-F238E27FC236}">
                <a16:creationId xmlns:a16="http://schemas.microsoft.com/office/drawing/2014/main" id="{C9190690-4544-4248-A502-ACAF1DCB2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27351" r="5527" b="60788"/>
          <a:stretch/>
        </p:blipFill>
        <p:spPr>
          <a:xfrm>
            <a:off x="-7" y="692098"/>
            <a:ext cx="12192000" cy="124338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Kruis 19">
            <a:extLst>
              <a:ext uri="{FF2B5EF4-FFF2-40B4-BE49-F238E27FC236}">
                <a16:creationId xmlns:a16="http://schemas.microsoft.com/office/drawing/2014/main" id="{14A24712-5E60-4BEF-901E-8297EC04F94C}"/>
              </a:ext>
            </a:extLst>
          </p:cNvPr>
          <p:cNvSpPr/>
          <p:nvPr userDrawn="1"/>
        </p:nvSpPr>
        <p:spPr>
          <a:xfrm>
            <a:off x="10870184" y="1649185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Kruis 20">
            <a:extLst>
              <a:ext uri="{FF2B5EF4-FFF2-40B4-BE49-F238E27FC236}">
                <a16:creationId xmlns:a16="http://schemas.microsoft.com/office/drawing/2014/main" id="{00E4456F-0303-416E-9083-2018B3E7D3B6}"/>
              </a:ext>
            </a:extLst>
          </p:cNvPr>
          <p:cNvSpPr/>
          <p:nvPr userDrawn="1"/>
        </p:nvSpPr>
        <p:spPr>
          <a:xfrm>
            <a:off x="11389654" y="1649185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85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2099"/>
            <a:ext cx="10515600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8CC7ED6-9329-4A55-97D0-4EF7264CE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0134"/>
            <a:ext cx="10515600" cy="467576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85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92099"/>
            <a:ext cx="5283199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8CC7ED6-9329-4A55-97D0-4EF7264CE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1490134"/>
            <a:ext cx="5283199" cy="467576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1EE3994-E829-4A6D-B096-743AC1C5D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31709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4707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799" y="692099"/>
            <a:ext cx="7535334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8CC7ED6-9329-4A55-97D0-4EF7264CE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0799" y="1490134"/>
            <a:ext cx="7535334" cy="467576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1EE3994-E829-4A6D-B096-743AC1C5D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3528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4786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7B6B2315-B053-4A25-AABB-E998158C3B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490663"/>
            <a:ext cx="10515599" cy="45545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2099"/>
            <a:ext cx="10515599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ijdelijke aanduiding voor dianummer 12">
            <a:extLst>
              <a:ext uri="{FF2B5EF4-FFF2-40B4-BE49-F238E27FC236}">
                <a16:creationId xmlns:a16="http://schemas.microsoft.com/office/drawing/2014/main" id="{DCA6A0DD-97BC-47B8-839A-7B858237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870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7B6B2315-B053-4A25-AABB-E998158C3B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85467" y="1490663"/>
            <a:ext cx="4868332" cy="467518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2099"/>
            <a:ext cx="10515599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6228A277-EE64-41DB-AA49-AEFEAE609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732" y="1490662"/>
            <a:ext cx="5435602" cy="46752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12">
            <a:extLst>
              <a:ext uri="{FF2B5EF4-FFF2-40B4-BE49-F238E27FC236}">
                <a16:creationId xmlns:a16="http://schemas.microsoft.com/office/drawing/2014/main" id="{C8E7B449-271F-4FBF-8B70-25425645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54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B50F971A-19D7-4E4C-8001-1032E32872E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490664"/>
            <a:ext cx="10541000" cy="446987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2099"/>
            <a:ext cx="10541000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585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4864DBEE-FF03-4665-9303-A12CF6E9D7E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0" y="1490663"/>
            <a:ext cx="5266268" cy="467518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92099"/>
            <a:ext cx="10524068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97105B87-A036-4ADF-8590-BE3397CCE9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731" y="1490662"/>
            <a:ext cx="5063069" cy="46752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428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6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7" r:id="rId7"/>
    <p:sldLayoutId id="2147483665" r:id="rId8"/>
    <p:sldLayoutId id="2147483666" r:id="rId9"/>
    <p:sldLayoutId id="2147483668" r:id="rId10"/>
    <p:sldLayoutId id="2147483669" r:id="rId11"/>
    <p:sldLayoutId id="2147483670" r:id="rId12"/>
    <p:sldLayoutId id="2147483671" r:id="rId13"/>
    <p:sldLayoutId id="2147483674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le">
            <a:extLst>
              <a:ext uri="{FF2B5EF4-FFF2-40B4-BE49-F238E27FC236}">
                <a16:creationId xmlns:a16="http://schemas.microsoft.com/office/drawing/2014/main" id="{E0E4DDB9-5534-4BF5-8D01-950C6EB98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sz="2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Belgium’s</a:t>
            </a:r>
            <a:r>
              <a:rPr lang="nl-BE" sz="2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new special tax regime for </a:t>
            </a:r>
            <a:r>
              <a:rPr lang="nl-BE" sz="2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incoming</a:t>
            </a:r>
            <a:r>
              <a:rPr lang="nl-BE" sz="2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nl-BE" sz="2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taxpayers</a:t>
            </a:r>
            <a:r>
              <a:rPr lang="nl-BE" sz="2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nl-BE" sz="2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researchers</a:t>
            </a:r>
            <a:endParaRPr lang="nl-NL" dirty="0"/>
          </a:p>
        </p:txBody>
      </p:sp>
      <p:sp>
        <p:nvSpPr>
          <p:cNvPr id="3" name="cbmPowerAuthorDate">
            <a:extLst>
              <a:ext uri="{FF2B5EF4-FFF2-40B4-BE49-F238E27FC236}">
                <a16:creationId xmlns:a16="http://schemas.microsoft.com/office/drawing/2014/main" id="{147507DF-1C92-4ED7-9715-62D25C0C12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Stephanie Vanmarcke| April 29, 2023</a:t>
            </a:r>
          </a:p>
        </p:txBody>
      </p:sp>
    </p:spTree>
    <p:extLst>
      <p:ext uri="{BB962C8B-B14F-4D97-AF65-F5344CB8AC3E}">
        <p14:creationId xmlns:p14="http://schemas.microsoft.com/office/powerpoint/2010/main" val="427126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9F141-ADD0-4249-A6A9-67FAADB3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New special tax regime for </a:t>
            </a:r>
            <a:r>
              <a:rPr lang="en-US" u="sng" dirty="0"/>
              <a:t>incoming taxpayers</a:t>
            </a:r>
            <a:endParaRPr lang="nl-NL" u="sng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66A25C-A3B9-4F79-B995-2E1971BD4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Personal scope of application: 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Employees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Directors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(except founder or co-founder of a company with &gt; 30% shares)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1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83D8E-C5F4-43F2-BCC3-3756916D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New special tax regime for </a:t>
            </a:r>
            <a:r>
              <a:rPr lang="en-US" u="sng" dirty="0"/>
              <a:t>incoming taxpayers</a:t>
            </a:r>
            <a:endParaRPr lang="nl-NL" u="sng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37501F-7678-4102-8CCD-AE0190195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Conditions</a:t>
            </a:r>
          </a:p>
          <a:p>
            <a:pPr marL="0" indent="0">
              <a:buNone/>
            </a:pPr>
            <a:endParaRPr lang="en-US" sz="400" u="sng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International aspect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The employee/director is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recruited directly from abroad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by a Belgian company 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The employee/director is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transferred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within an international group </a:t>
            </a:r>
          </a:p>
          <a:p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No link with Belgium: 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during 5 years prior to Belgian assignment, the employee/director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May not have been resident in Belgium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May not have lived within 150 km of the Belgian border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May not have been subject to non-residents tax for professional income in Belgium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Foreign nationality no longer needed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Minimum gross remuneration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of 75,000 EUR per year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No diploma requirements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50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F3EBD-53D9-4601-8ED3-3BFE9B51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New special tax regime for </a:t>
            </a:r>
            <a:r>
              <a:rPr lang="en-US" u="sng" dirty="0"/>
              <a:t>incoming taxpayers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4FE301-D8F9-47A7-ADCF-3950EE3EC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Minimum gross remuneration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75,000 EUR per year: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be taken into account: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Basic salary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Holiday pay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13th month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Variable salary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Benefits of all kinds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May not be taken into account: 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Exempt income in case of a salary split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costs proper to the employer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Exempt income such as CAO90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 rata of threshold when there is no full year due to year of arrival, illness… 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210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2A28D-87D4-4310-B72B-DE32DF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/>
              <a:t>3. New special tax regime for </a:t>
            </a:r>
            <a:r>
              <a:rPr lang="nl-BE" sz="3600" b="1" u="sng" dirty="0" err="1"/>
              <a:t>incoming</a:t>
            </a:r>
            <a:r>
              <a:rPr lang="nl-BE" sz="3600" b="1" u="sng" dirty="0"/>
              <a:t> </a:t>
            </a:r>
            <a:r>
              <a:rPr lang="nl-BE" sz="3600" b="1" u="sng" dirty="0" err="1"/>
              <a:t>researchers</a:t>
            </a:r>
            <a:endParaRPr lang="nl-NL" u="sng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B85087-7004-4C47-B222-B4689E154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Personal scope of application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Only for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employees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Researcher 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mainly carry out research activities (= at least 80% of working time)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Conditions: </a:t>
            </a:r>
          </a:p>
          <a:p>
            <a:endParaRPr lang="en-US" sz="800" u="sng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International aspect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see incoming taxpayers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No link with Belgium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see incoming taxpayers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Diploma requirement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or relevant professional experience of at least 10 years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No minimum remuneration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666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7F37C-E63B-425D-89BC-DE3D6799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Benefits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62FAAB-7BB7-4C0E-956C-A1DF1682D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nl-BE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altLang="nl-BE" sz="2400" dirty="0">
                <a:solidFill>
                  <a:schemeClr val="bg1">
                    <a:lumMod val="50000"/>
                  </a:schemeClr>
                </a:solidFill>
              </a:rPr>
              <a:t>osts associated with Belgian assignment are considered </a:t>
            </a:r>
            <a:r>
              <a:rPr lang="en-US" altLang="nl-BE" sz="2400" b="1" dirty="0">
                <a:solidFill>
                  <a:schemeClr val="bg1">
                    <a:lumMod val="50000"/>
                  </a:schemeClr>
                </a:solidFill>
              </a:rPr>
              <a:t>costs proper to the employer</a:t>
            </a:r>
          </a:p>
          <a:p>
            <a:pPr marL="457200" lvl="1" indent="0">
              <a:buNone/>
            </a:pPr>
            <a:r>
              <a:rPr lang="en-US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Exempt from income</a:t>
            </a:r>
            <a:r>
              <a:rPr lang="en-US" altLang="nl-BE" b="1" dirty="0">
                <a:solidFill>
                  <a:schemeClr val="bg1">
                    <a:lumMod val="50000"/>
                  </a:schemeClr>
                </a:solidFill>
              </a:rPr>
              <a:t> taxes</a:t>
            </a:r>
          </a:p>
          <a:p>
            <a:pPr marL="457200" lvl="1" indent="0">
              <a:buNone/>
            </a:pPr>
            <a:r>
              <a:rPr lang="en-US" altLang="nl-B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Exempt from </a:t>
            </a:r>
            <a:r>
              <a:rPr lang="en-US" altLang="nl-BE" b="1" dirty="0">
                <a:solidFill>
                  <a:schemeClr val="bg1">
                    <a:lumMod val="50000"/>
                  </a:schemeClr>
                </a:solidFill>
              </a:rPr>
              <a:t>Belgian social security contributions</a:t>
            </a:r>
          </a:p>
          <a:p>
            <a:pPr lvl="1"/>
            <a:endParaRPr lang="en-US" altLang="nl-BE" sz="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nl-BE" dirty="0">
                <a:solidFill>
                  <a:schemeClr val="bg1">
                    <a:lumMod val="50000"/>
                  </a:schemeClr>
                </a:solidFill>
              </a:rPr>
              <a:t>Which costs can be reimbursed as costs proper to the employer? </a:t>
            </a:r>
            <a:endParaRPr lang="fr-BE" altLang="nl-BE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Fixed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percentage up to 30% 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of the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gross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remuneration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lower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percentage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possible) </a:t>
            </a:r>
            <a:endParaRPr lang="fr-BE" altLang="nl-BE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Capped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at a maximum of 90,000 EUR per year </a:t>
            </a:r>
          </a:p>
          <a:p>
            <a:pPr lvl="1"/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Costs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proper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to the employer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allocated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on top of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regular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salary 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(and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thus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on top of minimum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remuneration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lvl="2"/>
            <a:endParaRPr lang="fr-BE" altLang="nl-BE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reimbursements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exceptional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costs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(on top of the 30%): </a:t>
            </a:r>
          </a:p>
          <a:p>
            <a:pPr lvl="2"/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Costs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moving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to BE</a:t>
            </a:r>
          </a:p>
          <a:p>
            <a:pPr lvl="2"/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Housing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allowance</a:t>
            </a:r>
            <a:endParaRPr lang="fr-BE" altLang="nl-BE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fees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children</a:t>
            </a:r>
            <a:endParaRPr lang="fr-BE" altLang="nl-BE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fr-BE" altLang="nl-BE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71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9510A-AA3A-4DDF-AFF6-93A53750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</a:t>
            </a:r>
            <a:r>
              <a:rPr lang="nl-NL" dirty="0" err="1"/>
              <a:t>Duration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27C727-7E9B-4691-B5DA-BCDC32A41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Maximum </a:t>
            </a:r>
            <a:r>
              <a:rPr lang="nl-NL" b="1" dirty="0">
                <a:solidFill>
                  <a:schemeClr val="bg1">
                    <a:lumMod val="50000"/>
                  </a:schemeClr>
                </a:solidFill>
              </a:rPr>
              <a:t>5 </a:t>
            </a:r>
            <a:r>
              <a:rPr lang="nl-NL" b="1" dirty="0" err="1">
                <a:solidFill>
                  <a:schemeClr val="bg1">
                    <a:lumMod val="50000"/>
                  </a:schemeClr>
                </a:solidFill>
              </a:rPr>
              <a:t>years</a:t>
            </a:r>
            <a:endParaRPr lang="nl-NL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sz="800" b="1" dirty="0"/>
          </a:p>
          <a:p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Extendable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years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if:</a:t>
            </a:r>
          </a:p>
          <a:p>
            <a:pPr lvl="1"/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Conditions are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still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fulfilled</a:t>
            </a:r>
            <a:endParaRPr lang="fr-BE" altLang="nl-BE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Filing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new application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request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66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F7DFC-2FF3-465C-A2C3-B0A01FA0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Procedure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ADD954-B379-431D-883C-91D6F7FB5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Application file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employer needs to introduce an application file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Filing within a period of 3 months as of the start of the Belgian assignment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Tax administration will take a decision within 3 months from receipt of the application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Annually requirement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employer must provide the tax authorities with a list of participants of the expat regime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49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94F93-FEFA-4ADD-BD89-BDA827FF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</a:t>
            </a:r>
            <a:r>
              <a:rPr lang="nl-NL" dirty="0" err="1"/>
              <a:t>Transitional</a:t>
            </a:r>
            <a:r>
              <a:rPr lang="nl-NL" dirty="0"/>
              <a:t> </a:t>
            </a:r>
            <a:r>
              <a:rPr lang="nl-NL" dirty="0" err="1"/>
              <a:t>scheme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9159F9-B37B-490A-84A8-C0B99FA54D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regime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January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1, 2022</a:t>
            </a:r>
          </a:p>
          <a:p>
            <a:endParaRPr lang="fr-BE" altLang="nl-BE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foreign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executives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can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benefit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new expat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regime</a:t>
            </a:r>
            <a:endParaRPr lang="fr-BE" altLang="nl-BE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BE" altLang="nl-BE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Foreign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executives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benefiting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old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expat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</a:rPr>
              <a:t>regime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two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options: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Opt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for the new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regime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Application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needs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to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be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filed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by July 31, 2022</a:t>
            </a:r>
          </a:p>
          <a:p>
            <a:pPr lvl="2"/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Conditions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need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to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be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fulfilled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at the start of the Belgian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assignment</a:t>
            </a:r>
            <a:endParaRPr lang="fr-BE" altLang="nl-BE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2"/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Minimum salary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remuneration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needs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to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be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met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throughout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the Belgian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employment</a:t>
            </a:r>
            <a:endParaRPr lang="fr-BE" altLang="nl-BE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2"/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Maximum duration expat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regime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starts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counting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from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start date of the Belgian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assignment</a:t>
            </a:r>
            <a:endParaRPr lang="fr-BE" altLang="nl-BE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fr-BE" altLang="nl-BE" sz="14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Continue the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old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regime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for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another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two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BE" altLang="nl-BE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years</a:t>
            </a:r>
            <a:r>
              <a:rPr lang="fr-BE" altLang="nl-BE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(extinction </a:t>
            </a:r>
            <a:r>
              <a:rPr lang="fr-BE" altLang="nl-B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period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endParaRPr lang="fr-BE" altLang="nl-BE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399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CE9FD-5ADD-4A89-A0A9-23A4BABE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</a:t>
            </a:r>
            <a:r>
              <a:rPr lang="nl-NL" dirty="0" err="1"/>
              <a:t>Example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EF1F98-13D3-4E94-BC17-8490CC0F2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total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employer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cost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an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 employee is 140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,000 EUR per year. The employee is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married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, but his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spouse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 does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 work. The family has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three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dependant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children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. The employee has a company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car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 at his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disposal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nl-BE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bg1">
                    <a:lumMod val="50000"/>
                  </a:schemeClr>
                </a:solidFill>
              </a:rPr>
              <a:t>Scenario 1: 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normal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’ Belgian tax resident</a:t>
            </a:r>
          </a:p>
          <a:p>
            <a:r>
              <a:rPr lang="nl-BE" sz="2400" b="1" dirty="0">
                <a:solidFill>
                  <a:schemeClr val="bg1">
                    <a:lumMod val="50000"/>
                  </a:schemeClr>
                </a:solidFill>
              </a:rPr>
              <a:t>Scenario 2: 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Belgian tax resident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working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 in Belgium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 new expat regime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5C2B8-0DA1-4586-A536-C6B80676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</a:t>
            </a:r>
            <a:r>
              <a:rPr lang="nl-NL" dirty="0" err="1"/>
              <a:t>Example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EBE2A0-9E65-4EEC-8CF9-E3C7B2C1A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9E19B5C-6137-4C3A-AE0D-31FA2E249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13428"/>
              </p:ext>
            </p:extLst>
          </p:nvPr>
        </p:nvGraphicFramePr>
        <p:xfrm>
          <a:off x="1106939" y="1702965"/>
          <a:ext cx="5872700" cy="4377443"/>
        </p:xfrm>
        <a:graphic>
          <a:graphicData uri="http://schemas.openxmlformats.org/drawingml/2006/table">
            <a:tbl>
              <a:tblPr/>
              <a:tblGrid>
                <a:gridCol w="3093507">
                  <a:extLst>
                    <a:ext uri="{9D8B030D-6E8A-4147-A177-3AD203B41FA5}">
                      <a16:colId xmlns:a16="http://schemas.microsoft.com/office/drawing/2014/main" val="785607728"/>
                    </a:ext>
                  </a:extLst>
                </a:gridCol>
                <a:gridCol w="1406139">
                  <a:extLst>
                    <a:ext uri="{9D8B030D-6E8A-4147-A177-3AD203B41FA5}">
                      <a16:colId xmlns:a16="http://schemas.microsoft.com/office/drawing/2014/main" val="1680930011"/>
                    </a:ext>
                  </a:extLst>
                </a:gridCol>
                <a:gridCol w="1373054">
                  <a:extLst>
                    <a:ext uri="{9D8B030D-6E8A-4147-A177-3AD203B41FA5}">
                      <a16:colId xmlns:a16="http://schemas.microsoft.com/office/drawing/2014/main" val="567164803"/>
                    </a:ext>
                  </a:extLst>
                </a:gridCol>
              </a:tblGrid>
              <a:tr h="224485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Scenario 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Scenario 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629926"/>
                  </a:ext>
                </a:extLst>
              </a:tr>
              <a:tr h="265299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210547"/>
                  </a:ext>
                </a:extLst>
              </a:tr>
              <a:tr h="234687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Employer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cost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140.000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140.000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659899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10970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(minus)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costs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proper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the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employer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-27.727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000506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(minus)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Social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security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contributions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employer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-26.500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-21.252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268071"/>
                  </a:ext>
                </a:extLst>
              </a:tr>
              <a:tr h="234687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891028"/>
                  </a:ext>
                </a:extLst>
              </a:tr>
              <a:tr h="234687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Gross Salary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113.500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91.022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370755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798176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(minus)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Social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security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contributions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employee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-14.760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-11.837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130294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(plus) benefit in kind company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car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463821"/>
                  </a:ext>
                </a:extLst>
              </a:tr>
              <a:tr h="234687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73484"/>
                  </a:ext>
                </a:extLst>
              </a:tr>
              <a:tr h="234687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Taxable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salary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100.140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80.585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196354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08863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(minus) Belgium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taxes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-34.815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-24.265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398965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(minus) benefit in kind company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car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-1.400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-1.400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379563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(plus)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costs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proper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the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employer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27.727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915204"/>
                  </a:ext>
                </a:extLst>
              </a:tr>
              <a:tr h="234687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753608"/>
                  </a:ext>
                </a:extLst>
              </a:tr>
              <a:tr h="234687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Net salary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63.925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82.646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876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51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97CC6-AD6D-4C94-8062-944D07F2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Query?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68B5ED-B9FC-4D30-9F44-1B0B784DE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 principles of income tax in Belgium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Old special tax regime for foreign executives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special tax regime for incoming taxpayers and researchers</a:t>
            </a:r>
          </a:p>
          <a:p>
            <a:endParaRPr lang="nl-NL" dirty="0"/>
          </a:p>
        </p:txBody>
      </p:sp>
      <p:pic>
        <p:nvPicPr>
          <p:cNvPr id="5" name="Tijdelijke aanduiding voor afbeelding 6" descr="Afbeelding met muur, binnen, wit, accessoire&#10;&#10;Automatisch gegenereerde beschrijving">
            <a:extLst>
              <a:ext uri="{FF2B5EF4-FFF2-40B4-BE49-F238E27FC236}">
                <a16:creationId xmlns:a16="http://schemas.microsoft.com/office/drawing/2014/main" id="{AF086791-5EEC-440D-A0F0-5875F1D030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9" r="28099"/>
          <a:stretch>
            <a:fillRect/>
          </a:stretch>
        </p:blipFill>
        <p:spPr>
          <a:xfrm>
            <a:off x="0" y="0"/>
            <a:ext cx="5632450" cy="6858000"/>
          </a:xfrm>
        </p:spPr>
      </p:pic>
    </p:spTree>
    <p:extLst>
      <p:ext uri="{BB962C8B-B14F-4D97-AF65-F5344CB8AC3E}">
        <p14:creationId xmlns:p14="http://schemas.microsoft.com/office/powerpoint/2010/main" val="1059489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7794B5B-0E00-D5DC-9913-B8FDFE0F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2099"/>
            <a:ext cx="5283199" cy="628461"/>
          </a:xfrm>
        </p:spPr>
        <p:txBody>
          <a:bodyPr/>
          <a:lstStyle/>
          <a:p>
            <a:r>
              <a:rPr lang="en-US" dirty="0"/>
              <a:t>9. Final remarks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FF6541C-6F75-D48B-C4A5-8154740E3B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1490134"/>
            <a:ext cx="5283199" cy="467576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Qualification as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Belgian tax resident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Costs proper to the employer should be allocated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on top of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regular salary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 present, there are still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many uncertainties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Quid calculation costs proper to the employer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Quid employees with net remunerations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Quid : specification of nominal amount costs proper to the employer in contract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C0B1B450-CEE5-4AB4-B24A-A6CB6498C6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818"/>
          <a:stretch/>
        </p:blipFill>
        <p:spPr>
          <a:xfrm>
            <a:off x="20" y="10"/>
            <a:ext cx="5631689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03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8CAB9-78D2-49A4-B81C-D14F2F9E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principles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E856F3-F47F-48D8-ABA8-930FB73BC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altLang="nl-BE" sz="24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Tax year: </a:t>
            </a:r>
            <a:r>
              <a:rPr lang="fr-BE" altLang="nl-BE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GB" altLang="nl-BE" sz="24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January</a:t>
            </a:r>
            <a:r>
              <a:rPr lang="fr-BE" altLang="nl-BE" sz="24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 – 31 December</a:t>
            </a:r>
          </a:p>
          <a:p>
            <a:endParaRPr lang="fr-BE" altLang="nl-BE" sz="11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r>
              <a:rPr lang="en-GB" altLang="nl-BE" sz="24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Resident</a:t>
            </a:r>
            <a:r>
              <a:rPr lang="fr-BE" altLang="nl-BE" sz="24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: taxable on </a:t>
            </a:r>
            <a:r>
              <a:rPr lang="fr-BE" altLang="nl-BE" sz="2400" dirty="0" err="1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worldwide</a:t>
            </a:r>
            <a:r>
              <a:rPr lang="fr-BE" altLang="nl-BE" sz="24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 income</a:t>
            </a:r>
          </a:p>
          <a:p>
            <a:endParaRPr lang="fr-BE" altLang="nl-BE" sz="11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r>
              <a:rPr lang="fr-BE" altLang="nl-BE" sz="2400" dirty="0" err="1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Non-resident</a:t>
            </a:r>
            <a:r>
              <a:rPr lang="fr-BE" altLang="nl-BE" sz="24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: taxable on income of Belgian source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750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FB56A-67FA-4B4C-8998-AFFE1742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principles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7258A7-E2BD-47FB-9659-ED17D4DB8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altLang="nl-BE" sz="2400" dirty="0">
                <a:solidFill>
                  <a:schemeClr val="bg1">
                    <a:lumMod val="50000"/>
                  </a:schemeClr>
                </a:solidFill>
              </a:rPr>
              <a:t>Progressive tax rates </a:t>
            </a:r>
            <a:r>
              <a:rPr lang="fr-BE" altLang="nl-BE" sz="1800" dirty="0">
                <a:solidFill>
                  <a:schemeClr val="bg1">
                    <a:lumMod val="50000"/>
                  </a:schemeClr>
                </a:solidFill>
              </a:rPr>
              <a:t>(income </a:t>
            </a:r>
            <a:r>
              <a:rPr lang="fr-BE" altLang="nl-BE" sz="1800" dirty="0" err="1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fr-BE" altLang="nl-BE" sz="1800" dirty="0">
                <a:solidFill>
                  <a:schemeClr val="bg1">
                    <a:lumMod val="50000"/>
                  </a:schemeClr>
                </a:solidFill>
              </a:rPr>
              <a:t> 2023)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1A0FF10-4084-4E32-81AC-4634F0B12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31780"/>
              </p:ext>
            </p:extLst>
          </p:nvPr>
        </p:nvGraphicFramePr>
        <p:xfrm>
          <a:off x="1243434" y="2221296"/>
          <a:ext cx="5081865" cy="1854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01836">
                  <a:extLst>
                    <a:ext uri="{9D8B030D-6E8A-4147-A177-3AD203B41FA5}">
                      <a16:colId xmlns:a16="http://schemas.microsoft.com/office/drawing/2014/main" val="2854815493"/>
                    </a:ext>
                  </a:extLst>
                </a:gridCol>
                <a:gridCol w="1380029">
                  <a:extLst>
                    <a:ext uri="{9D8B030D-6E8A-4147-A177-3AD203B41FA5}">
                      <a16:colId xmlns:a16="http://schemas.microsoft.com/office/drawing/2014/main" val="2192115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Rate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4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 – 15,200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38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15,200.01 – 26,830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13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26,830.01 – 46,440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595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46,440.01 </a:t>
                      </a:r>
                      <a:r>
                        <a:rPr lang="nl-B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12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33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6068B-B7F5-4E79-B75E-89D662FA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Old special tax regime for </a:t>
            </a:r>
            <a:r>
              <a:rPr lang="nl-BE" dirty="0" err="1"/>
              <a:t>foreign</a:t>
            </a:r>
            <a:r>
              <a:rPr lang="nl-BE" dirty="0"/>
              <a:t> executives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1B9929-3CC6-4A58-AB2D-61E16B494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Tax regime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until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 December 31, 2021 :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Administrative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2400" dirty="0" err="1">
                <a:solidFill>
                  <a:schemeClr val="bg1">
                    <a:lumMod val="50000"/>
                  </a:schemeClr>
                </a:solidFill>
              </a:rPr>
              <a:t>regulation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(Circ. 08/08/1983)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extinction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period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until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December 31, 2023</a:t>
            </a:r>
          </a:p>
          <a:p>
            <a:pPr marL="457200" lvl="1" indent="0">
              <a:buNone/>
            </a:pPr>
            <a:endParaRPr lang="nl-NL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highlights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old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regime: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Employer must have an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international character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Foreign executives may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have 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Belgian nationality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and must maintain the center of personal and economic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interests outside of Belgium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Assignment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 Belgium is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temporarily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Executive function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minimum salary of 44,097 EUR per year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nl-NL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Benefits: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expatriate is by fiction considered as a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non-resident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for income tax purposes in Belgium 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Tax free allowance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(limit of 11,250 EUR or 29,750 EUR (R&amp;D center))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Travel exclusion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(foreign business trips)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1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7ABB0-CE26-4E51-93CD-142333AE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Old special tax regime for </a:t>
            </a:r>
            <a:r>
              <a:rPr lang="nl-BE" dirty="0" err="1"/>
              <a:t>foreign</a:t>
            </a:r>
            <a:r>
              <a:rPr lang="nl-BE" dirty="0"/>
              <a:t> executives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B8E34E-1EC7-41B4-A3D7-598C0A9DD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err="1">
                <a:solidFill>
                  <a:schemeClr val="bg1">
                    <a:lumMod val="50000"/>
                  </a:schemeClr>
                </a:solidFill>
              </a:rPr>
              <a:t>Main</a:t>
            </a:r>
            <a:r>
              <a:rPr lang="nl-NL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u="sng" dirty="0" err="1">
                <a:solidFill>
                  <a:schemeClr val="bg1">
                    <a:lumMod val="50000"/>
                  </a:schemeClr>
                </a:solidFill>
              </a:rPr>
              <a:t>reasons</a:t>
            </a:r>
            <a:r>
              <a:rPr lang="nl-NL" u="sng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nl-NL" u="sng" dirty="0" err="1">
                <a:solidFill>
                  <a:schemeClr val="bg1">
                    <a:lumMod val="50000"/>
                  </a:schemeClr>
                </a:solidFill>
              </a:rPr>
              <a:t>restructuring</a:t>
            </a:r>
            <a:r>
              <a:rPr lang="nl-NL" u="sng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nl-NL" u="sng" dirty="0" err="1">
                <a:solidFill>
                  <a:schemeClr val="bg1">
                    <a:lumMod val="50000"/>
                  </a:schemeClr>
                </a:solidFill>
              </a:rPr>
              <a:t>old</a:t>
            </a:r>
            <a:r>
              <a:rPr lang="nl-NL" u="sng" dirty="0">
                <a:solidFill>
                  <a:schemeClr val="bg1">
                    <a:lumMod val="50000"/>
                  </a:schemeClr>
                </a:solidFill>
              </a:rPr>
              <a:t> expat regime? </a:t>
            </a:r>
          </a:p>
          <a:p>
            <a:endParaRPr lang="nl-NL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No official maximum time limit 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No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legal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basis</a:t>
            </a:r>
          </a:p>
          <a:p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Because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of fiction of non-resident, tax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statelessness was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possible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Budgetary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reasons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962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6A2E6-CC64-45D6-8697-5BB330F3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New special tax regime for incoming taxpayers and researchers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CE26F4-0339-4C35-B3DA-8058EB319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Incoming taxpayers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Incoming researchers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Benefits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Duration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Procedure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Transitional scheme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Final remarks</a:t>
            </a:r>
          </a:p>
          <a:p>
            <a:endParaRPr lang="nl-NL" dirty="0"/>
          </a:p>
        </p:txBody>
      </p:sp>
      <p:pic>
        <p:nvPicPr>
          <p:cNvPr id="5" name="Tijdelijke aanduiding voor afbeelding 9">
            <a:extLst>
              <a:ext uri="{FF2B5EF4-FFF2-40B4-BE49-F238E27FC236}">
                <a16:creationId xmlns:a16="http://schemas.microsoft.com/office/drawing/2014/main" id="{8C2354E8-0FFE-46D5-A552-F30D6F1148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r="24420"/>
          <a:stretch>
            <a:fillRect/>
          </a:stretch>
        </p:blipFill>
        <p:spPr>
          <a:xfrm>
            <a:off x="0" y="0"/>
            <a:ext cx="5632450" cy="6858000"/>
          </a:xfrm>
        </p:spPr>
      </p:pic>
    </p:spTree>
    <p:extLst>
      <p:ext uri="{BB962C8B-B14F-4D97-AF65-F5344CB8AC3E}">
        <p14:creationId xmlns:p14="http://schemas.microsoft.com/office/powerpoint/2010/main" val="29414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190D3-3D83-48BD-A8F2-B487CE90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073C2C-4A67-4649-91D6-7FEDB5204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 of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January 1, 2022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regulation included in income tax law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Purpose: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attract qualified personnel from abroad to Belgium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Simplification of expat regime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Align with expat regime of neighboring countries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of two new regimes (with identical benefits)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Special tax regime for incoming taxpayers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Special tax regime for incoming researchers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859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10A0E-A140-4A5B-9684-E44FE463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EE3EF1-B10E-488D-9980-C947F3D7E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No longer fiction of non-resident</a:t>
            </a:r>
          </a:p>
          <a:p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 principle: Belgian tax resident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Non-resident: only when a certificate of tax residence in another country is available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To avoid fiscal statelessness</a:t>
            </a:r>
          </a:p>
          <a:p>
            <a:pPr marL="457200" lvl="1" indent="0">
              <a:buNone/>
            </a:pP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Consequences qualification as Belgian tax resident: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Personal income tax return: 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Declaration of real estate income 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Declaration of movable income (interest, dividend etc.)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 double tax treaty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Tax on securities accounts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Tax on stock exchange transactions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Cayman tax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7424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andelanotte">
      <a:dk1>
        <a:srgbClr val="758675"/>
      </a:dk1>
      <a:lt1>
        <a:srgbClr val="FFFFFF"/>
      </a:lt1>
      <a:dk2>
        <a:srgbClr val="171717"/>
      </a:dk2>
      <a:lt2>
        <a:srgbClr val="EBEBEB"/>
      </a:lt2>
      <a:accent1>
        <a:srgbClr val="000000"/>
      </a:accent1>
      <a:accent2>
        <a:srgbClr val="758675"/>
      </a:accent2>
      <a:accent3>
        <a:srgbClr val="002060"/>
      </a:accent3>
      <a:accent4>
        <a:srgbClr val="D8D8D8"/>
      </a:accent4>
      <a:accent5>
        <a:srgbClr val="152846"/>
      </a:accent5>
      <a:accent6>
        <a:srgbClr val="758675"/>
      </a:accent6>
      <a:hlink>
        <a:srgbClr val="152846"/>
      </a:hlink>
      <a:folHlink>
        <a:srgbClr val="7586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VDL PowerPoint 2021 NL.potx" id="{EEE1BD0E-BAAB-4BF1-BF98-EFCDCA590588}" vid="{67DD8A22-CF37-44B4-A5EF-94D86BBA1D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0.xml><?xml version="1.0" encoding="utf-8"?>
<Signer3 xmlns="http://www.documentaal.nl/Signer3"/>
</file>

<file path=customXml/item11.xml><?xml version="1.0" encoding="utf-8"?>
<Location xmlns="http://www.documentaal.nl/Location">
  VandelanotteBE+32 56 43 80 60+32 56 43 80 61contact@vdl.bePresident Kennedypark 1a8500KortrijkBelgië | Member of the Leading Edge AllianceKortrijkKortrijk0876.286.023BE 0876.286.023www.vandelanotte.becontact@vdl.beVandelanotteACCVandelanotte Accountancy CVBA{Images}\logo_header.png{Images}\logo_header.png{Images}\logo_header.png{Images}\lea-logo.png{Images}\logo_email.png{Images}\logo_excel.png{Images}\facebook.png{Images}\twitter.png{Images}\linkedin.png{Images}\teams.pngDefaultOrganisationVandelanotte Accountancy CVBA
  <bankinfo/>
  <businessunit_id>VandelanotteACC</businessunit_id>
  <businessunit_name>Vandelanotte Accountancy CVBA</businessunit_name>
  <coc>0876.286.023</coc>
  <email>contact@vdl.be</email>
  <internet>www.vandelanotte.be</internet>
  <legaltextmail/>
  <legaltextreport/>
  <location_id>Kortrijk</location_id>
  <location_name>Kortrijk</location_name>
  <loccity>Kortrijk</loccity>
  <loccountry>België</loccountry>
  <loccountrycode>BE</loccountrycode>
  <locemail>contact@vdl.be</locemail>
  <locextra> | </locextra>
  <locfax>+32 56 43 80 61</locfax>
  <locfooteraddition>Member of the Leading Edge Alliance</locfooteraddition>
  <locname>Vandelanotte</locname>
  <locpobox1/>
  <locpobox2/>
  <locpocity/>
  <locpostate/>
  <locpozip/>
  <locstate/>
  <loctelephone>+32 56 43 80 60</loctelephone>
  <locvisitaddress1>President Kennedypark 1a</locvisitaddress1>
  <locvisitaddress2/>
  <locwebsite/>
  <loczip>8500</loczip>
  <logo_email>{Images}\logo_email.png</logo_email>
  <logo_excel>{Images}\logo_excel.png</logo_excel>
  <logo_facebook>{Images}\facebook.png</logo_facebook>
  <logo_footer/>
  <logo_header>{Images}\logo_header.png</logo_header>
  <logo_header_letter>{Images}\logo_header.png</logo_header_letter>
  <logo_header_otherpage>{Images}\logo_header.png</logo_header_otherpage>
  <logo_LEA>{Images}\lea-logo.png</logo_LEA>
  <logo_linkedIn>{Images}\linkedin.png</logo_linkedIn>
  <logo_teams>{Images}\teams.png</logo_teams>
  <logo_twitter>{Images}\twitter.png</logo_twitter>
  <marketingmessage/>
  <organisation_id>DefaultOrganisation</organisation_id>
  <organisation_name>Vandelanotte Accountancy CVBA</organisation_name>
  <TemplateFolder/>
  <vatnr>BE 0876.286.023</vatnr>
</Location>
</file>

<file path=customXml/item12.xml><?xml version="1.0" encoding="utf-8"?>
<Document xmlns="http://www.documentaal.nl/Document">
  Template VDL PowerPoint 2021 NLTemplate VDL PowerPoint 2021 NLTrueBONT/2022/BONT/2022/falseTrueTrueAdvocaatC:\Users\biene.ongenaert\VANDELANOTTE++\dStyle365 - Config\PowerPoint\Template VDL PowerPoint 2021 NL.potx2022-04-26T00:00:002022-04-26T00:00:002022-04-26T00:00:00Nederlands (Nederland)2022-04-26T00:00:00Ongenaert Biene - ACC - KOR
  <Absent _Title="" _Label="" _PlaceholderText="" _Type="" _Id="" _Visible="" _Locked=""/>
  <AbsentAdd _Title="" _Label="" _PlaceholderText="" _Type="" _Id="" _Visible="" _Locked=""/>
  <AgreementNumber _Title="" _Label="" _PlaceholderText="" _Type="" _Id="" _Visible="" _Locked=""/>
  <AgreementType _Title="" _Label="" _PlaceholderText="" _Type="" _Id="" _Visible="" _Locked=""/>
  <Attn _Title="" _Label="" _PlaceholderText="" _Type="" _Id="" _Visible="" _Locked=""/>
  <AttnName _Title="" _Label="" _PlaceholderText="" _Type="" _Id="" _Visible="" _Locked=""/>
  <Author _Title="" _Label="" _PlaceholderText="" _Type="" _Id="" _Visible="" _Locked="" FromDocument="false">Ongenaert Biene - ACC - KOR</Author>
  <Boekjaar _Title="" _Label="" _PlaceholderText="" _Type="" _Id="" _Visible="" _Locked=""/>
  <CarbonCopies _Title="" _Label="" _PlaceholderText="" _Type="" _Id="" _Visible="" _Locked=""/>
  <CarbonCopiesAdd _Title="" _Label="" _PlaceholderText="" _Type="" _Id="" _Visible="" _Locked=""/>
  <CaseNumberVerdict _Title="" _Label="" _PlaceholderText="" _Type="" _Id="" _Visible="" _Locked=""/>
  <chkLogo _Title="" _Label="" _PlaceholderText="" _Type="" _Id="" _Visible="" _Locked="">True</chkLogo>
  <chkNoLogo _Title="" _Label="" _PlaceholderText="" _Type="" _Id="" _Visible="" _Locked="">false</chkNoLogo>
  <chkSignDigital _Title="" _Label="" _PlaceholderText="" _Type="" _Id="" _Visible="" _Locked="">True</chkSignDigital>
  <Client _Title="" _Label="" _PlaceholderText="" _Type="" _Id="" _Visible="" _Locked=""/>
  <ClientAdd _Title="" _Label="" _PlaceholderText="" _Type="" _Id="" _Visible="" _Locked=""/>
  <ClientCapacity _Title="" _Label="" _PlaceholderText="" _Type="" _Id="" _Visible="" _Locked=""/>
  <Confidentiality _Title="" _Label="" _PlaceholderText="" _Type="" _Id="" _Visible="" _Locked=""/>
  <ContentType _Title="" _Label="" _PlaceholderText="" _Type="" _Id="" _Visible="" _Locked=""/>
  <Copy _Title="" _Label="" _PlaceholderText="" _Type="" _Id="" _Visible="" _Locked=""/>
  <Court _Title="" _Label="" _PlaceholderText="" _Type="" _Id="" _Visible="" _Locked=""/>
  <CourtLocation _Title="" _Label="" _PlaceholderText="" _Type="" _Id="" _Visible="" _Locked=""/>
  <CourtVerdict _Title="" _Label="" _PlaceholderText="" _Type="" _Id="" _Visible="" _Locked=""/>
  <DagvaardingType _Title="" _Label="" _PlaceholderText="" _Type="" _Id="" _Visible="" _Locked=""/>
  <Date _Title="" _Label="" _PlaceholderText="" _Type="" _Id="" _Visible="" _Locked="" Ticks="637865280000000000" Year="2022" ShortYear="22" Month="04" Day="26">2022-04-26T00:00:00</Date>
  <DateAgreement _Title="" _Label="" _PlaceholderText="" _Type="" _Id="" _Visible="" _Locked=""/>
  <DateNextMeeting _Title="" _Label="" _PlaceholderText="" _Type="" _Id="" _Visible="" _Locked=""/>
  <DateSession _Title="" _Label="" _PlaceholderText="" _Type="" _Id="" _Visible="" _Locked=""/>
  <DateVerdict _Title="" _Label="" _PlaceholderText="" _Type="" _Id="" _Visible="" _Locked=""/>
  <DocumentNumber _Title="" _Label="" _PlaceholderText="" _Type="" _Id="" _Visible="" _Locked=""/>
  <DocumentVersion _Title="" _Label="" _PlaceholderText="" _Type="" _Id="" _Visible="" _Locked=""/>
  <EmailSalutation _Title="" _Label="" _PlaceholderText="" _Type="" _Id="" _Visible="" _Locked=""/>
  <Enclosures _Title="" _Label="" _PlaceholderText="" _Type="" _Id="" _Visible="" _Locked=""/>
  <Formal _Title="" _Label="" _PlaceholderText="" _Type="" _Id="" _Visible="" _Locked="">True</Formal>
  <Headers _Title="" _Label="" _PlaceholderText="" _Type="" _Id="" _Visible="" _Locked=""/>
  <InternalType _Title="" _Label="" _PlaceholderText="" _Type="" _Id="" _Visible="" _Locked=""/>
  <InvoiceDate _Title="" _Label="" _PlaceholderText="" _Type="" _Id="" _Visible="" _Locked="" Ticks="637865280000000000" Year="2022" ShortYear="22" Month="04" Day="26">2022-04-26T00:00:00</InvoiceDate>
  <InvoiceDueDate _Title="" _Label="" _PlaceholderText="" _Type="" _Id="" _Visible="" _Locked="" Ticks="637865280000000000" Year="2022" ShortYear="22" Month="04" Day="26">2022-04-26T00:00:00</InvoiceDueDate>
  <InvoiceNumber _Title="" _Label="" _PlaceholderText="" _Type="" _Id="" _Visible="" _Locked=""/>
  <InvoiceType _Title="" _Label="" _PlaceholderText="" _Type="" _Id="" _Visible="" _Locked=""/>
  <IsEqual _Title="" _Label="" _PlaceholderText="" _Type="" _Id="" _Visible="" _Locked=""/>
  <Language _Title="" _Label="" _PlaceholderText="" _Type="Plaintext" _Id="1043" _Visible="" _Locked="">Nederlands (Nederland)</Language>
  <LastSavedBy _Title="" _Label="" _PlaceholderText="" _Type="" _Id="" _Visible="" _Locked=""/>
  <LegalInstance _Title="" _Label="" _PlaceholderText="" _Type="" _Id="" _Visible="" _Locked=""/>
  <LegalSector _Title="" _Label="" _PlaceholderText="" _Type="" _Id="" _Visible="" _Locked=""/>
  <LegalSignature _Title="" _Label="" _PlaceholderText="" _Type="" _Id="" _Visible="" _Locked=""/>
  <Location _Title="" _Label="" _PlaceholderText="" _Type="" _Id="" _Visible="" _Locked=""/>
  <LocationNextMeeting _Title="" _Label="" _PlaceholderText="" _Type="" _Id="" _Visible="" _Locked=""/>
  <Meeting _Title="" _Label="" _PlaceholderText="" _Type="" _Id="" _Visible="" _Locked=""/>
  <modelName _Title="" _Label="" _PlaceholderText="" _Type="Plaintext" _Id="" _Visible="" _Locked="">Template VDL PowerPoint 2021 NL</modelName>
  <NumberText _Title="" _Label="" _PlaceholderText="" _Type="" _Id="" _Visible="" _Locked=""/>
  <NumberType _Title="" _Label="" _PlaceholderText="" _Type="" _Id="" _Visible="" _Locked=""/>
  <Onbehalfof _Title="" _Label="" _PlaceholderText="" _Type="" _Id="" _Visible="" _Locked=""/>
  <OpposingParty _Title="" _Label="" _PlaceholderText="" _Type="" _Id="" _Visible="" _Locked=""/>
  <OpposingPartyAdd _Title="" _Label="" _PlaceholderText="" _Type="" _Id="" _Visible="" _Locked=""/>
  <OpposingPartyCapacity _Title="" _Label="" _PlaceholderText="" _Type="" _Id="" _Visible="" _Locked=""/>
  <OrderDate _Title="" _Label="" _PlaceholderText="" _Type="" _Id="" _Visible="" _Locked="" Ticks="637865280000000000" Year="2022" ShortYear="22" Month="04" Day="26">2022-04-26T00:00:00</OrderDate>
  <OrderNumber _Title="" _Label="" _PlaceholderText="" _Type="" _Id="" _Visible="" _Locked=""/>
  <OurReference _Title="" _Label="" _PlaceholderText="" _Type="" _Id="" _Visible="" _Locked="">BONT/2022/</OurReference>
  <PowerPointFooter _Title="" _Label="" _PlaceholderText="" _Type="" _Id="" _Visible="" _Locked=""/>
  <Present _Title="" _Label="" _PlaceholderText="" _Type="" _Id="" _Visible="" _Locked=""/>
  <PresentAdd _Title="" _Label="" _PlaceholderText="" _Type="" _Id="" _Visible="" _Locked=""/>
  <ProjectNumber _Title="" _Label="" _PlaceholderText="" _Type="" _Id="" _Visible="" _Locked=""/>
  <ProperParty _Title="" _Label="" _PlaceholderText="" _Type="" _Id="" _Visible="" _Locked=""/>
  <ProperPartyAdd _Title="" _Label="" _PlaceholderText="" _Type="" _Id="" _Visible="" _Locked=""/>
  <RealParty _Title="" _Label="" _PlaceholderText="" _Type="" _Id="" _Visible="" _Locked=""/>
  <RealPartyAdd _Title="" _Label="" _PlaceholderText="" _Type="" _Id="" _Visible="" _Locked=""/>
  <Reference _Title="" _Label="" _PlaceholderText="" _Type="" _Id="" _Visible="" _Locked="">BONT/2022/</Reference>
  <Salutation _Title="" _Label="" _PlaceholderText="" _Type="" _Id="" _Visible="" _Locked=""/>
  <Signature _Title="" _Label="" _PlaceholderText="" _Type="" _Id="" _Visible="" _Locked="">Advocaat</Signature>
  <Signer _Title="" _Label="" _PlaceholderText="" _Type="" _Id="" _Visible="" _Locked=""/>
  <Signer2 _Title="" _Label="" _PlaceholderText="" _Type="" _Id="" _Visible="" _Locked=""/>
  <Signer3 _Title="" _Label="" _PlaceholderText="" _Type="" _Id="" _Visible="" _Locked=""/>
  <Status _Title="" _Label="" _PlaceholderText="" _Type="" _Id="" _Visible="" _Locked=""/>
  <Subject _Title="" _Label="" _PlaceholderText="" _Type="" _Id="" _Visible="" _Locked="" GeneratedValue=""/>
  <Subtitle _Title="" _Label="" _PlaceholderText="" _Type="" _Id="" _Visible="" _Locked=""/>
  <Template _Title="" _Label="" _PlaceholderText="" _Type="" _Id="" _Visible="" _Locked="">C:\Users\biene.ongenaert\VANDELANOTTE++\dStyle365 - Config\PowerPoint\Template VDL PowerPoint 2021 NL.potx</Template>
  <TimeNextMeeting _Title="" _Label="" _PlaceholderText="" _Type="" _Id="" _Visible="" _Locked=""/>
  <TimeSession _Title="" _Label="" _PlaceholderText="" _Type="" _Id="" _Visible="" _Locked=""/>
  <Title _Title="" _Label="" _PlaceholderText="" _Type="" _Id="" _Visible="" _Locked=""/>
  <To _Title="" _Label="" _PlaceholderText="" _Type="" _Id="" _Visible="" _Locked=""/>
  <ToAdd _Title="" _Label="" _PlaceholderText="" _Type="" _Id="" _Visible="" _Locked=""/>
  <type _Title="" _Label="" _PlaceholderText="" _Type="Plaintext" _Id="" _Visible="" _Locked="">Template VDL PowerPoint 2021 NL</type>
  <TypeOfAgreement _Title="" _Label="" _PlaceholderText="" _Type="" _Id="" _Visible="" _Locked=""/>
  <TypeOfLegalDocument _Title="" _Label="" _PlaceholderText="" _Type="" _Id="" _Visible="" _Locked=""/>
  <TypeOfProcedure _Title="" _Label="" _PlaceholderText="" _Type="" _Id="" _Visible="" _Locked=""/>
  <VerdictProcedure _Title="" _Label="" _PlaceholderText="" _Type="" _Id="" _Visible="" _Locked=""/>
  <Version _Title="" _Label="" _PlaceholderText="" _Type="" _Id="" _Visible="" _Locked=""/>
  <YourReference _Title="" _Label="" _PlaceholderText="" _Type="" _Id="" _Visible="" _Locked=""/>
</Documen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05104C743A04EBF3C7AFA9FC568AD" ma:contentTypeVersion="7" ma:contentTypeDescription="Een nieuw document maken." ma:contentTypeScope="" ma:versionID="36fbde38edfa3501906cbc661848c84c">
  <xsd:schema xmlns:xsd="http://www.w3.org/2001/XMLSchema" xmlns:xs="http://www.w3.org/2001/XMLSchema" xmlns:p="http://schemas.microsoft.com/office/2006/metadata/properties" xmlns:ns2="f6846e57-8f47-4469-9876-56ceb7758e77" targetNamespace="http://schemas.microsoft.com/office/2006/metadata/properties" ma:root="true" ma:fieldsID="f9d5a2244f56d56a1e7bbc4ffde6ba7e" ns2:_="">
    <xsd:import namespace="f6846e57-8f47-4469-9876-56ceb7758e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46e57-8f47-4469-9876-56ceb7758e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Signer xmlns="http://www.documentaal.nl/Signer"/>
</file>

<file path=customXml/item4.xml><?xml version="1.0" encoding="utf-8"?>
<Address xmlns="http://www.documentaal.nl/Address"/>
</file>

<file path=customXml/item5.xml><?xml version="1.0" encoding="utf-8"?>
<MatterData xmlns="http://www.documentaal.nl/MatterData">
  <ClientCode _Title="" _Label="" _PlaceholderText="" _Type="" _Id="" _Visible="" _Locked=""/>
  <ClientName _Title="" _Label="" _PlaceholderText="" _Type="" _Id="" _Visible="" _Locked=""/>
  <EntityValue _Title="" _Label="" _PlaceholderText="" _Type="" _Id="" _Visible="" _Locked=""/>
  <MatterCode _Title="" _Label="" _PlaceholderText="" _Type="" _Id="" _Visible="" _Locked=""/>
  <MatterName _Title="" _Label="" _PlaceholderText="" _Type="" _Id="" _Visible="" _Locked=""/>
  <MatterSite _Title="" _Label="" _PlaceholderText="" _Type="" _Id="" _Visible="" _Locked=""/>
</MatterDat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CustomProperties xmlns="http://www.documentaal.nl/CustomProperties">
  <DocumentNumber>&lt;?xml version="1.0" encoding="utf-16"?&gt;&lt;EntityValue xmlns:xsi="http://www.w3.org/2001/XMLSchema-instance" xmlns:xsd="http://www.w3.org/2001/XMLSchema" ID="a97266d9-fc19-4217-bba0-5cad320b91c7" Text=""&gt;&lt;Prefixes /&gt;&lt;Attributes /&gt;&lt;/EntityValue&gt;</DocumentNumber>
  <DocumentVersion>&lt;?xml version="1.0" encoding="utf-16"?&gt;&lt;EntityValue xmlns:xsi="http://www.w3.org/2001/XMLSchema-instance" xmlns:xsd="http://www.w3.org/2001/XMLSchema" ID="c646236b-b79d-4e1a-9a18-41d582dd2c3c" Text=""&gt;&lt;Prefixes /&gt;&lt;Attributes /&gt;&lt;/EntityValue&gt;</DocumentVersion>
  <FormalText>&lt;?xml version="1.0" encoding="utf-16"?&gt;&lt;EntityValue xmlns:xsi="http://www.w3.org/2001/XMLSchema-instance" xmlns:xsd="http://www.w3.org/2001/XMLSchema" ID="f4bd870d-14b2-43fe-a58a-e1ed9e153889" Text=""&gt;&lt;Prefixes /&gt;&lt;Attributes /&gt;&lt;/EntityValue&gt;</FormalText>
  <Formal>&lt;?xml version="1.0" encoding="utf-16"?&gt;&lt;EntityValue xmlns:xsi="http://www.w3.org/2001/XMLSchema-instance" xmlns:xsd="http://www.w3.org/2001/XMLSchema" ID="f5824d06-8bdf-46f8-abb4-8da087b74c3c" Text="True"&gt;&lt;Prefixes /&gt;&lt;Attributes /&gt;&lt;/EntityValue&gt;</Formal>
  <TypeOfLegalDocument>&lt;?xml version="1.0" encoding="utf-16"?&gt;&lt;EntityValue xmlns:xsi="http://www.w3.org/2001/XMLSchema-instance" xmlns:xsd="http://www.w3.org/2001/XMLSchema" ID="184fe890-11e7-495d-9cb8-6c4aa8642934" Text=""&gt;&lt;Prefixes /&gt;&lt;Attributes /&gt;&lt;/EntityValue&gt;</TypeOfLegalDocument>
  <Confidentiality>&lt;?xml version="1.0" encoding="utf-16"?&gt;&lt;EntityValue xmlns:xsi="http://www.w3.org/2001/XMLSchema-instance" xmlns:xsd="http://www.w3.org/2001/XMLSchema" ID="a954cff5-1996-4742-819a-f26238f7cb42" Text=""&gt;&lt;Prefixes /&gt;&lt;Attributes /&gt;&lt;/EntityValue&gt;</Confidentiality>
  <To>&lt;?xml version="1.0" encoding="utf-16"?&gt;&lt;EntityValue xmlns:xsi="http://www.w3.org/2001/XMLSchema-instance" xmlns:xsd="http://www.w3.org/2001/XMLSchema" ID="90c33fe1-ecf3-4b47-9f94-32c850593c17" Text=""&gt;&lt;Prefixes /&gt;&lt;Attributes /&gt;&lt;/EntityValue&gt;</To>
  <ToAdd>&lt;?xml version="1.0" encoding="utf-16"?&gt;&lt;EntityValue xmlns:xsi="http://www.w3.org/2001/XMLSchema-instance" xmlns:xsd="http://www.w3.org/2001/XMLSchema" ID="f73a9839-d7a2-486d-99e1-13dfe2d63901" Text=""&gt;&lt;Prefixes /&gt;&lt;Attributes /&gt;&lt;/EntityValue&gt;</ToAdd>
  <ClientCapacity>&lt;?xml version="1.0" encoding="utf-16"?&gt;&lt;EntityValue xmlns:xsi="http://www.w3.org/2001/XMLSchema-instance" xmlns:xsd="http://www.w3.org/2001/XMLSchema" ID="33965680-ab95-4a26-814b-e0e3e92dd4f4" Text=""&gt;&lt;Prefixes /&gt;&lt;Attributes /&gt;&lt;/EntityValue&gt;</ClientCapacity>
  <Client>&lt;?xml version="1.0" encoding="utf-16"?&gt;&lt;EntityValue xmlns:xsi="http://www.w3.org/2001/XMLSchema-instance" xmlns:xsd="http://www.w3.org/2001/XMLSchema" ID="a826585d-91e1-4ccb-b81c-79f65375c62b" Text=""&gt;&lt;Prefixes /&gt;&lt;Attributes /&gt;&lt;/EntityValue&gt;</Client>
  <ClientAdd>&lt;?xml version="1.0" encoding="utf-16"?&gt;&lt;EntityValue xmlns:xsi="http://www.w3.org/2001/XMLSchema-instance" xmlns:xsd="http://www.w3.org/2001/XMLSchema" ID="ade43a6f-0453-4736-ab38-12227a21a323" Text=""&gt;&lt;Prefixes /&gt;&lt;Attributes /&gt;&lt;/EntityValue&gt;</ClientAdd>
  <OpposingPartyCapacity>&lt;?xml version="1.0" encoding="utf-16"?&gt;&lt;EntityValue xmlns:xsi="http://www.w3.org/2001/XMLSchema-instance" xmlns:xsd="http://www.w3.org/2001/XMLSchema" ID="563ee5a2-dff1-4372-92f7-02d9c5b01c8e" Text=""&gt;&lt;Prefixes /&gt;&lt;Attributes /&gt;&lt;/EntityValue&gt;</OpposingPartyCapacity>
  <OpposingParty>&lt;?xml version="1.0" encoding="utf-16"?&gt;&lt;EntityValue xmlns:xsi="http://www.w3.org/2001/XMLSchema-instance" xmlns:xsd="http://www.w3.org/2001/XMLSchema" ID="1db3af74-3089-426e-8970-a32dafcf88b1" Text=""&gt;&lt;Prefixes /&gt;&lt;Attributes /&gt;&lt;/EntityValue&gt;</OpposingParty>
  <OpposingPartyAdd>&lt;?xml version="1.0" encoding="utf-16"?&gt;&lt;EntityValue xmlns:xsi="http://www.w3.org/2001/XMLSchema-instance" xmlns:xsd="http://www.w3.org/2001/XMLSchema" ID="ade43a6f-0453-4736-ab38-12227a21a323" Text=""&gt;&lt;Prefixes /&gt;&lt;Attributes /&gt;&lt;/EntityValue&gt;</OpposingPartyAdd>
  <ProperParty>&lt;?xml version="1.0" encoding="utf-16"?&gt;&lt;EntityValue xmlns:xsi="http://www.w3.org/2001/XMLSchema-instance" xmlns:xsd="http://www.w3.org/2001/XMLSchema" ID="e1a5d0d3-7907-4dec-be9e-580b918eeb68" Text=""&gt;&lt;Prefixes /&gt;&lt;Attributes /&gt;&lt;/EntityValue&gt;</ProperParty>
  <ProperPartyAdd>&lt;?xml version="1.0" encoding="utf-16"?&gt;&lt;EntityValue xmlns:xsi="http://www.w3.org/2001/XMLSchema-instance" xmlns:xsd="http://www.w3.org/2001/XMLSchema" ID="ade43a6f-0453-4736-ab38-12227a21a323" Text=""&gt;&lt;Prefixes /&gt;&lt;Attributes /&gt;&lt;/EntityValue&gt;</ProperPartyAdd>
  <RealParty>&lt;?xml version="1.0" encoding="utf-16"?&gt;&lt;EntityValue xmlns:xsi="http://www.w3.org/2001/XMLSchema-instance" xmlns:xsd="http://www.w3.org/2001/XMLSchema" ID="1464bfd3-2021-499c-a95e-789a018bd3b7" Text=""&gt;&lt;Prefixes /&gt;&lt;Attributes /&gt;&lt;/EntityValue&gt;</RealParty>
  <RealPartyAdd>&lt;?xml version="1.0" encoding="utf-16"?&gt;&lt;EntityValue xmlns:xsi="http://www.w3.org/2001/XMLSchema-instance" xmlns:xsd="http://www.w3.org/2001/XMLSchema" ID="ade43a6f-0453-4736-ab38-12227a21a323" Text=""&gt;&lt;Prefixes /&gt;&lt;Attributes /&gt;&lt;/EntityValue&gt;</RealPartyAdd>
  <OurReference>&lt;?xml version="1.0" encoding="utf-16"?&gt;&lt;EntityValue xmlns:xsi="http://www.w3.org/2001/XMLSchema-instance" xmlns:xsd="http://www.w3.org/2001/XMLSchema" ID="875dd1f9-9c1c-4fe1-b51c-d655c0ca037d" Text="BONT/2022/"&gt;&lt;Prefixes /&gt;&lt;Attributes /&gt;&lt;/EntityValue&gt;</OurReference>
  <YourReference>&lt;?xml version="1.0" encoding="utf-16"?&gt;&lt;EntityValue xmlns:xsi="http://www.w3.org/2001/XMLSchema-instance" xmlns:xsd="http://www.w3.org/2001/XMLSchema" ID="ea5aeff2-63d4-4257-9c31-9d62d2999db2" Text=""&gt;&lt;Prefixes /&gt;&lt;Attributes /&gt;&lt;/EntityValue&gt;</YourReference>
  <Reference>&lt;?xml version="1.0" encoding="utf-16"?&gt;&lt;EntityValue xmlns:xsi="http://www.w3.org/2001/XMLSchema-instance" xmlns:xsd="http://www.w3.org/2001/XMLSchema" ID="320b8bd4-1d75-4c2a-b094-60346e9f663f" Text="BONT/2022/"&gt;&lt;Prefixes /&gt;&lt;Attributes /&gt;&lt;/EntityValue&gt;</Reference>
  <Subject>&lt;?xml version="1.0" encoding="utf-16"?&gt;&lt;EntityValue xmlns:xsi="http://www.w3.org/2001/XMLSchema-instance" xmlns:xsd="http://www.w3.org/2001/XMLSchema" ID="f2a0677b-1d17-4aca-a14b-6aa3a8b97d22" Text=""&gt;&lt;Prefixes /&gt;&lt;Attributes&gt;&lt;EntityAttribute Name="GeneratedValue" Text="" /&gt;&lt;/Attributes&gt;&lt;/EntityValue&gt;</Subject>
  <Attn>&lt;?xml version="1.0" encoding="utf-16"?&gt;&lt;EntityValue xmlns:xsi="http://www.w3.org/2001/XMLSchema-instance" xmlns:xsd="http://www.w3.org/2001/XMLSchema" ID="c81586ef-9c7e-4c8d-8c18-fa3a0340b2d6" Text=""&gt;&lt;Prefixes /&gt;&lt;Attributes /&gt;&lt;/EntityValue&gt;</Attn>
  <AttnName>&lt;?xml version="1.0" encoding="utf-16"?&gt;&lt;EntityValue xmlns:xsi="http://www.w3.org/2001/XMLSchema-instance" xmlns:xsd="http://www.w3.org/2001/XMLSchema" ID="4428a22d-c2bc-4d3e-81af-409a487ab889" Text=""&gt;&lt;Prefixes /&gt;&lt;Attributes /&gt;&lt;/EntityValue&gt;</AttnName>
  <BULocation>&lt;?xml version="1.0" encoding="utf-16"?&gt;&lt;EntityValue xmlns:xsi="http://www.w3.org/2001/XMLSchema-instance" xmlns:xsd="http://www.w3.org/2001/XMLSchema" ID="7f14de1f-5e56-47db-be3a-aa87ae0aa90c" Text="Kortrijk(NL)"&gt;&lt;Prefixes /&gt;&lt;Attributes&gt;&lt;EntityAttribute Name="locname" Text="Vandelanotte" /&gt;&lt;EntityAttribute Name="loccountrycode" Text="BE" /&gt;&lt;EntityAttribute Name="loctelephone" Text="+32 56 43 80 60" /&gt;&lt;EntityAttribute Name="locfax" Text="+32 56 43 80 61" /&gt;&lt;EntityAttribute Name="locemail" Text="contact@vdl.be" /&gt;&lt;EntityAttribute Name="locvisitaddress1" Text="President Kennedypark 1a" /&gt;&lt;EntityAttribute Name="locvisitaddress2" Text="" /&gt;&lt;EntityAttribute Name="loczip" Text="8500" /&gt;&lt;EntityAttribute Name="loccity" Text="Kortrijk" /&gt;&lt;EntityAttribute Name="locstate" Text="" /&gt;&lt;EntityAttribute Name="locpobox1" Text="" /&gt;&lt;EntityAttribute Name="locpobox2" Text="" /&gt;&lt;EntityAttribute Name="locpozip" Text="" /&gt;&lt;EntityAttribute Name="locpocity" Text="" /&gt;&lt;EntityAttribute Name="locpostate" Text="" /&gt;&lt;EntityAttribute Name="loccountry" Text="België" /&gt;&lt;EntityAttribute Name="locwebsite" Text="" /&gt;&lt;EntityAttribute Name="locextra" Text=" | " /&gt;&lt;EntityAttribute Name="locfooteraddition" Text="Member of the Leading Edge Alliance" /&gt;&lt;EntityAttribute Name="location_id" Text="Kortrijk" /&gt;&lt;EntityAttribute Name="location_name" Text="Kortrijk" /&gt;&lt;EntityAttribute Name="bankinfo" Text="" /&gt;&lt;EntityAttribute Name="coc" Text="0876.286.023" /&gt;&lt;EntityAttribute Name="vatnr" Text="BE 0876.286.023" /&gt;&lt;EntityAttribute Name="internet" Text="www.vandelanotte.be" /&gt;&lt;EntityAttribute Name="email" Text="contact@vdl.be" /&gt;&lt;EntityAttribute Name="legaltextmail" Text="" /&gt;&lt;EntityAttribute Name="legaltextreport" Text="" /&gt;&lt;EntityAttribute Name="marketingmessage" Text="" /&gt;&lt;EntityAttribute Name="businessunit_id" Text="VandelanotteACC" /&gt;&lt;EntityAttribute Name="businessunit_name" Text="Vandelanotte Accountancy CVBA" /&gt;&lt;EntityAttribute Name="TemplateFolder" Text="" /&gt;&lt;EntityAttribute Name="logo_header_letter" Text="{Images}\logo_header.png" /&gt;&lt;EntityAttribute Name="logo_header" Text="{Images}\logo_header.png" /&gt;&lt;EntityAttribute Name="logo_header_otherpage" Text="{Images}\logo_header.png" /&gt;&lt;EntityAttribute Name="logo_footer" Text="" /&gt;&lt;EntityAttribute Name="logo_LEA" Text="{Images}\lea-logo.png" /&gt;&lt;EntityAttribute Name="logo_email" Text="{Images}\logo_email.png" /&gt;&lt;EntityAttribute Name="logo_excel" Text="{Images}\logo_excel.png" /&gt;&lt;EntityAttribute Name="logo_facebook" Text="{Images}\facebook.png" /&gt;&lt;EntityAttribute Name="logo_twitter" Text="{Images}\twitter.png" /&gt;&lt;EntityAttribute Name="logo_linkedIn" Text="{Images}\linkedin.png" /&gt;&lt;EntityAttribute Name="logo_teams" Text="{Images}\teams.png" /&gt;&lt;EntityAttribute Name="organisation_id" Text="DefaultOrganisation" /&gt;&lt;EntityAttribute Name="organisation_name" Text="Vandelanotte Accountancy CVBA" /&gt;&lt;/Attributes&gt;&lt;/EntityValue&gt;</BULocation>
  <Salutation>&lt;?xml version="1.0" encoding="utf-16"?&gt;&lt;EntityValue xmlns:xsi="http://www.w3.org/2001/XMLSchema-instance" xmlns:xsd="http://www.w3.org/2001/XMLSchema" ID="83d2431f-6eeb-4f0d-80ad-1a9c9c6074db" Text=""&gt;&lt;Prefixes /&gt;&lt;Attributes /&gt;&lt;/EntityValue&gt;</Salutation>
  <EmailSalutation>&lt;?xml version="1.0" encoding="utf-16"?&gt;&lt;EntityValue xmlns:xsi="http://www.w3.org/2001/XMLSchema-instance" xmlns:xsd="http://www.w3.org/2001/XMLSchema" ID="50abad0d-4538-4130-ad0b-e0a3325ff926" Text=""&gt;&lt;Prefixes /&gt;&lt;Attributes /&gt;&lt;/EntityValue&gt;</EmailSalutation>
  <Onbehalfof>&lt;?xml version="1.0" encoding="utf-16"?&gt;&lt;EntityValue xmlns:xsi="http://www.w3.org/2001/XMLSchema-instance" xmlns:xsd="http://www.w3.org/2001/XMLSchema" ID="fa38b119-1dae-42f1-a369-22c8cba76c13" Text=""&gt;&lt;Prefixes /&gt;&lt;Attributes /&gt;&lt;/EntityValue&gt;</Onbehalfof>
  <Signer>&lt;?xml version="1.0" encoding="utf-16"?&gt;&lt;EntityValue xmlns:xsi="http://www.w3.org/2001/XMLSchema-instance" xmlns:xsd="http://www.w3.org/2001/XMLSchema" ID="3e05c319-a26a-4a9a-b259-89b00b84848b" Text=""&gt;&lt;Prefixes /&gt;&lt;Attributes /&gt;&lt;/EntityValue&gt;</Signer>
  <Signer2>&lt;?xml version="1.0" encoding="utf-16"?&gt;&lt;EntityValue xmlns:xsi="http://www.w3.org/2001/XMLSchema-instance" xmlns:xsd="http://www.w3.org/2001/XMLSchema" ID="3146083a-afdd-4f63-bd22-54423bb4ad5f" Text=""&gt;&lt;Prefixes /&gt;&lt;Attributes /&gt;&lt;/EntityValue&gt;</Signer2>
  <Signer3>&lt;?xml version="1.0" encoding="utf-16"?&gt;&lt;EntityValue xmlns:xsi="http://www.w3.org/2001/XMLSchema-instance" xmlns:xsd="http://www.w3.org/2001/XMLSchema" ID="66fd7993-182a-4e67-a65e-f347996313be" Text=""&gt;&lt;Prefixes /&gt;&lt;Attributes /&gt;&lt;/EntityValue&gt;</Signer3>
  <Enclosures>&lt;?xml version="1.0" encoding="utf-16"?&gt;&lt;EntityValue xmlns:xsi="http://www.w3.org/2001/XMLSchema-instance" xmlns:xsd="http://www.w3.org/2001/XMLSchema" ID="d24d0554-716d-48a3-86a3-f3afa978f250" Text=""&gt;&lt;Prefixes /&gt;&lt;Attributes /&gt;&lt;/EntityValue&gt;</Enclosures>
  <CarbonCopies>&lt;?xml version="1.0" encoding="utf-16"?&gt;&lt;EntityValue xmlns:xsi="http://www.w3.org/2001/XMLSchema-instance" xmlns:xsd="http://www.w3.org/2001/XMLSchema" ID="7b4d1a23-1eb0-4f03-b96c-60e2dd3d7258" Text=""&gt;&lt;Prefixes /&gt;&lt;Attributes /&gt;&lt;/EntityValue&gt;</CarbonCopies>
  <CarbonCopiesAdd>&lt;?xml version="1.0" encoding="utf-16"?&gt;&lt;EntityValue xmlns:xsi="http://www.w3.org/2001/XMLSchema-instance" xmlns:xsd="http://www.w3.org/2001/XMLSchema" ID="ade43a6f-0453-4736-ab38-12227a21a323" Text=""&gt;&lt;Prefixes /&gt;&lt;Attributes /&gt;&lt;/EntityValue&gt;</CarbonCopiesAdd>
  <AuthorData>&lt;?xml version="1.0" encoding="utf-16"?&gt;&lt;EntityValue xmlns:xsi="http://www.w3.org/2001/XMLSchema-instance" xmlns:xsd="http://www.w3.org/2001/XMLSchema" ID="a4a9ec77-59e1-436c-8cd0-0a57f59d6cea" Text="Ongenaert Biene - ACC - KOR (NL)"&gt;&lt;Prefixes /&gt;&lt;Attributes&gt;&lt;EntityAttribute Name="import" Text="" /&gt;&lt;EntityAttribute Name="seperator1" Text="" /&gt;&lt;EntityAttribute Name="fullname" Text="Ongenaert" /&gt;&lt;EntityAttribute Name="titlefor" Text="" /&gt;&lt;EntityAttribute Name="initials" Text="BONT" /&gt;&lt;EntityAttribute Name="firstletters" Text="" /&gt;&lt;EntityAttribute Name="firstname" Text="Biene" /&gt;&lt;EntityAttribute Name="middlename" Text="" /&gt;&lt;EntityAttribute Name="lastname" Text="Ongenaert" /&gt;&lt;EntityAttribute Name="titleafter" Text="" /&gt;&lt;EntityAttribute Name="function" Text="Advisor Tax" /&gt;&lt;EntityAttribute Name="email" Text="biene.ongenaert@vdl.be" /&gt;&lt;EntityAttribute Name="bulist" Text="Vandelanotte Accountancy CVBA" /&gt;&lt;EntityAttribute Name="locationlist" Text="Vandelanotte Accountancy CVBA" /&gt;&lt;EntityAttribute Name="departmentlist" Text="Kortrijk" /&gt;&lt;EntityAttribute Name="telephone" Text="" /&gt;&lt;EntityAttribute Name="mobile" Text="0495 70 57 16" /&gt;&lt;EntityAttribute Name="fax" Text="" /&gt;&lt;EntityAttribute Name="signature" Text="" /&gt;&lt;EntityAttribute Name="present" Text="" /&gt;&lt;EntityAttribute Name="linkedin" Text="" /&gt;&lt;EntityAttribute Name="twitter" Text="" /&gt;&lt;EntityAttribute Name="facebook" Text="" /&gt;&lt;EntityAttribute Name="country" Text="België" /&gt;&lt;EntityAttribute Name="organisationdata" Text="\DefaultOrganisation\VandelanotteACC\Kortrijk" /&gt;&lt;EntityAttribute Name="BU_locname" Text="Vandelanotte" /&gt;&lt;EntityAttribute Name="BU_loccountrycode" Text="BE" /&gt;&lt;EntityAttribute Name="BU_loctelephone" Text="+32 56 43 80 60" /&gt;&lt;EntityAttribute Name="BU_locfax" Text="+32 56 43 80 61" /&gt;&lt;EntityAttribute Name="BU_locemail" Text="contact@vdl.be" /&gt;&lt;EntityAttribute Name="BU_locvisitaddress1" Text="President Kennedypark 1a" /&gt;&lt;EntityAttribute Name="BU_locvisitaddress2" Text="" /&gt;&lt;EntityAttribute Name="BU_loczip" Text="8500" /&gt;&lt;EntityAttribute Name="BU_loccity" Text="Kortrijk" /&gt;&lt;EntityAttribute Name="BU_locstate" Text="" /&gt;&lt;EntityAttribute Name="BU_locpobox1" Text="" /&gt;&lt;EntityAttribute Name="BU_locpobox2" Text="" /&gt;&lt;EntityAttribute Name="BU_locpozip" Text="" /&gt;&lt;EntityAttribute Name="BU_locpocity" Text="" /&gt;&lt;EntityAttribute Name="BU_locpostate" Text="" /&gt;&lt;EntityAttribute Name="BU_loccountry" Text="België" /&gt;&lt;EntityAttribute Name="BU_locwebsite" Text="" /&gt;&lt;EntityAttribute Name="BU_locextra" Text=" | " /&gt;&lt;EntityAttribute Name="BU_locfooteraddition" Text="Member of the Leading Edge Alliance" /&gt;&lt;EntityAttribute Name="BU_location_id" Text="Kortrijk" /&gt;&lt;EntityAttribute Name="BU_location_name" Text="Kortrijk" /&gt;&lt;EntityAttribute Name="BU_bankinfo" Text="" /&gt;&lt;EntityAttribute Name="BU_coc" Text="0876.286.023" /&gt;&lt;EntityAttribute Name="BU_vatnr" Text="BE 0876.286.023" /&gt;&lt;EntityAttribute Name="BU_internet" Text="www.vandelanotte.be" /&gt;&lt;EntityAttribute Name="BU_email" Text="contact@vdl.be" /&gt;&lt;EntityAttribute Name="BU_legaltextmail" Text="" /&gt;&lt;EntityAttribute Name="BU_legaltextreport" Text="" /&gt;&lt;EntityAttribute Name="BU_marketingmessage" Text="" /&gt;&lt;EntityAttribute Name="BU_businessunit_id" Text="VandelanotteACC" /&gt;&lt;EntityAttribute Name="BU_businessunit_name" Text="Vandelanotte Accountancy CVBA" /&gt;&lt;EntityAttribute Name="BU_TemplateFolder" Text="" /&gt;&lt;EntityAttribute Name="BU_logo_header_letter" Text="{Images}\logo_header.png" /&gt;&lt;EntityAttribute Name="BU_logo_header" Text="{Images}\logo_header.png" /&gt;&lt;EntityAttribute Name="BU_logo_header_otherpage" Text="{Images}\logo_header.png" /&gt;&lt;EntityAttribute Name="BU_logo_footer" Text="" /&gt;&lt;EntityAttribute Name="BU_logo_LEA" Text="{Images}\lea-logo.png" /&gt;&lt;EntityAttribute Name="BU_logo_email" Text="{Images}\logo_email.png" /&gt;&lt;EntityAttribute Name="BU_logo_excel" Text="{Images}\logo_excel.png" /&gt;&lt;EntityAttribute Name="BU_logo_facebook" Text="{Images}\facebook.png" /&gt;&lt;EntityAttribute Name="BU_logo_twitter" Text="{Images}\twitter.png" /&gt;&lt;EntityAttribute Name="BU_logo_linkedIn" Text="{Images}\linkedin.png" /&gt;&lt;EntityAttribute Name="BU_logo_teams" Text="{Images}\teams.png" /&gt;&lt;EntityAttribute Name="BU_organisation_id" Text="DefaultOrganisation" /&gt;&lt;EntityAttribute Name="BU_organisation_name" Text="Vandelanotte Accountancy CVBA" /&gt;&lt;/Attributes&gt;&lt;/EntityValue&gt;</AuthorData>
  <Signer1Data>&lt;?xml version="1.0" encoding="utf-16"?&gt;&lt;EntityValue xmlns:xsi="http://www.w3.org/2001/XMLSchema-instance" xmlns:xsd="http://www.w3.org/2001/XMLSchema" ID="11ecec70-da66-448b-a88a-8f9c52f5979f" Text=""&gt;&lt;Prefixes /&gt;&lt;Attributes /&gt;&lt;/EntityValue&gt;</Signer1Data>
  <Signer2Data>&lt;?xml version="1.0" encoding="utf-16"?&gt;&lt;EntityValue xmlns:xsi="http://www.w3.org/2001/XMLSchema-instance" xmlns:xsd="http://www.w3.org/2001/XMLSchema" ID="d0cf16f0-4f11-4028-aaad-15db540741bd" Text=""&gt;&lt;Prefixes /&gt;&lt;Attributes /&gt;&lt;/EntityValue&gt;</Signer2Data>
  <Signer3Data>&lt;?xml version="1.0" encoding="utf-16"?&gt;&lt;EntityValue xmlns:xsi="http://www.w3.org/2001/XMLSchema-instance" xmlns:xsd="http://www.w3.org/2001/XMLSchema" ID="5ced4084-76d6-42c2-8d53-ee8fe17a0cc6" Text=""&gt;&lt;Prefixes /&gt;&lt;Attributes /&gt;&lt;/EntityValue&gt;</Signer3Data>
  <DateAgreement>&lt;?xml version="1.0" encoding="utf-16"?&gt;&lt;EntityValue xmlns:xsi="http://www.w3.org/2001/XMLSchema-instance" xmlns:xsd="http://www.w3.org/2001/XMLSchema" ID="c2cdbbf7-5ddf-4f60-a64a-a05c76fe94db" Text=""&gt;&lt;Prefixes /&gt;&lt;Attributes /&gt;&lt;/EntityValue&gt;</DateAgreement>
  <Status>&lt;?xml version="1.0" encoding="utf-16"?&gt;&lt;EntityValue xmlns:xsi="http://www.w3.org/2001/XMLSchema-instance" xmlns:xsd="http://www.w3.org/2001/XMLSchema" ID="e15ec59e-e701-4461-9f92-a1fab3abaedf" Text=""&gt;&lt;Prefixes /&gt;&lt;Attributes /&gt;&lt;/EntityValue&gt;</Status>
  <chkNoLogoText>&lt;?xml version="1.0" encoding="utf-16"?&gt;&lt;EntityValue xmlns:xsi="http://www.w3.org/2001/XMLSchema-instance" xmlns:xsd="http://www.w3.org/2001/XMLSchema" ID="50df1664-075a-451c-89d7-a89f1aa1d3d5" Text=""&gt;&lt;Prefixes /&gt;&lt;Attributes /&gt;&lt;/EntityValue&gt;</chkNoLogoText>
  <chkNoLogo>&lt;?xml version="1.0" encoding="utf-16"?&gt;&lt;EntityValue xmlns:xsi="http://www.w3.org/2001/XMLSchema-instance" xmlns:xsd="http://www.w3.org/2001/XMLSchema" ID="0a723e30-dcb0-4009-b79e-13e488f2c0c2" Text="false"&gt;&lt;Prefixes /&gt;&lt;Attributes /&gt;&lt;/EntityValue&gt;</chkNoLogo>
  <chkLogoText>&lt;?xml version="1.0" encoding="utf-16"?&gt;&lt;EntityValue xmlns:xsi="http://www.w3.org/2001/XMLSchema-instance" xmlns:xsd="http://www.w3.org/2001/XMLSchema" ID="e0544a1f-e4e2-4897-8d52-36136b4a29bf" Text=""&gt;&lt;Prefixes /&gt;&lt;Attributes /&gt;&lt;/EntityValue&gt;</chkLogoText>
  <chkLogo>&lt;?xml version="1.0" encoding="utf-16"?&gt;&lt;EntityValue xmlns:xsi="http://www.w3.org/2001/XMLSchema-instance" xmlns:xsd="http://www.w3.org/2001/XMLSchema" ID="34a21b0d-28b4-4754-a728-0f3516b4868e" Text="True"&gt;&lt;Prefixes /&gt;&lt;Attributes /&gt;&lt;/EntityValue&gt;</chkLogo>
  <chkSignDigitalText>&lt;?xml version="1.0" encoding="utf-16"?&gt;&lt;EntityValue xmlns:xsi="http://www.w3.org/2001/XMLSchema-instance" xmlns:xsd="http://www.w3.org/2001/XMLSchema" ID="a4f1ad00-fa93-450b-b7b2-2ffc6dea90de" Text=""&gt;&lt;Prefixes /&gt;&lt;Attributes /&gt;&lt;/EntityValue&gt;</chkSignDigitalText>
  <chkSignDigital>&lt;?xml version="1.0" encoding="utf-16"?&gt;&lt;EntityValue xmlns:xsi="http://www.w3.org/2001/XMLSchema-instance" xmlns:xsd="http://www.w3.org/2001/XMLSchema" ID="621f199a-3221-49b1-95e0-4d82723341ea" Text="True"&gt;&lt;Prefixes /&gt;&lt;Attributes /&gt;&lt;/EntityValue&gt;</chkSignDigital>
  <Meeting>&lt;?xml version="1.0" encoding="utf-16"?&gt;&lt;EntityValue xmlns:xsi="http://www.w3.org/2001/XMLSchema-instance" xmlns:xsd="http://www.w3.org/2001/XMLSchema" ID="76ea65d5-5836-47c9-87fe-15f972eb87e9" Text=""&gt;&lt;Prefixes /&gt;&lt;Attributes /&gt;&lt;/EntityValue&gt;</Meeting>
  <Location>&lt;?xml version="1.0" encoding="utf-16"?&gt;&lt;EntityValue xmlns:xsi="http://www.w3.org/2001/XMLSchema-instance" xmlns:xsd="http://www.w3.org/2001/XMLSchema" ID="18f5a3a2-3730-438b-af17-d80eea81555e" Text=""&gt;&lt;Prefixes /&gt;&lt;Attributes /&gt;&lt;/EntityValue&gt;</Location>
  <Present>&lt;?xml version="1.0" encoding="utf-16"?&gt;&lt;EntityValue xmlns:xsi="http://www.w3.org/2001/XMLSchema-instance" xmlns:xsd="http://www.w3.org/2001/XMLSchema" ID="aff458c1-baec-49f6-87e0-283633aa366c" Text=""&gt;&lt;Prefixes /&gt;&lt;Attributes /&gt;&lt;/EntityValue&gt;</Present>
  <PresentAdd>&lt;?xml version="1.0" encoding="utf-16"?&gt;&lt;EntityValue xmlns:xsi="http://www.w3.org/2001/XMLSchema-instance" xmlns:xsd="http://www.w3.org/2001/XMLSchema" ID="ade43a6f-0453-4736-ab38-12227a21a323" Text=""&gt;&lt;Prefixes /&gt;&lt;Attributes /&gt;&lt;/EntityValue&gt;</PresentAdd>
  <Absent>&lt;?xml version="1.0" encoding="utf-16"?&gt;&lt;EntityValue xmlns:xsi="http://www.w3.org/2001/XMLSchema-instance" xmlns:xsd="http://www.w3.org/2001/XMLSchema" ID="2b15f1eb-6523-4f8d-b2b2-0da761853c39" Text=""&gt;&lt;Prefixes /&gt;&lt;Attributes /&gt;&lt;/EntityValue&gt;</Absent>
  <AbsentAdd>&lt;?xml version="1.0" encoding="utf-16"?&gt;&lt;EntityValue xmlns:xsi="http://www.w3.org/2001/XMLSchema-instance" xmlns:xsd="http://www.w3.org/2001/XMLSchema" ID="ade43a6f-0453-4736-ab38-12227a21a323" Text=""&gt;&lt;Prefixes /&gt;&lt;Attributes /&gt;&lt;/EntityValue&gt;</AbsentAdd>
  <Copy>&lt;?xml version="1.0" encoding="utf-16"?&gt;&lt;EntityValue xmlns:xsi="http://www.w3.org/2001/XMLSchema-instance" xmlns:xsd="http://www.w3.org/2001/XMLSchema" ID="881be931-0f40-4a59-af3b-d54dab427aee" Text=""&gt;&lt;Prefixes /&gt;&lt;Attributes /&gt;&lt;/EntityValue&gt;</Copy>
  <DateNextMeeting>&lt;?xml version="1.0" encoding="utf-16"?&gt;&lt;EntityValue xmlns:xsi="http://www.w3.org/2001/XMLSchema-instance" xmlns:xsd="http://www.w3.org/2001/XMLSchema" ID="b502bbb8-3a93-4be3-84e0-0ef9658f1d11" Text=""&gt;&lt;Prefixes /&gt;&lt;Attributes /&gt;&lt;/EntityValue&gt;</DateNextMeeting>
  <TimeNextMeeting>&lt;?xml version="1.0" encoding="utf-16"?&gt;&lt;EntityValue xmlns:xsi="http://www.w3.org/2001/XMLSchema-instance" xmlns:xsd="http://www.w3.org/2001/XMLSchema" ID="14bc4919-a574-4a4f-bab3-120e5f98eae4" Text=""&gt;&lt;Prefixes /&gt;&lt;Attributes /&gt;&lt;/EntityValue&gt;</TimeNextMeeting>
  <LocationNextMeeting>&lt;?xml version="1.0" encoding="utf-16"?&gt;&lt;EntityValue xmlns:xsi="http://www.w3.org/2001/XMLSchema-instance" xmlns:xsd="http://www.w3.org/2001/XMLSchema" ID="452ce5b1-ce02-4c06-8509-a0394a7339a5" Text=""&gt;&lt;Prefixes /&gt;&lt;Attributes /&gt;&lt;/EntityValue&gt;</LocationNextMeeting>
  <LegalInstance>&lt;?xml version="1.0" encoding="utf-16"?&gt;&lt;EntityValue xmlns:xsi="http://www.w3.org/2001/XMLSchema-instance" xmlns:xsd="http://www.w3.org/2001/XMLSchema" ID="374dabfa-af53-4be6-844d-3b8a35ba5565" Text=""&gt;&lt;Prefixes /&gt;&lt;Attributes /&gt;&lt;/EntityValue&gt;</LegalInstance>
  <LegalSector>&lt;?xml version="1.0" encoding="utf-16"?&gt;&lt;EntityValue xmlns:xsi="http://www.w3.org/2001/XMLSchema-instance" xmlns:xsd="http://www.w3.org/2001/XMLSchema" ID="435be1d3-5f24-4b2e-9623-1d9e6564abbf" Text=""&gt;&lt;Prefixes /&gt;&lt;Attributes /&gt;&lt;/EntityValue&gt;</LegalSector>
  <Court>&lt;?xml version="1.0" encoding="utf-16"?&gt;&lt;EntityValue xmlns:xsi="http://www.w3.org/2001/XMLSchema-instance" xmlns:xsd="http://www.w3.org/2001/XMLSchema" ID="156a9d1e-2402-4725-9a2e-72d6cd590be1" Text=""&gt;&lt;Prefixes /&gt;&lt;Attributes /&gt;&lt;/EntityValue&gt;</Court>
  <CourtLocation>&lt;?xml version="1.0" encoding="utf-16"?&gt;&lt;EntityValue xmlns:xsi="http://www.w3.org/2001/XMLSchema-instance" xmlns:xsd="http://www.w3.org/2001/XMLSchema" ID="a1c06e1f-1ddb-4d5b-a749-4384878c2688" Text=""&gt;&lt;Prefixes /&gt;&lt;Attributes /&gt;&lt;/EntityValue&gt;</CourtLocation>
  <DateSession>&lt;?xml version="1.0" encoding="utf-16"?&gt;&lt;EntityValue xmlns:xsi="http://www.w3.org/2001/XMLSchema-instance" xmlns:xsd="http://www.w3.org/2001/XMLSchema" ID="3703ce3f-3e2c-45ba-8dc1-703505318193" Text=""&gt;&lt;Prefixes /&gt;&lt;Attributes /&gt;&lt;/EntityValue&gt;</DateSession>
  <TimeSession>&lt;?xml version="1.0" encoding="utf-16"?&gt;&lt;EntityValue xmlns:xsi="http://www.w3.org/2001/XMLSchema-instance" xmlns:xsd="http://www.w3.org/2001/XMLSchema" ID="e99f7a40-80cd-4eab-87b3-161979063392" Text=""&gt;&lt;Prefixes /&gt;&lt;Attributes /&gt;&lt;/EntityValue&gt;</TimeSession>
  <Subtitle>&lt;?xml version="1.0" encoding="utf-16"?&gt;&lt;EntityValue xmlns:xsi="http://www.w3.org/2001/XMLSchema-instance" xmlns:xsd="http://www.w3.org/2001/XMLSchema" ID="a3a8491c-7429-4bc2-bc47-e4a8ab5a3afd" Text=""&gt;&lt;Prefixes /&gt;&lt;Attributes /&gt;&lt;/EntityValue&gt;</Subtitle>
  <PowerPointFooter>&lt;?xml version="1.0" encoding="utf-16"?&gt;&lt;EntityValue xmlns:xsi="http://www.w3.org/2001/XMLSchema-instance" xmlns:xsd="http://www.w3.org/2001/XMLSchema" ID="7c78e1c2-90b7-4c01-9823-010074977a45" Text=""&gt;&lt;Prefixes /&gt;&lt;Attributes /&gt;&lt;/EntityValue&gt;</PowerPointFooter>
  <ProjectNumber>&lt;?xml version="1.0" encoding="utf-16"?&gt;&lt;EntityValue xmlns:xsi="http://www.w3.org/2001/XMLSchema-instance" xmlns:xsd="http://www.w3.org/2001/XMLSchema" ID="ba14bc30-0900-4a86-b3d6-87c4c167a075" Text=""&gt;&lt;Prefixes /&gt;&lt;Attributes /&gt;&lt;/EntityValue&gt;</ProjectNumber>
  <Headers>&lt;?xml version="1.0" encoding="utf-16"?&gt;&lt;EntityValue xmlns:xsi="http://www.w3.org/2001/XMLSchema-instance" xmlns:xsd="http://www.w3.org/2001/XMLSchema" ID="050ec401-99ff-4edd-ab2f-e7506b3b2e34" Text=""&gt;&lt;Prefixes /&gt;&lt;Attributes /&gt;&lt;/EntityValue&gt;</Headers>
  <HeaderText>&lt;?xml version="1.0" encoding="utf-16"?&gt;&lt;EntityValue xmlns:xsi="http://www.w3.org/2001/XMLSchema-instance" xmlns:xsd="http://www.w3.org/2001/XMLSchema" ID="7b73385d-80ee-48ea-ac5f-d1abf4d6ae0e" Text=""&gt;&lt;Prefixes /&gt;&lt;Attributes /&gt;&lt;/EntityValue&gt;</HeaderText>
  <NumberType>&lt;?xml version="1.0" encoding="utf-16"?&gt;&lt;EntityValue xmlns:xsi="http://www.w3.org/2001/XMLSchema-instance" xmlns:xsd="http://www.w3.org/2001/XMLSchema" ID="432dbb1c-b38d-4799-9920-1eb8d12aa688" Text=""&gt;&lt;Prefixes /&gt;&lt;Attributes /&gt;&lt;/EntityValue&gt;</NumberType>
  <NumberText>&lt;?xml version="1.0" encoding="utf-16"?&gt;&lt;EntityValue xmlns:xsi="http://www.w3.org/2001/XMLSchema-instance" xmlns:xsd="http://www.w3.org/2001/XMLSchema" ID="b15c6025-4e43-4c85-903e-fa64173c3ebe" Text=""&gt;&lt;Prefixes /&gt;&lt;Attributes /&gt;&lt;/EntityValue&gt;</NumberText>
  <LegalSignature>&lt;?xml version="1.0" encoding="utf-16"?&gt;&lt;EntityValue xmlns:xsi="http://www.w3.org/2001/XMLSchema-instance" xmlns:xsd="http://www.w3.org/2001/XMLSchema" ID="f906b1fd-4a14-4678-8eb2-449a54460d3c" Text=""&gt;&lt;Prefixes /&gt;&lt;Attributes /&gt;&lt;/EntityValue&gt;</LegalSignature>
  <Signature>&lt;?xml version="1.0" encoding="utf-16"?&gt;&lt;EntityValue xmlns:xsi="http://www.w3.org/2001/XMLSchema-instance" xmlns:xsd="http://www.w3.org/2001/XMLSchema" ID="32389126-90e6-413c-89e7-f5fed1c401d7" Text="Advocaat"&gt;&lt;Prefixes /&gt;&lt;Attributes /&gt;&lt;/EntityValue&gt;</Signature>
  <Version>&lt;?xml version="1.0" encoding="utf-16"?&gt;&lt;EntityValue xmlns:xsi="http://www.w3.org/2001/XMLSchema-instance" xmlns:xsd="http://www.w3.org/2001/XMLSchema" ID="90b83482-a50a-4595-901b-569fb7dcee29" Text=""&gt;&lt;Prefixes /&gt;&lt;Attributes /&gt;&lt;/EntityValue&gt;</Version>
  <Template>&lt;?xml version="1.0" encoding="utf-16"?&gt;&lt;EntityValue xmlns:xsi="http://www.w3.org/2001/XMLSchema-instance" xmlns:xsd="http://www.w3.org/2001/XMLSchema" ID="97aece5c-031b-4b62-9bde-a3f8d83c75b5" Text="C:\Users\biene.ongenaert\VANDELANOTTE++\dStyle365 - Config\PowerPoint\Template VDL PowerPoint 2021 NL.potx"&gt;&lt;Prefixes /&gt;&lt;Attributes /&gt;&lt;/EntityValue&gt;</Template>
  <ContentType>&lt;?xml version="1.0" encoding="utf-16"?&gt;&lt;EntityValue xmlns:xsi="http://www.w3.org/2001/XMLSchema-instance" xmlns:xsd="http://www.w3.org/2001/XMLSchema" ID="1fb2366e-9cae-4324-8a7d-b99dddbedcb7" Text=""&gt;&lt;Prefixes /&gt;&lt;Attributes /&gt;&lt;/EntityValue&gt;</ContentType>
  <TypeOfProcedure>&lt;?xml version="1.0" encoding="utf-16"?&gt;&lt;EntityValue xmlns:xsi="http://www.w3.org/2001/XMLSchema-instance" xmlns:xsd="http://www.w3.org/2001/XMLSchema" ID="e8670cd4-bc81-430a-a7ca-0c0447208959" Text=""&gt;&lt;Prefixes /&gt;&lt;Attributes /&gt;&lt;/EntityValue&gt;</TypeOfProcedure>
  <DagvaardingType>&lt;?xml version="1.0" encoding="utf-16"?&gt;&lt;EntityValue xmlns:xsi="http://www.w3.org/2001/XMLSchema-instance" xmlns:xsd="http://www.w3.org/2001/XMLSchema" ID="752a8216-20c4-41a7-a065-ba4afb51022f" Text=""&gt;&lt;Prefixes /&gt;&lt;Attributes /&gt;&lt;/EntityValue&gt;</DagvaardingType>
  <CourtVerdict>&lt;?xml version="1.0" encoding="utf-16"?&gt;&lt;EntityValue xmlns:xsi="http://www.w3.org/2001/XMLSchema-instance" xmlns:xsd="http://www.w3.org/2001/XMLSchema" ID="3dc2f293-1303-42e0-8c06-aacbff806b25" Text=""&gt;&lt;Prefixes /&gt;&lt;Attributes /&gt;&lt;/EntityValue&gt;</CourtVerdict>
  <DateVerdict>&lt;?xml version="1.0" encoding="utf-16"?&gt;&lt;EntityValue xmlns:xsi="http://www.w3.org/2001/XMLSchema-instance" xmlns:xsd="http://www.w3.org/2001/XMLSchema" ID="fb7cb4ec-9a31-409f-9097-3a9f3e722a9f" Text=""&gt;&lt;Prefixes /&gt;&lt;Attributes /&gt;&lt;/EntityValue&gt;</DateVerdict>
  <CaseNumberVerdict>&lt;?xml version="1.0" encoding="utf-16"?&gt;&lt;EntityValue xmlns:xsi="http://www.w3.org/2001/XMLSchema-instance" xmlns:xsd="http://www.w3.org/2001/XMLSchema" ID="0dca2dca-8dfb-4aa6-8044-88de90248e0a" Text=""&gt;&lt;Prefixes /&gt;&lt;Attributes /&gt;&lt;/EntityValue&gt;</CaseNumberVerdict>
  <VerdictProcedure>&lt;?xml version="1.0" encoding="utf-16"?&gt;&lt;EntityValue xmlns:xsi="http://www.w3.org/2001/XMLSchema-instance" xmlns:xsd="http://www.w3.org/2001/XMLSchema" ID="2bdb7232-e8b4-4f24-baa8-24b62ebee4d0" Text=""&gt;&lt;Prefixes /&gt;&lt;Attributes /&gt;&lt;/EntityValue&gt;</VerdictProcedure>
  <TypeOfAgreement>&lt;?xml version="1.0" encoding="utf-16"?&gt;&lt;EntityValue xmlns:xsi="http://www.w3.org/2001/XMLSchema-instance" xmlns:xsd="http://www.w3.org/2001/XMLSchema" ID="60aa8b10-a0bf-40dd-8b54-6d70d949d6cb" Text=""&gt;&lt;Prefixes /&gt;&lt;Attributes /&gt;&lt;/EntityValue&gt;</TypeOfAgreement>
  <AgreementType>&lt;?xml version="1.0" encoding="utf-16"?&gt;&lt;EntityValue xmlns:xsi="http://www.w3.org/2001/XMLSchema-instance" xmlns:xsd="http://www.w3.org/2001/XMLSchema" ID="28fab689-375f-4afa-b441-9a5e607636b4" Text=""&gt;&lt;Prefixes /&gt;&lt;Attributes /&gt;&lt;/EntityValue&gt;</AgreementType>
  <IsEqual>&lt;?xml version="1.0" encoding="utf-16"?&gt;&lt;EntityValue xmlns:xsi="http://www.w3.org/2001/XMLSchema-instance" xmlns:xsd="http://www.w3.org/2001/XMLSchema" ID="e3b5052c-095b-4b3e-810f-c263e0fe4731" Text=""&gt;&lt;Prefixes /&gt;&lt;Attributes /&gt;&lt;/EntityValue&gt;</IsEqual>
  <InvoiceNumber>&lt;?xml version="1.0" encoding="utf-16"?&gt;&lt;EntityValue xmlns:xsi="http://www.w3.org/2001/XMLSchema-instance" xmlns:xsd="http://www.w3.org/2001/XMLSchema" ID="96067491-74a4-49b5-b737-8b72070d6dfd" Text=""&gt;&lt;Prefixes /&gt;&lt;Attributes /&gt;&lt;/EntityValue&gt;</InvoiceNumber>
  <AgreementNumber>&lt;?xml version="1.0" encoding="utf-16"?&gt;&lt;EntityValue xmlns:xsi="http://www.w3.org/2001/XMLSchema-instance" xmlns:xsd="http://www.w3.org/2001/XMLSchema" ID="b8a4cb09-686f-4bf7-a9c3-6c51d72aec05" Text=""&gt;&lt;Prefixes /&gt;&lt;Attributes /&gt;&lt;/EntityValue&gt;</AgreementNumber>
  <OrderNumber>&lt;?xml version="1.0" encoding="utf-16"?&gt;&lt;EntityValue xmlns:xsi="http://www.w3.org/2001/XMLSchema-instance" xmlns:xsd="http://www.w3.org/2001/XMLSchema" ID="d34580fc-95a1-4f06-b710-54401414efed" Text=""&gt;&lt;Prefixes /&gt;&lt;Attributes /&gt;&lt;/EntityValue&gt;</OrderNumber>
  <InvoiceDate>&lt;?xml version="1.0" encoding="utf-16"?&gt;&lt;EntityValue xmlns:xsi="http://www.w3.org/2001/XMLSchema-instance" xmlns:xsd="http://www.w3.org/2001/XMLSchema" ID="5c6f55c5-e901-44bf-ac5a-56147b876934" Text="26 april 2022"&gt;&lt;Prefixes /&gt;&lt;Attributes&gt;&lt;EntityAttribute Name="Ticks" Text="637865280000000000" /&gt;&lt;EntityAttribute Name="Year" Text="2022" /&gt;&lt;EntityAttribute Name="ShortYear" Text="22" /&gt;&lt;EntityAttribute Name="Month" Text="04" /&gt;&lt;EntityAttribute Name="Day" Text="26" /&gt;&lt;/Attributes&gt;&lt;/EntityValue&gt;</InvoiceDate>
  <InvoiceDueDate>&lt;?xml version="1.0" encoding="utf-16"?&gt;&lt;EntityValue xmlns:xsi="http://www.w3.org/2001/XMLSchema-instance" xmlns:xsd="http://www.w3.org/2001/XMLSchema" ID="bd1712dc-fc4f-4ed6-a6e4-c8487ab00883" Text="26 april 2022"&gt;&lt;Prefixes /&gt;&lt;Attributes&gt;&lt;EntityAttribute Name="Ticks" Text="637865280000000000" /&gt;&lt;EntityAttribute Name="Year" Text="2022" /&gt;&lt;EntityAttribute Name="ShortYear" Text="22" /&gt;&lt;EntityAttribute Name="Month" Text="04" /&gt;&lt;EntityAttribute Name="Day" Text="26" /&gt;&lt;/Attributes&gt;&lt;/EntityValue&gt;</InvoiceDueDate>
  <OrderDate>&lt;?xml version="1.0" encoding="utf-16"?&gt;&lt;EntityValue xmlns:xsi="http://www.w3.org/2001/XMLSchema-instance" xmlns:xsd="http://www.w3.org/2001/XMLSchema" ID="0fdb9b9c-4680-421b-bcf6-42a003827847" Text="26 april 2022"&gt;&lt;Prefixes /&gt;&lt;Attributes&gt;&lt;EntityAttribute Name="Ticks" Text="637865280000000000" /&gt;&lt;EntityAttribute Name="Year" Text="2022" /&gt;&lt;EntityAttribute Name="ShortYear" Text="22" /&gt;&lt;EntityAttribute Name="Month" Text="04" /&gt;&lt;EntityAttribute Name="Day" Text="26" /&gt;&lt;/Attributes&gt;&lt;/EntityValue&gt;</OrderDate>
  <InvoiceType>&lt;?xml version="1.0" encoding="utf-16"?&gt;&lt;EntityValue xmlns:xsi="http://www.w3.org/2001/XMLSchema-instance" xmlns:xsd="http://www.w3.org/2001/XMLSchema" ID="1e5382ef-bdbe-4a2c-9188-981827fc6f71" Text=""&gt;&lt;Prefixes /&gt;&lt;Attributes /&gt;&lt;/EntityValue&gt;</InvoiceType>
  <InternalType>&lt;?xml version="1.0" encoding="utf-16"?&gt;&lt;EntityValue xmlns:xsi="http://www.w3.org/2001/XMLSchema-instance" xmlns:xsd="http://www.w3.org/2001/XMLSchema" ID="119f4fec-b57b-406e-a69e-957afcf7516d" Text=""&gt;&lt;Prefixes /&gt;&lt;Attributes /&gt;&lt;/EntityValue&gt;</InternalType>
  <LastSavedBy>&lt;?xml version="1.0" encoding="utf-16"?&gt;&lt;EntityValue xmlns:xsi="http://www.w3.org/2001/XMLSchema-instance" xmlns:xsd="http://www.w3.org/2001/XMLSchema" ID="9eb60077-f42c-4a7b-8bdd-1df0ec9904e1" Text=""&gt;&lt;Prefixes /&gt;&lt;Attributes /&gt;&lt;/EntityValue&gt;</LastSavedBy>
  <Boekjaar>&lt;?xml version="1.0" encoding="utf-16"?&gt;&lt;EntityValue xmlns:xsi="http://www.w3.org/2001/XMLSchema-instance" xmlns:xsd="http://www.w3.org/2001/XMLSchema" ID="e55c4dcf-2c43-473b-a1d7-b02edbe68e1f" Text=""&gt;&lt;Prefixes /&gt;&lt;Attributes /&gt;&lt;/EntityValue&gt;</Boekjaar>
  <Language>&lt;?xml version="1.0" encoding="utf-16"?&gt;&lt;EntityValue xmlns:xsi="http://www.w3.org/2001/XMLSchema-instance" xmlns:xsd="http://www.w3.org/2001/XMLSchema" ID="ba305112-326c-447d-a1b2-7be4ba942ecb" Text="Nederlands (Nederland)"&gt;&lt;Prefixes /&gt;&lt;Attributes&gt;&lt;EntityAttribute Name="ID" Text="NL" /&gt;&lt;EntityAttribute Name="Code" Text="1043" /&gt;&lt;/Attributes&gt;&lt;/EntityValue&gt;</Language>
  <CaseNumber>&lt;?xml version="1.0" encoding="utf-16"?&gt;&lt;EntityValue xmlns:xsi="http://www.w3.org/2001/XMLSchema-instance" xmlns:xsd="http://www.w3.org/2001/XMLSchema" ID="f23f1354-d34b-4bc9-8687-8041ee313da0" Text=""&gt;&lt;Prefixes /&gt;&lt;Attributes /&gt;&lt;/EntityValue&gt;</CaseNumber>
  <Title>&lt;?xml version="1.0" encoding="utf-16"?&gt;&lt;EntityValue xmlns:xsi="http://www.w3.org/2001/XMLSchema-instance" xmlns:xsd="http://www.w3.org/2001/XMLSchema" ID="bb40a2ac-160c-4867-a8b1-3f732afdbc6c" Text=""&gt;&lt;Prefixes /&gt;&lt;Attributes /&gt;&lt;/EntityValue&gt;</Title>
  <Date>&lt;?xml version="1.0" encoding="utf-16"?&gt;&lt;EntityValue xmlns:xsi="http://www.w3.org/2001/XMLSchema-instance" xmlns:xsd="http://www.w3.org/2001/XMLSchema" ID="f6228e69-0365-48df-be5a-512ad6ab0a9a" Text="26 april 2022"&gt;&lt;Prefixes /&gt;&lt;Attributes&gt;&lt;EntityAttribute Name="Ticks" Text="637865280000000000" /&gt;&lt;EntityAttribute Name="Year" Text="2022" /&gt;&lt;EntityAttribute Name="ShortYear" Text="22" /&gt;&lt;EntityAttribute Name="Month" Text="04" /&gt;&lt;EntityAttribute Name="Day" Text="26" /&gt;&lt;/Attributes&gt;&lt;/EntityValue&gt;</Date>
  <Author>&lt;?xml version="1.0" encoding="utf-16"?&gt;&lt;EntityValue xmlns:xsi="http://www.w3.org/2001/XMLSchema-instance" xmlns:xsd="http://www.w3.org/2001/XMLSchema" ID="5a1b25bc-ef92-417a-8620-64423ebf8869" Text="Ongenaert Biene - ACC - KOR"&gt;&lt;Prefixes /&gt;&lt;Attributes&gt;&lt;EntityAttribute Name="FromDocument" Text="false" /&gt;&lt;/Attributes&gt;&lt;/EntityValue&gt;</Author>
</CustomProperties>
</file>

<file path=customXml/item8.xml><?xml version="1.0" encoding="utf-8"?>
<Author xmlns="http://www.documentaal.nl/Author">
  OngenaertBONTBieneOngenaertAdvisor Taxbiene.ongenaert@vdl.beVandelanotte Accountancy CVBAVandelanotte Accountancy CVBAKortrijk0495 70 57 16België\DefaultOrganisation\VandelanotteACC\KortrijkVandelanotteBE+32 56 43 80 60+32 56 43 80 61contact@vdl.bePresident Kennedypark 1a8500KortrijkBelgië | Member of the Leading Edge AllianceKortrijkKortrijk0876.286.023BE 0876.286.023www.vandelanotte.becontact@vdl.beVandelanotteACCVandelanotte Accountancy CVBA{Images}\logo_header.png{Images}\logo_header.png{Images}\logo_header.png{Images}\lea-logo.png{Images}\logo_email.png{Images}\logo_excel.png{Images}\facebook.png{Images}\twitter.png{Images}\linkedin.png{Images}\teams.pngDefaultOrganisationVandelanotte Accountancy CVBA
  <BU_bankinfo/>
  <BU_businessunit_id>VandelanotteACC</BU_businessunit_id>
  <BU_businessunit_name>Vandelanotte Accountancy CVBA</BU_businessunit_name>
  <BU_coc>0876.286.023</BU_coc>
  <BU_email>contact@vdl.be</BU_email>
  <BU_internet>www.vandelanotte.be</BU_internet>
  <BU_legaltextmail/>
  <BU_legaltextreport/>
  <BU_location_id>Kortrijk</BU_location_id>
  <BU_location_name>Kortrijk</BU_location_name>
  <BU_loccity>Kortrijk</BU_loccity>
  <BU_loccountry>België</BU_loccountry>
  <BU_loccountrycode>BE</BU_loccountrycode>
  <BU_locemail>contact@vdl.be</BU_locemail>
  <BU_locextra> | </BU_locextra>
  <BU_locfax>+32 56 43 80 61</BU_locfax>
  <BU_locfooteraddition>Member of the Leading Edge Alliance</BU_locfooteraddition>
  <BU_locname>Vandelanotte</BU_locname>
  <BU_locpobox1/>
  <BU_locpobox2/>
  <BU_locpocity/>
  <BU_locpostate/>
  <BU_locpozip/>
  <BU_locstate/>
  <BU_loctelephone>+32 56 43 80 60</BU_loctelephone>
  <BU_locvisitaddress1>President Kennedypark 1a</BU_locvisitaddress1>
  <BU_locvisitaddress2/>
  <BU_locwebsite/>
  <BU_loczip>8500</BU_loczip>
  <BU_logo_email>{Images}\logo_email.png</BU_logo_email>
  <BU_logo_excel>{Images}\logo_excel.png</BU_logo_excel>
  <BU_logo_facebook>{Images}\facebook.png</BU_logo_facebook>
  <BU_logo_footer/>
  <BU_logo_header>{Images}\logo_header.png</BU_logo_header>
  <BU_logo_header_letter>{Images}\logo_header.png</BU_logo_header_letter>
  <BU_logo_header_otherpage>{Images}\logo_header.png</BU_logo_header_otherpage>
  <BU_logo_LEA>{Images}\lea-logo.png</BU_logo_LEA>
  <BU_logo_linkedIn>{Images}\linkedin.png</BU_logo_linkedIn>
  <BU_logo_teams>{Images}\teams.png</BU_logo_teams>
  <BU_logo_twitter>{Images}\twitter.png</BU_logo_twitter>
  <BU_marketingmessage/>
  <BU_organisation_id>DefaultOrganisation</BU_organisation_id>
  <BU_organisation_name>Vandelanotte Accountancy CVBA</BU_organisation_name>
  <BU_TemplateFolder/>
  <BU_vatnr>BE 0876.286.023</BU_vatnr>
  <bulist>Vandelanotte Accountancy CVBA</bulist>
  <country>België</country>
  <departmentlist>Kortrijk</departmentlist>
  <email>biene.ongenaert@vdl.be</email>
  <facebook/>
  <fax/>
  <firstletters/>
  <firstname>Biene</firstname>
  <fullname>Ongenaert</fullname>
  <function>Advisor Tax</function>
  <initials>BONT</initials>
  <lastname>Ongenaert</lastname>
  <linkedin/>
  <locationlist>Vandelanotte Accountancy CVBA</locationlist>
  <middlename/>
  <mobile>0495 70 57 16</mobile>
  <organisationdata>\DefaultOrganisation\VandelanotteACC\Kortrijk</organisationdata>
  <present/>
  <signature/>
  <telephone/>
  <titleafter/>
  <titlefor/>
  <twitter/>
</Author>
</file>

<file path=customXml/item9.xml><?xml version="1.0" encoding="utf-8"?>
<Signer2 xmlns="http://www.documentaal.nl/Signer2"/>
</file>

<file path=customXml/itemProps1.xml><?xml version="1.0" encoding="utf-8"?>
<ds:datastoreItem xmlns:ds="http://schemas.openxmlformats.org/officeDocument/2006/customXml" ds:itemID="{1E547E44-7868-45BF-B04C-55B6C67057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10.xml><?xml version="1.0" encoding="utf-8"?>
<ds:datastoreItem xmlns:ds="http://schemas.openxmlformats.org/officeDocument/2006/customXml" ds:itemID="{4CDBE32C-F820-4911-983E-8F133823BF1B}">
  <ds:schemaRefs>
    <ds:schemaRef ds:uri="http://www.documentaal.nl/Signer3"/>
  </ds:schemaRefs>
</ds:datastoreItem>
</file>

<file path=customXml/itemProps11.xml><?xml version="1.0" encoding="utf-8"?>
<ds:datastoreItem xmlns:ds="http://schemas.openxmlformats.org/officeDocument/2006/customXml" ds:itemID="{557F384A-7363-46F1-880B-5D51BB0880FA}">
  <ds:schemaRefs>
    <ds:schemaRef ds:uri="http://www.documentaal.nl/Location"/>
  </ds:schemaRefs>
</ds:datastoreItem>
</file>

<file path=customXml/itemProps12.xml><?xml version="1.0" encoding="utf-8"?>
<ds:datastoreItem xmlns:ds="http://schemas.openxmlformats.org/officeDocument/2006/customXml" ds:itemID="{77BF80FC-3AD1-4D51-B700-0E292ABAF4D4}">
  <ds:schemaRefs>
    <ds:schemaRef ds:uri="http://www.documentaal.nl/Document"/>
  </ds:schemaRefs>
</ds:datastoreItem>
</file>

<file path=customXml/itemProps2.xml><?xml version="1.0" encoding="utf-8"?>
<ds:datastoreItem xmlns:ds="http://schemas.openxmlformats.org/officeDocument/2006/customXml" ds:itemID="{11A6C39E-9A26-4DD4-B421-988D5B98DE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46e57-8f47-4469-9876-56ceb7758e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66CE97-696F-48C5-AF6D-7D187CCACD39}">
  <ds:schemaRefs>
    <ds:schemaRef ds:uri="http://www.documentaal.nl/Signer"/>
  </ds:schemaRefs>
</ds:datastoreItem>
</file>

<file path=customXml/itemProps4.xml><?xml version="1.0" encoding="utf-8"?>
<ds:datastoreItem xmlns:ds="http://schemas.openxmlformats.org/officeDocument/2006/customXml" ds:itemID="{53C24545-4D77-4F77-8C7A-AFBF2006DA7B}">
  <ds:schemaRefs>
    <ds:schemaRef ds:uri="http://www.documentaal.nl/Address"/>
  </ds:schemaRefs>
</ds:datastoreItem>
</file>

<file path=customXml/itemProps5.xml><?xml version="1.0" encoding="utf-8"?>
<ds:datastoreItem xmlns:ds="http://schemas.openxmlformats.org/officeDocument/2006/customXml" ds:itemID="{C7BC2694-5070-41B8-AB63-EA92EDDBEE9F}">
  <ds:schemaRefs>
    <ds:schemaRef ds:uri="http://www.documentaal.nl/MatterData"/>
  </ds:schemaRefs>
</ds:datastoreItem>
</file>

<file path=customXml/itemProps6.xml><?xml version="1.0" encoding="utf-8"?>
<ds:datastoreItem xmlns:ds="http://schemas.openxmlformats.org/officeDocument/2006/customXml" ds:itemID="{DDA6E79C-A320-4A6D-87D0-09EB839E8AC7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B2728D98-3FEF-49BD-A04C-379A1295C6DC}">
  <ds:schemaRefs>
    <ds:schemaRef ds:uri="http://www.documentaal.nl/CustomProperties"/>
  </ds:schemaRefs>
</ds:datastoreItem>
</file>

<file path=customXml/itemProps8.xml><?xml version="1.0" encoding="utf-8"?>
<ds:datastoreItem xmlns:ds="http://schemas.openxmlformats.org/officeDocument/2006/customXml" ds:itemID="{B2702A6D-AF37-4166-A4DC-AE0C3026F970}">
  <ds:schemaRefs>
    <ds:schemaRef ds:uri="http://www.documentaal.nl/Author"/>
  </ds:schemaRefs>
</ds:datastoreItem>
</file>

<file path=customXml/itemProps9.xml><?xml version="1.0" encoding="utf-8"?>
<ds:datastoreItem xmlns:ds="http://schemas.openxmlformats.org/officeDocument/2006/customXml" ds:itemID="{A9CA08E8-E8E5-4851-826D-160CF26DC77E}">
  <ds:schemaRefs>
    <ds:schemaRef ds:uri="http://www.documentaal.nl/Signer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VDL PowerPoint 2021 NL</Template>
  <TotalTime>568</TotalTime>
  <Words>1211</Words>
  <Application>Microsoft Office PowerPoint</Application>
  <PresentationFormat>Breedbeeld</PresentationFormat>
  <Paragraphs>244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Tahoma</vt:lpstr>
      <vt:lpstr>Times New Roman</vt:lpstr>
      <vt:lpstr>Wingdings</vt:lpstr>
      <vt:lpstr>Kantoorthema</vt:lpstr>
      <vt:lpstr>Belgium’s new special tax regime for incoming taxpayers and researchers</vt:lpstr>
      <vt:lpstr>Query? </vt:lpstr>
      <vt:lpstr>General principles</vt:lpstr>
      <vt:lpstr>General principles</vt:lpstr>
      <vt:lpstr>Old special tax regime for foreign executives</vt:lpstr>
      <vt:lpstr>Old special tax regime for foreign executives</vt:lpstr>
      <vt:lpstr>New special tax regime for incoming taxpayers and researchers</vt:lpstr>
      <vt:lpstr>1. Introduction</vt:lpstr>
      <vt:lpstr>1. Introduction</vt:lpstr>
      <vt:lpstr>2. New special tax regime for incoming taxpayers</vt:lpstr>
      <vt:lpstr>2. New special tax regime for incoming taxpayers</vt:lpstr>
      <vt:lpstr>2. New special tax regime for incoming taxpayers</vt:lpstr>
      <vt:lpstr>3. New special tax regime for incoming researchers</vt:lpstr>
      <vt:lpstr>4. Benefits</vt:lpstr>
      <vt:lpstr>5. Duration</vt:lpstr>
      <vt:lpstr>6. Procedure</vt:lpstr>
      <vt:lpstr>7. Transitional scheme</vt:lpstr>
      <vt:lpstr>8. Example</vt:lpstr>
      <vt:lpstr>8. Example</vt:lpstr>
      <vt:lpstr>9. Final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Biene Ongenaert</dc:creator>
  <cp:lastModifiedBy>Stephanie Vanmarcke</cp:lastModifiedBy>
  <cp:revision>50</cp:revision>
  <dcterms:created xsi:type="dcterms:W3CDTF">2022-04-26T09:57:06Z</dcterms:created>
  <dcterms:modified xsi:type="dcterms:W3CDTF">2023-04-24T10:00:03Z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0x0101004A405104C743A04EBF3C7AFA9FC568AD</vt:lpwstr>
  </property>
  <property fmtid="{D5CDD505-2E9C-101B-9397-08002B2CF9AE}" pid="3" name="dStyle">
    <vt:bool>true</vt:bool>
  </property>
</Properties>
</file>