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1852" r:id="rId2"/>
    <p:sldId id="2400" r:id="rId3"/>
    <p:sldId id="2402" r:id="rId4"/>
    <p:sldId id="2403" r:id="rId5"/>
    <p:sldId id="2404" r:id="rId6"/>
    <p:sldId id="2398" r:id="rId7"/>
    <p:sldId id="2399" r:id="rId8"/>
    <p:sldId id="2397" r:id="rId9"/>
    <p:sldId id="2390" r:id="rId10"/>
    <p:sldId id="2394" r:id="rId11"/>
    <p:sldId id="2393" r:id="rId12"/>
    <p:sldId id="2391" r:id="rId13"/>
    <p:sldId id="2392" r:id="rId14"/>
    <p:sldId id="2405" r:id="rId15"/>
    <p:sldId id="2395" r:id="rId16"/>
    <p:sldId id="2396" r:id="rId17"/>
    <p:sldId id="2109" r:id="rId18"/>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D241A9A3-16A7-4105-B021-E5F0AD054FAC}">
          <p14:sldIdLst>
            <p14:sldId id="1852"/>
            <p14:sldId id="2400"/>
            <p14:sldId id="2402"/>
            <p14:sldId id="2403"/>
            <p14:sldId id="2404"/>
            <p14:sldId id="2398"/>
            <p14:sldId id="2399"/>
            <p14:sldId id="2397"/>
            <p14:sldId id="2390"/>
            <p14:sldId id="2394"/>
            <p14:sldId id="2393"/>
            <p14:sldId id="2391"/>
            <p14:sldId id="2392"/>
            <p14:sldId id="2405"/>
            <p14:sldId id="2395"/>
            <p14:sldId id="2396"/>
            <p14:sldId id="2109"/>
          </p14:sldIdLst>
        </p14:section>
      </p14:sectionLst>
    </p:ext>
    <p:ext uri="{EFAFB233-063F-42B5-8137-9DF3F51BA10A}">
      <p15:sldGuideLst xmlns:p15="http://schemas.microsoft.com/office/powerpoint/2012/main">
        <p15:guide id="1" orient="horz" pos="1457" userDrawn="1">
          <p15:clr>
            <a:srgbClr val="A4A3A4"/>
          </p15:clr>
        </p15:guide>
        <p15:guide id="2" pos="7469" userDrawn="1">
          <p15:clr>
            <a:srgbClr val="A4A3A4"/>
          </p15:clr>
        </p15:guide>
        <p15:guide id="3" orient="horz" pos="2478" userDrawn="1">
          <p15:clr>
            <a:srgbClr val="A4A3A4"/>
          </p15:clr>
        </p15:guide>
        <p15:guide id="4" pos="211" userDrawn="1">
          <p15:clr>
            <a:srgbClr val="A4A3A4"/>
          </p15:clr>
        </p15:guide>
        <p15:guide id="6" pos="2842" userDrawn="1">
          <p15:clr>
            <a:srgbClr val="A4A3A4"/>
          </p15:clr>
        </p15:guide>
        <p15:guide id="7" pos="2026" userDrawn="1">
          <p15:clr>
            <a:srgbClr val="A4A3A4"/>
          </p15:clr>
        </p15:guide>
        <p15:guide id="10" pos="3613" userDrawn="1">
          <p15:clr>
            <a:srgbClr val="A4A3A4"/>
          </p15:clr>
        </p15:guide>
        <p15:guide id="11" pos="2207" userDrawn="1">
          <p15:clr>
            <a:srgbClr val="A4A3A4"/>
          </p15:clr>
        </p15:guide>
        <p15:guide id="12" pos="4112" userDrawn="1">
          <p15:clr>
            <a:srgbClr val="A4A3A4"/>
          </p15:clr>
        </p15:guide>
        <p15:guide id="13" orient="horz" pos="2818" userDrawn="1">
          <p15:clr>
            <a:srgbClr val="A4A3A4"/>
          </p15:clr>
        </p15:guide>
        <p15:guide id="14" pos="461" userDrawn="1">
          <p15:clr>
            <a:srgbClr val="A4A3A4"/>
          </p15:clr>
        </p15:guide>
        <p15:guide id="15" orient="horz" pos="2931" userDrawn="1">
          <p15:clr>
            <a:srgbClr val="A4A3A4"/>
          </p15:clr>
        </p15:guide>
        <p15:guide id="16" pos="91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BC72F9-E178-36BE-4488-CD54D8450A01}" name="Dr. Henning Blaufuß" initials="DHB" userId="S::H.Blaufuss@psp.eu::2d829f55-34b9-4f1c-8c22-405f1cc35b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42D"/>
    <a:srgbClr val="00642D"/>
    <a:srgbClr val="00682F"/>
    <a:srgbClr val="007635"/>
    <a:srgbClr val="007E39"/>
    <a:srgbClr val="006C31"/>
    <a:srgbClr val="EF701D"/>
    <a:srgbClr val="EC8D63"/>
    <a:srgbClr val="7F7F7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6081" autoAdjust="0"/>
  </p:normalViewPr>
  <p:slideViewPr>
    <p:cSldViewPr snapToGrid="0" showGuides="1">
      <p:cViewPr varScale="1">
        <p:scale>
          <a:sx n="98" d="100"/>
          <a:sy n="98" d="100"/>
        </p:scale>
        <p:origin x="876" y="84"/>
      </p:cViewPr>
      <p:guideLst>
        <p:guide orient="horz" pos="1457"/>
        <p:guide pos="7469"/>
        <p:guide orient="horz" pos="2478"/>
        <p:guide pos="211"/>
        <p:guide pos="2842"/>
        <p:guide pos="2026"/>
        <p:guide pos="3613"/>
        <p:guide pos="2207"/>
        <p:guide pos="4112"/>
        <p:guide orient="horz" pos="2818"/>
        <p:guide pos="461"/>
        <p:guide orient="horz" pos="2931"/>
        <p:guide pos="91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90" d="100"/>
          <a:sy n="90" d="100"/>
        </p:scale>
        <p:origin x="261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81A5C62-AF97-4B80-BDCF-6B0CD73FF337}" type="datetimeFigureOut">
              <a:rPr lang="de-DE" smtClean="0"/>
              <a:t>25.04.2023</a:t>
            </a:fld>
            <a:endParaRPr lang="de-DE" dirty="0"/>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F7B015E-9143-454F-A5B2-1B64627CD971}" type="slidenum">
              <a:rPr lang="de-DE" smtClean="0"/>
              <a:t>‹Nr.›</a:t>
            </a:fld>
            <a:endParaRPr lang="de-DE" dirty="0"/>
          </a:p>
        </p:txBody>
      </p:sp>
    </p:spTree>
    <p:extLst>
      <p:ext uri="{BB962C8B-B14F-4D97-AF65-F5344CB8AC3E}">
        <p14:creationId xmlns:p14="http://schemas.microsoft.com/office/powerpoint/2010/main" val="1254056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33A1ACF-4400-4730-8629-BAFE674E7B0A}" type="datetimeFigureOut">
              <a:rPr lang="de-DE" smtClean="0"/>
              <a:t>25.04.2023</a:t>
            </a:fld>
            <a:endParaRPr lang="de-DE" dirty="0"/>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E6064AD-A8A3-4849-9499-FD8100D613B0}" type="slidenum">
              <a:rPr lang="de-DE" smtClean="0"/>
              <a:t>‹Nr.›</a:t>
            </a:fld>
            <a:endParaRPr lang="de-DE" dirty="0"/>
          </a:p>
        </p:txBody>
      </p:sp>
    </p:spTree>
    <p:extLst>
      <p:ext uri="{BB962C8B-B14F-4D97-AF65-F5344CB8AC3E}">
        <p14:creationId xmlns:p14="http://schemas.microsoft.com/office/powerpoint/2010/main" val="520629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Grau">
    <p:bg>
      <p:bgPr>
        <a:solidFill>
          <a:schemeClr val="bg1">
            <a:lumMod val="75000"/>
          </a:schemeClr>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747BD19-42C9-4D4C-8573-69DD16726435}"/>
              </a:ext>
            </a:extLst>
          </p:cNvPr>
          <p:cNvSpPr/>
          <p:nvPr userDrawn="1"/>
        </p:nvSpPr>
        <p:spPr>
          <a:xfrm>
            <a:off x="-23974" y="2161394"/>
            <a:ext cx="12276000"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6" name="Titel 1"/>
          <p:cNvSpPr>
            <a:spLocks noGrp="1"/>
          </p:cNvSpPr>
          <p:nvPr>
            <p:ph type="title" hasCustomPrompt="1"/>
          </p:nvPr>
        </p:nvSpPr>
        <p:spPr>
          <a:xfrm>
            <a:off x="3218523" y="2334435"/>
            <a:ext cx="7199106" cy="1325563"/>
          </a:xfrm>
        </p:spPr>
        <p:txBody>
          <a:bodyPr>
            <a:normAutofit/>
          </a:bodyPr>
          <a:lstStyle>
            <a:lvl1pPr>
              <a:defRPr sz="3600" baseline="0">
                <a:solidFill>
                  <a:srgbClr val="000000"/>
                </a:solidFill>
              </a:defRPr>
            </a:lvl1pPr>
          </a:lstStyle>
          <a:p>
            <a:r>
              <a:rPr lang="de-DE" dirty="0"/>
              <a:t>Titel des Vortrags</a:t>
            </a:r>
            <a:br>
              <a:rPr lang="de-DE" dirty="0"/>
            </a:br>
            <a:r>
              <a:rPr lang="de-DE" dirty="0"/>
              <a:t>(Calibri 36 </a:t>
            </a:r>
            <a:r>
              <a:rPr lang="de-DE" dirty="0" err="1"/>
              <a:t>pt</a:t>
            </a:r>
            <a:r>
              <a:rPr lang="de-DE" dirty="0"/>
              <a:t>. fett)</a:t>
            </a:r>
            <a:endParaRPr lang="en-US" dirty="0"/>
          </a:p>
        </p:txBody>
      </p:sp>
      <p:pic>
        <p:nvPicPr>
          <p:cNvPr id="13" name="Grafik 12">
            <a:extLst>
              <a:ext uri="{FF2B5EF4-FFF2-40B4-BE49-F238E27FC236}">
                <a16:creationId xmlns:a16="http://schemas.microsoft.com/office/drawing/2014/main" id="{39BAF34A-1DFC-5A4A-A9CC-877F085BC4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8741" y="2310233"/>
            <a:ext cx="1408238" cy="1408238"/>
          </a:xfrm>
          <a:prstGeom prst="rect">
            <a:avLst/>
          </a:prstGeom>
        </p:spPr>
      </p:pic>
      <p:sp>
        <p:nvSpPr>
          <p:cNvPr id="2" name="Textfeld 1">
            <a:extLst>
              <a:ext uri="{FF2B5EF4-FFF2-40B4-BE49-F238E27FC236}">
                <a16:creationId xmlns:a16="http://schemas.microsoft.com/office/drawing/2014/main" id="{A8C4C588-EA39-4935-BE46-FDA4B53D8B0B}"/>
              </a:ext>
            </a:extLst>
          </p:cNvPr>
          <p:cNvSpPr txBox="1"/>
          <p:nvPr userDrawn="1"/>
        </p:nvSpPr>
        <p:spPr>
          <a:xfrm>
            <a:off x="3218523" y="592666"/>
            <a:ext cx="3073400" cy="830997"/>
          </a:xfrm>
          <a:prstGeom prst="rect">
            <a:avLst/>
          </a:prstGeom>
          <a:solidFill>
            <a:srgbClr val="EF701D"/>
          </a:solidFill>
        </p:spPr>
        <p:txBody>
          <a:bodyPr wrap="square" rtlCol="0">
            <a:spAutoFit/>
          </a:bodyPr>
          <a:lstStyle/>
          <a:p>
            <a:r>
              <a:rPr lang="de-DE" sz="2400" b="1" dirty="0">
                <a:solidFill>
                  <a:schemeClr val="bg1"/>
                </a:solidFill>
              </a:rPr>
              <a:t>Mutter-Master gesamt</a:t>
            </a:r>
            <a:br>
              <a:rPr lang="de-DE" sz="2400" b="1" dirty="0">
                <a:solidFill>
                  <a:schemeClr val="bg1"/>
                </a:solidFill>
              </a:rPr>
            </a:br>
            <a:r>
              <a:rPr lang="de-DE" sz="2400" b="0" dirty="0">
                <a:solidFill>
                  <a:schemeClr val="bg1"/>
                </a:solidFill>
              </a:rPr>
              <a:t>Stand: 12.11.2017/KLI</a:t>
            </a:r>
          </a:p>
        </p:txBody>
      </p:sp>
    </p:spTree>
    <p:extLst>
      <p:ext uri="{BB962C8B-B14F-4D97-AF65-F5344CB8AC3E}">
        <p14:creationId xmlns:p14="http://schemas.microsoft.com/office/powerpoint/2010/main" val="244516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folie_4-spaltig_Grau">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DBB10DC-7658-084E-96F8-0F14C3D023CE}"/>
              </a:ext>
            </a:extLst>
          </p:cNvPr>
          <p:cNvSpPr/>
          <p:nvPr userDrawn="1"/>
        </p:nvSpPr>
        <p:spPr>
          <a:xfrm>
            <a:off x="-76199" y="6369937"/>
            <a:ext cx="12315824" cy="507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ußzeilenplatzhalter 5"/>
          <p:cNvSpPr>
            <a:spLocks noGrp="1"/>
          </p:cNvSpPr>
          <p:nvPr>
            <p:ph type="ftr" sz="quarter" idx="11"/>
          </p:nvPr>
        </p:nvSpPr>
        <p:spPr>
          <a:xfrm>
            <a:off x="333375" y="6423025"/>
            <a:ext cx="4114800" cy="365125"/>
          </a:xfrm>
        </p:spPr>
        <p:txBody>
          <a:bodyPr/>
          <a:lstStyle/>
          <a:p>
            <a:r>
              <a:rPr lang="de-DE" dirty="0"/>
              <a:t>PSP München</a:t>
            </a:r>
          </a:p>
        </p:txBody>
      </p:sp>
      <p:sp>
        <p:nvSpPr>
          <p:cNvPr id="16" name="Ellipse 15"/>
          <p:cNvSpPr>
            <a:spLocks noChangeAspect="1"/>
          </p:cNvSpPr>
          <p:nvPr userDrawn="1"/>
        </p:nvSpPr>
        <p:spPr>
          <a:xfrm>
            <a:off x="11651025" y="6447200"/>
            <a:ext cx="324000" cy="324000"/>
          </a:xfrm>
          <a:prstGeom prst="ellipse">
            <a:avLst/>
          </a:prstGeom>
          <a:solidFill>
            <a:schemeClr val="bg1">
              <a:lumMod val="5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Datumsplatzhalter 3"/>
          <p:cNvSpPr>
            <a:spLocks noGrp="1"/>
          </p:cNvSpPr>
          <p:nvPr>
            <p:ph type="dt" sz="half" idx="10"/>
          </p:nvPr>
        </p:nvSpPr>
        <p:spPr>
          <a:xfrm>
            <a:off x="10713067" y="6423025"/>
            <a:ext cx="952500" cy="365125"/>
          </a:xfrm>
          <a:prstGeom prst="rect">
            <a:avLst/>
          </a:prstGeom>
        </p:spPr>
        <p:txBody>
          <a:bodyPr/>
          <a:lstStyle>
            <a:lvl1pPr>
              <a:defRPr>
                <a:solidFill>
                  <a:schemeClr val="bg1">
                    <a:lumMod val="50000"/>
                  </a:schemeClr>
                </a:solidFill>
              </a:defRPr>
            </a:lvl1pPr>
          </a:lstStyle>
          <a:p>
            <a:fld id="{F3C26AD8-0376-4B92-9061-02E3BB3F8F9C}" type="datetime3">
              <a:rPr lang="de-DE" smtClean="0"/>
              <a:pPr/>
              <a:t>25/04/23</a:t>
            </a:fld>
            <a:endParaRPr lang="de-DE" dirty="0"/>
          </a:p>
        </p:txBody>
      </p:sp>
      <p:sp>
        <p:nvSpPr>
          <p:cNvPr id="11" name="Titel 1"/>
          <p:cNvSpPr>
            <a:spLocks noGrp="1"/>
          </p:cNvSpPr>
          <p:nvPr>
            <p:ph type="title"/>
          </p:nvPr>
        </p:nvSpPr>
        <p:spPr>
          <a:xfrm>
            <a:off x="333375" y="0"/>
            <a:ext cx="11317650" cy="1120877"/>
          </a:xfrm>
        </p:spPr>
        <p:txBody>
          <a:bodyPr anchor="ctr"/>
          <a:lstStyle/>
          <a:p>
            <a:r>
              <a:rPr lang="de-DE"/>
              <a:t>Mastertitelformat bearbeiten</a:t>
            </a:r>
            <a:endParaRPr lang="de-DE" dirty="0"/>
          </a:p>
        </p:txBody>
      </p:sp>
      <p:sp>
        <p:nvSpPr>
          <p:cNvPr id="13" name="Inhaltsplatzhalter 2"/>
          <p:cNvSpPr>
            <a:spLocks noGrp="1"/>
          </p:cNvSpPr>
          <p:nvPr>
            <p:ph sz="half" idx="1"/>
          </p:nvPr>
        </p:nvSpPr>
        <p:spPr>
          <a:xfrm>
            <a:off x="333376" y="1159191"/>
            <a:ext cx="2700000" cy="5035528"/>
          </a:xfrm>
        </p:spPr>
        <p:txBody>
          <a:bodyPr/>
          <a:lstStyle>
            <a:lvl1pPr>
              <a:lnSpc>
                <a:spcPct val="100000"/>
              </a:lnSpc>
              <a:spcBef>
                <a:spcPts val="0"/>
              </a:spcBef>
              <a:spcAft>
                <a:spcPts val="1200"/>
              </a:spcAft>
              <a:defRPr sz="2200"/>
            </a:lvl1pPr>
            <a:lvl2pPr>
              <a:lnSpc>
                <a:spcPct val="100000"/>
              </a:lnSpc>
              <a:spcBef>
                <a:spcPts val="0"/>
              </a:spcBef>
              <a:spcAft>
                <a:spcPts val="1200"/>
              </a:spcAft>
              <a:defRPr sz="2000"/>
            </a:lvl2pPr>
            <a:lvl3pPr>
              <a:lnSpc>
                <a:spcPct val="100000"/>
              </a:lnSpc>
              <a:spcBef>
                <a:spcPts val="0"/>
              </a:spcBef>
              <a:spcAft>
                <a:spcPts val="1200"/>
              </a:spcAft>
              <a:defRPr/>
            </a:lvl3pPr>
          </a:lstStyle>
          <a:p>
            <a:pPr lvl="0"/>
            <a:r>
              <a:rPr lang="de-DE"/>
              <a:t>Mastertextformat bearbeiten</a:t>
            </a:r>
          </a:p>
          <a:p>
            <a:pPr lvl="1"/>
            <a:r>
              <a:rPr lang="de-DE"/>
              <a:t>Zweite Ebene</a:t>
            </a:r>
          </a:p>
          <a:p>
            <a:pPr lvl="2"/>
            <a:r>
              <a:rPr lang="de-DE"/>
              <a:t>Dritte Ebene</a:t>
            </a:r>
          </a:p>
        </p:txBody>
      </p:sp>
      <p:sp>
        <p:nvSpPr>
          <p:cNvPr id="14" name="Inhaltsplatzhalter 3"/>
          <p:cNvSpPr>
            <a:spLocks noGrp="1"/>
          </p:cNvSpPr>
          <p:nvPr>
            <p:ph sz="half" idx="2"/>
          </p:nvPr>
        </p:nvSpPr>
        <p:spPr>
          <a:xfrm>
            <a:off x="8946468" y="1165928"/>
            <a:ext cx="2700000" cy="5035528"/>
          </a:xfrm>
        </p:spPr>
        <p:txBody>
          <a:bodyPr/>
          <a:lstStyle>
            <a:lvl1pPr>
              <a:lnSpc>
                <a:spcPct val="100000"/>
              </a:lnSpc>
              <a:spcBef>
                <a:spcPts val="0"/>
              </a:spcBef>
              <a:spcAft>
                <a:spcPts val="1200"/>
              </a:spcAft>
              <a:defRPr sz="2200"/>
            </a:lvl1pPr>
            <a:lvl2pPr>
              <a:lnSpc>
                <a:spcPct val="100000"/>
              </a:lnSpc>
              <a:spcBef>
                <a:spcPts val="0"/>
              </a:spcBef>
              <a:spcAft>
                <a:spcPts val="1200"/>
              </a:spcAft>
              <a:defRPr sz="2000"/>
            </a:lvl2pPr>
            <a:lvl3pPr>
              <a:lnSpc>
                <a:spcPct val="100000"/>
              </a:lnSpc>
              <a:spcBef>
                <a:spcPts val="0"/>
              </a:spcBef>
              <a:spcAft>
                <a:spcPts val="1200"/>
              </a:spcAft>
              <a:defRPr/>
            </a:lvl3pPr>
          </a:lstStyle>
          <a:p>
            <a:pPr lvl="0"/>
            <a:r>
              <a:rPr lang="de-DE"/>
              <a:t>Mastertextformat bearbeiten</a:t>
            </a:r>
          </a:p>
          <a:p>
            <a:pPr lvl="1"/>
            <a:r>
              <a:rPr lang="de-DE"/>
              <a:t>Zweite Ebene</a:t>
            </a:r>
          </a:p>
          <a:p>
            <a:pPr lvl="2"/>
            <a:r>
              <a:rPr lang="de-DE"/>
              <a:t>Dritte Ebene</a:t>
            </a:r>
          </a:p>
        </p:txBody>
      </p:sp>
      <p:sp>
        <p:nvSpPr>
          <p:cNvPr id="15" name="Inhaltsplatzhalter 2"/>
          <p:cNvSpPr>
            <a:spLocks noGrp="1"/>
          </p:cNvSpPr>
          <p:nvPr>
            <p:ph sz="half" idx="13"/>
          </p:nvPr>
        </p:nvSpPr>
        <p:spPr>
          <a:xfrm>
            <a:off x="6083296" y="1166530"/>
            <a:ext cx="2700000" cy="5035528"/>
          </a:xfrm>
        </p:spPr>
        <p:txBody>
          <a:bodyPr/>
          <a:lstStyle>
            <a:lvl1pPr>
              <a:lnSpc>
                <a:spcPct val="100000"/>
              </a:lnSpc>
              <a:spcBef>
                <a:spcPts val="0"/>
              </a:spcBef>
              <a:spcAft>
                <a:spcPts val="1200"/>
              </a:spcAft>
              <a:defRPr sz="2200"/>
            </a:lvl1pPr>
            <a:lvl2pPr>
              <a:lnSpc>
                <a:spcPct val="100000"/>
              </a:lnSpc>
              <a:spcBef>
                <a:spcPts val="0"/>
              </a:spcBef>
              <a:spcAft>
                <a:spcPts val="1200"/>
              </a:spcAft>
              <a:defRPr sz="2000"/>
            </a:lvl2pPr>
            <a:lvl3pPr>
              <a:lnSpc>
                <a:spcPct val="100000"/>
              </a:lnSpc>
              <a:spcBef>
                <a:spcPts val="0"/>
              </a:spcBef>
              <a:spcAft>
                <a:spcPts val="1200"/>
              </a:spcAft>
              <a:defRPr/>
            </a:lvl3pPr>
          </a:lstStyle>
          <a:p>
            <a:pPr lvl="0"/>
            <a:r>
              <a:rPr lang="de-DE"/>
              <a:t>Mastertextformat bearbeiten</a:t>
            </a:r>
          </a:p>
          <a:p>
            <a:pPr lvl="1"/>
            <a:r>
              <a:rPr lang="de-DE"/>
              <a:t>Zweite Ebene</a:t>
            </a:r>
          </a:p>
          <a:p>
            <a:pPr lvl="2"/>
            <a:r>
              <a:rPr lang="de-DE"/>
              <a:t>Dritte Ebene</a:t>
            </a:r>
          </a:p>
        </p:txBody>
      </p:sp>
      <p:sp>
        <p:nvSpPr>
          <p:cNvPr id="18" name="Inhaltsplatzhalter 2"/>
          <p:cNvSpPr>
            <a:spLocks noGrp="1"/>
          </p:cNvSpPr>
          <p:nvPr>
            <p:ph sz="half" idx="14"/>
          </p:nvPr>
        </p:nvSpPr>
        <p:spPr>
          <a:xfrm>
            <a:off x="3208016" y="1166530"/>
            <a:ext cx="2700000" cy="5035528"/>
          </a:xfrm>
        </p:spPr>
        <p:txBody>
          <a:bodyPr/>
          <a:lstStyle>
            <a:lvl1pPr>
              <a:lnSpc>
                <a:spcPct val="100000"/>
              </a:lnSpc>
              <a:spcBef>
                <a:spcPts val="0"/>
              </a:spcBef>
              <a:spcAft>
                <a:spcPts val="1200"/>
              </a:spcAft>
              <a:defRPr sz="2200"/>
            </a:lvl1pPr>
            <a:lvl2pPr>
              <a:lnSpc>
                <a:spcPct val="100000"/>
              </a:lnSpc>
              <a:spcBef>
                <a:spcPts val="0"/>
              </a:spcBef>
              <a:spcAft>
                <a:spcPts val="1200"/>
              </a:spcAft>
              <a:defRPr sz="2000"/>
            </a:lvl2pPr>
            <a:lvl3pPr>
              <a:lnSpc>
                <a:spcPct val="100000"/>
              </a:lnSpc>
              <a:spcBef>
                <a:spcPts val="0"/>
              </a:spcBef>
              <a:spcAft>
                <a:spcPts val="1200"/>
              </a:spcAft>
              <a:defRPr/>
            </a:lvl3pPr>
          </a:lstStyle>
          <a:p>
            <a:pPr lvl="0"/>
            <a:r>
              <a:rPr lang="de-DE"/>
              <a:t>Mastertextformat bearbeiten</a:t>
            </a:r>
          </a:p>
          <a:p>
            <a:pPr lvl="1"/>
            <a:r>
              <a:rPr lang="de-DE"/>
              <a:t>Zweite Ebene</a:t>
            </a:r>
          </a:p>
          <a:p>
            <a:pPr lvl="2"/>
            <a:r>
              <a:rPr lang="de-DE"/>
              <a:t>Dritte Ebene</a:t>
            </a:r>
          </a:p>
        </p:txBody>
      </p:sp>
      <p:sp>
        <p:nvSpPr>
          <p:cNvPr id="17" name="Foliennummernplatzhalter 5">
            <a:extLst>
              <a:ext uri="{FF2B5EF4-FFF2-40B4-BE49-F238E27FC236}">
                <a16:creationId xmlns:a16="http://schemas.microsoft.com/office/drawing/2014/main" id="{243C9C72-684D-44AD-B2C5-A1973EAD6662}"/>
              </a:ext>
            </a:extLst>
          </p:cNvPr>
          <p:cNvSpPr>
            <a:spLocks noGrp="1"/>
          </p:cNvSpPr>
          <p:nvPr>
            <p:ph type="sldNum" sz="quarter" idx="12"/>
          </p:nvPr>
        </p:nvSpPr>
        <p:spPr>
          <a:xfrm>
            <a:off x="11586195" y="6423025"/>
            <a:ext cx="465869" cy="365125"/>
          </a:xfrm>
        </p:spPr>
        <p:txBody>
          <a:bodyPr/>
          <a:lstStyle>
            <a:lvl1pPr algn="ctr">
              <a:defRPr sz="1150"/>
            </a:lvl1pPr>
          </a:lstStyle>
          <a:p>
            <a:pPr algn="ctr"/>
            <a:fld id="{7336251B-1AD3-4242-9176-455EE52D991E}" type="slidenum">
              <a:rPr lang="de-DE" smtClean="0"/>
              <a:pPr/>
              <a:t>‹Nr.›</a:t>
            </a:fld>
            <a:endParaRPr lang="de-DE" dirty="0"/>
          </a:p>
        </p:txBody>
      </p:sp>
    </p:spTree>
    <p:extLst>
      <p:ext uri="{BB962C8B-B14F-4D97-AF65-F5344CB8AC3E}">
        <p14:creationId xmlns:p14="http://schemas.microsoft.com/office/powerpoint/2010/main" val="133870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ischenfolie_grau_01">
    <p:bg>
      <p:bgPr>
        <a:solidFill>
          <a:schemeClr val="bg1">
            <a:lumMod val="75000"/>
          </a:schemeClr>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747BD19-42C9-4D4C-8573-69DD16726435}"/>
              </a:ext>
            </a:extLst>
          </p:cNvPr>
          <p:cNvSpPr/>
          <p:nvPr userDrawn="1"/>
        </p:nvSpPr>
        <p:spPr>
          <a:xfrm>
            <a:off x="-3878" y="2161394"/>
            <a:ext cx="12221278"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3" name="Fußzeilenplatzhalter 5"/>
          <p:cNvSpPr>
            <a:spLocks noGrp="1"/>
          </p:cNvSpPr>
          <p:nvPr>
            <p:ph type="ftr" sz="quarter" idx="11"/>
          </p:nvPr>
        </p:nvSpPr>
        <p:spPr>
          <a:xfrm>
            <a:off x="333375" y="6203950"/>
            <a:ext cx="2514600" cy="365125"/>
          </a:xfrm>
        </p:spPr>
        <p:txBody>
          <a:bodyPr/>
          <a:lstStyle/>
          <a:p>
            <a:r>
              <a:rPr lang="de-DE" dirty="0"/>
              <a:t>PSP München</a:t>
            </a:r>
          </a:p>
        </p:txBody>
      </p:sp>
      <p:pic>
        <p:nvPicPr>
          <p:cNvPr id="2" name="Grafik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446"/>
          <a:stretch/>
        </p:blipFill>
        <p:spPr>
          <a:xfrm>
            <a:off x="-3880" y="2160322"/>
            <a:ext cx="4804479" cy="1705009"/>
          </a:xfrm>
          <a:prstGeom prst="rect">
            <a:avLst/>
          </a:prstGeom>
        </p:spPr>
      </p:pic>
      <p:sp>
        <p:nvSpPr>
          <p:cNvPr id="8" name="Titel 1"/>
          <p:cNvSpPr>
            <a:spLocks noGrp="1"/>
          </p:cNvSpPr>
          <p:nvPr>
            <p:ph type="title" hasCustomPrompt="1"/>
          </p:nvPr>
        </p:nvSpPr>
        <p:spPr>
          <a:xfrm>
            <a:off x="5938684" y="2342347"/>
            <a:ext cx="5584834"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spTree>
    <p:extLst>
      <p:ext uri="{BB962C8B-B14F-4D97-AF65-F5344CB8AC3E}">
        <p14:creationId xmlns:p14="http://schemas.microsoft.com/office/powerpoint/2010/main" val="1589491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ischenfolie_grau_02">
    <p:bg>
      <p:bgPr>
        <a:solidFill>
          <a:schemeClr val="bg1">
            <a:lumMod val="75000"/>
          </a:schemeClr>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747BD19-42C9-4D4C-8573-69DD16726435}"/>
              </a:ext>
            </a:extLst>
          </p:cNvPr>
          <p:cNvSpPr/>
          <p:nvPr userDrawn="1"/>
        </p:nvSpPr>
        <p:spPr>
          <a:xfrm>
            <a:off x="11113" y="2161394"/>
            <a:ext cx="12195877"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1" name="Fußzeilenplatzhalter 5"/>
          <p:cNvSpPr>
            <a:spLocks noGrp="1"/>
          </p:cNvSpPr>
          <p:nvPr>
            <p:ph type="ftr" sz="quarter" idx="11"/>
          </p:nvPr>
        </p:nvSpPr>
        <p:spPr>
          <a:xfrm>
            <a:off x="333375" y="6203950"/>
            <a:ext cx="2514600" cy="365125"/>
          </a:xfrm>
        </p:spPr>
        <p:txBody>
          <a:bodyPr/>
          <a:lstStyle/>
          <a:p>
            <a:r>
              <a:rPr lang="de-DE" dirty="0"/>
              <a:t>PSP München</a:t>
            </a:r>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3" y="2161309"/>
            <a:ext cx="5026837" cy="1693098"/>
          </a:xfrm>
          <a:prstGeom prst="rect">
            <a:avLst/>
          </a:prstGeom>
        </p:spPr>
      </p:pic>
      <p:sp>
        <p:nvSpPr>
          <p:cNvPr id="6" name="Titel 1"/>
          <p:cNvSpPr>
            <a:spLocks noGrp="1"/>
          </p:cNvSpPr>
          <p:nvPr>
            <p:ph type="title" hasCustomPrompt="1"/>
          </p:nvPr>
        </p:nvSpPr>
        <p:spPr>
          <a:xfrm>
            <a:off x="5486400" y="2342347"/>
            <a:ext cx="6047509"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spTree>
    <p:extLst>
      <p:ext uri="{BB962C8B-B14F-4D97-AF65-F5344CB8AC3E}">
        <p14:creationId xmlns:p14="http://schemas.microsoft.com/office/powerpoint/2010/main" val="3207719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ischenfolie_grau_03">
    <p:bg>
      <p:bgPr>
        <a:solidFill>
          <a:schemeClr val="bg1">
            <a:lumMod val="75000"/>
          </a:schemeClr>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747BD19-42C9-4D4C-8573-69DD16726435}"/>
              </a:ext>
            </a:extLst>
          </p:cNvPr>
          <p:cNvSpPr/>
          <p:nvPr userDrawn="1"/>
        </p:nvSpPr>
        <p:spPr>
          <a:xfrm>
            <a:off x="11113" y="2161394"/>
            <a:ext cx="12195877"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1" name="Fußzeilenplatzhalter 5"/>
          <p:cNvSpPr>
            <a:spLocks noGrp="1"/>
          </p:cNvSpPr>
          <p:nvPr>
            <p:ph type="ftr" sz="quarter" idx="11"/>
          </p:nvPr>
        </p:nvSpPr>
        <p:spPr>
          <a:xfrm>
            <a:off x="333375" y="6203950"/>
            <a:ext cx="2514600" cy="365125"/>
          </a:xfrm>
        </p:spPr>
        <p:txBody>
          <a:bodyPr/>
          <a:lstStyle/>
          <a:p>
            <a:r>
              <a:rPr lang="de-DE" dirty="0"/>
              <a:t>PSP München</a:t>
            </a:r>
          </a:p>
        </p:txBody>
      </p:sp>
      <p:pic>
        <p:nvPicPr>
          <p:cNvPr id="3" name="Grafik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678"/>
          <a:stretch/>
        </p:blipFill>
        <p:spPr>
          <a:xfrm>
            <a:off x="-10375" y="2161394"/>
            <a:ext cx="4099775" cy="1693890"/>
          </a:xfrm>
          <a:prstGeom prst="rect">
            <a:avLst/>
          </a:prstGeom>
        </p:spPr>
      </p:pic>
      <p:sp>
        <p:nvSpPr>
          <p:cNvPr id="6" name="Titel 1"/>
          <p:cNvSpPr>
            <a:spLocks noGrp="1"/>
          </p:cNvSpPr>
          <p:nvPr>
            <p:ph type="title" hasCustomPrompt="1"/>
          </p:nvPr>
        </p:nvSpPr>
        <p:spPr>
          <a:xfrm>
            <a:off x="4340742" y="2345556"/>
            <a:ext cx="6860658"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spTree>
    <p:extLst>
      <p:ext uri="{BB962C8B-B14F-4D97-AF65-F5344CB8AC3E}">
        <p14:creationId xmlns:p14="http://schemas.microsoft.com/office/powerpoint/2010/main" val="2653568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ischenfolie_grau_04">
    <p:bg>
      <p:bgPr>
        <a:solidFill>
          <a:schemeClr val="bg1">
            <a:lumMod val="75000"/>
          </a:schemeClr>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747BD19-42C9-4D4C-8573-69DD16726435}"/>
              </a:ext>
            </a:extLst>
          </p:cNvPr>
          <p:cNvSpPr/>
          <p:nvPr userDrawn="1"/>
        </p:nvSpPr>
        <p:spPr>
          <a:xfrm>
            <a:off x="-3878" y="2161394"/>
            <a:ext cx="12221278"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3" name="Fußzeilenplatzhalter 5"/>
          <p:cNvSpPr>
            <a:spLocks noGrp="1"/>
          </p:cNvSpPr>
          <p:nvPr>
            <p:ph type="ftr" sz="quarter" idx="11"/>
          </p:nvPr>
        </p:nvSpPr>
        <p:spPr>
          <a:xfrm>
            <a:off x="333375" y="6203950"/>
            <a:ext cx="2514600" cy="365125"/>
          </a:xfrm>
        </p:spPr>
        <p:txBody>
          <a:bodyPr/>
          <a:lstStyle/>
          <a:p>
            <a:r>
              <a:rPr lang="de-DE" dirty="0"/>
              <a:t>PSP München</a:t>
            </a:r>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9" y="2161393"/>
            <a:ext cx="5095060" cy="1693889"/>
          </a:xfrm>
          <a:prstGeom prst="rect">
            <a:avLst/>
          </a:prstGeom>
        </p:spPr>
      </p:pic>
      <p:sp>
        <p:nvSpPr>
          <p:cNvPr id="8" name="Titel 1"/>
          <p:cNvSpPr>
            <a:spLocks noGrp="1"/>
          </p:cNvSpPr>
          <p:nvPr>
            <p:ph type="title" hasCustomPrompt="1"/>
          </p:nvPr>
        </p:nvSpPr>
        <p:spPr>
          <a:xfrm>
            <a:off x="4503174" y="2342347"/>
            <a:ext cx="6636775"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spTree>
    <p:extLst>
      <p:ext uri="{BB962C8B-B14F-4D97-AF65-F5344CB8AC3E}">
        <p14:creationId xmlns:p14="http://schemas.microsoft.com/office/powerpoint/2010/main" val="2721614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ischenfolie_grau_05">
    <p:bg>
      <p:bgPr>
        <a:solidFill>
          <a:schemeClr val="bg1">
            <a:lumMod val="75000"/>
          </a:schemeClr>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747BD19-42C9-4D4C-8573-69DD16726435}"/>
              </a:ext>
            </a:extLst>
          </p:cNvPr>
          <p:cNvSpPr/>
          <p:nvPr userDrawn="1"/>
        </p:nvSpPr>
        <p:spPr>
          <a:xfrm>
            <a:off x="-3878" y="2161394"/>
            <a:ext cx="12221278"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3" name="Fußzeilenplatzhalter 5"/>
          <p:cNvSpPr>
            <a:spLocks noGrp="1"/>
          </p:cNvSpPr>
          <p:nvPr>
            <p:ph type="ftr" sz="quarter" idx="11"/>
          </p:nvPr>
        </p:nvSpPr>
        <p:spPr>
          <a:xfrm>
            <a:off x="333375" y="6203950"/>
            <a:ext cx="2514600" cy="365125"/>
          </a:xfrm>
        </p:spPr>
        <p:txBody>
          <a:bodyPr/>
          <a:lstStyle/>
          <a:p>
            <a:r>
              <a:rPr lang="de-DE" dirty="0"/>
              <a:t>PSP München</a:t>
            </a: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161394"/>
            <a:ext cx="5061016" cy="1693890"/>
          </a:xfrm>
          <a:prstGeom prst="rect">
            <a:avLst/>
          </a:prstGeom>
        </p:spPr>
      </p:pic>
      <p:sp>
        <p:nvSpPr>
          <p:cNvPr id="6" name="Titel 1"/>
          <p:cNvSpPr>
            <a:spLocks noGrp="1"/>
          </p:cNvSpPr>
          <p:nvPr>
            <p:ph type="title" hasCustomPrompt="1"/>
          </p:nvPr>
        </p:nvSpPr>
        <p:spPr>
          <a:xfrm>
            <a:off x="6099464" y="2342347"/>
            <a:ext cx="5424054"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spTree>
    <p:extLst>
      <p:ext uri="{BB962C8B-B14F-4D97-AF65-F5344CB8AC3E}">
        <p14:creationId xmlns:p14="http://schemas.microsoft.com/office/powerpoint/2010/main" val="2378333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ischenfolie_grau_06">
    <p:bg>
      <p:bgPr>
        <a:solidFill>
          <a:schemeClr val="bg1">
            <a:lumMod val="75000"/>
          </a:schemeClr>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747BD19-42C9-4D4C-8573-69DD16726435}"/>
              </a:ext>
            </a:extLst>
          </p:cNvPr>
          <p:cNvSpPr/>
          <p:nvPr userDrawn="1"/>
        </p:nvSpPr>
        <p:spPr>
          <a:xfrm>
            <a:off x="-3878" y="2161394"/>
            <a:ext cx="12221278"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3" name="Fußzeilenplatzhalter 5"/>
          <p:cNvSpPr>
            <a:spLocks noGrp="1"/>
          </p:cNvSpPr>
          <p:nvPr>
            <p:ph type="ftr" sz="quarter" idx="11"/>
          </p:nvPr>
        </p:nvSpPr>
        <p:spPr>
          <a:xfrm>
            <a:off x="333375" y="6203950"/>
            <a:ext cx="2514600" cy="365125"/>
          </a:xfrm>
        </p:spPr>
        <p:txBody>
          <a:bodyPr/>
          <a:lstStyle/>
          <a:p>
            <a:r>
              <a:rPr lang="de-DE" dirty="0"/>
              <a:t>PSP München</a:t>
            </a: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9" y="2161393"/>
            <a:ext cx="5056960" cy="1693579"/>
          </a:xfrm>
          <a:prstGeom prst="rect">
            <a:avLst/>
          </a:prstGeom>
        </p:spPr>
      </p:pic>
      <p:sp>
        <p:nvSpPr>
          <p:cNvPr id="6" name="Titel 1"/>
          <p:cNvSpPr>
            <a:spLocks noGrp="1"/>
          </p:cNvSpPr>
          <p:nvPr>
            <p:ph type="title" hasCustomPrompt="1"/>
          </p:nvPr>
        </p:nvSpPr>
        <p:spPr>
          <a:xfrm>
            <a:off x="5309420" y="2342347"/>
            <a:ext cx="5840362"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spTree>
    <p:extLst>
      <p:ext uri="{BB962C8B-B14F-4D97-AF65-F5344CB8AC3E}">
        <p14:creationId xmlns:p14="http://schemas.microsoft.com/office/powerpoint/2010/main" val="74875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ischenfolie_grau_07">
    <p:bg>
      <p:bgPr>
        <a:solidFill>
          <a:schemeClr val="bg1">
            <a:lumMod val="75000"/>
          </a:schemeClr>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747BD19-42C9-4D4C-8573-69DD16726435}"/>
              </a:ext>
            </a:extLst>
          </p:cNvPr>
          <p:cNvSpPr/>
          <p:nvPr userDrawn="1"/>
        </p:nvSpPr>
        <p:spPr>
          <a:xfrm>
            <a:off x="-3878" y="2161394"/>
            <a:ext cx="12221278"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8" y="2161394"/>
            <a:ext cx="5041392" cy="1693889"/>
          </a:xfrm>
          <a:prstGeom prst="rect">
            <a:avLst/>
          </a:prstGeom>
        </p:spPr>
      </p:pic>
      <p:sp>
        <p:nvSpPr>
          <p:cNvPr id="13"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6" name="Titel 1"/>
          <p:cNvSpPr>
            <a:spLocks noGrp="1"/>
          </p:cNvSpPr>
          <p:nvPr>
            <p:ph type="title" hasCustomPrompt="1"/>
          </p:nvPr>
        </p:nvSpPr>
        <p:spPr>
          <a:xfrm>
            <a:off x="5309420" y="2342347"/>
            <a:ext cx="5840362"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spTree>
    <p:extLst>
      <p:ext uri="{BB962C8B-B14F-4D97-AF65-F5344CB8AC3E}">
        <p14:creationId xmlns:p14="http://schemas.microsoft.com/office/powerpoint/2010/main" val="90694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wischenfolie_grau_08-">
    <p:bg>
      <p:bgPr>
        <a:solidFill>
          <a:schemeClr val="bg1">
            <a:lumMod val="75000"/>
          </a:schemeClr>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7" name="Rechteck 6">
            <a:extLst>
              <a:ext uri="{FF2B5EF4-FFF2-40B4-BE49-F238E27FC236}">
                <a16:creationId xmlns:a16="http://schemas.microsoft.com/office/drawing/2014/main" id="{2747BD19-42C9-4D4C-8573-69DD16726435}"/>
              </a:ext>
            </a:extLst>
          </p:cNvPr>
          <p:cNvSpPr/>
          <p:nvPr userDrawn="1"/>
        </p:nvSpPr>
        <p:spPr>
          <a:xfrm>
            <a:off x="-14219" y="2161394"/>
            <a:ext cx="12195877"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pic>
        <p:nvPicPr>
          <p:cNvPr id="12" name="Grafik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7327" r="1466"/>
          <a:stretch/>
        </p:blipFill>
        <p:spPr>
          <a:xfrm>
            <a:off x="7559749" y="2161393"/>
            <a:ext cx="4632251" cy="1693890"/>
          </a:xfrm>
          <a:prstGeom prst="rect">
            <a:avLst/>
          </a:prstGeom>
        </p:spPr>
      </p:pic>
      <p:sp>
        <p:nvSpPr>
          <p:cNvPr id="8" name="Titel 1"/>
          <p:cNvSpPr>
            <a:spLocks noGrp="1"/>
          </p:cNvSpPr>
          <p:nvPr>
            <p:ph type="title" hasCustomPrompt="1"/>
          </p:nvPr>
        </p:nvSpPr>
        <p:spPr>
          <a:xfrm>
            <a:off x="1317524" y="2345556"/>
            <a:ext cx="6971070"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spTree>
    <p:extLst>
      <p:ext uri="{BB962C8B-B14F-4D97-AF65-F5344CB8AC3E}">
        <p14:creationId xmlns:p14="http://schemas.microsoft.com/office/powerpoint/2010/main" val="2144325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wischenfolie_grau_09-">
    <p:bg>
      <p:bgPr>
        <a:solidFill>
          <a:schemeClr val="bg1">
            <a:lumMod val="75000"/>
          </a:schemeClr>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7" name="Rechteck 6">
            <a:extLst>
              <a:ext uri="{FF2B5EF4-FFF2-40B4-BE49-F238E27FC236}">
                <a16:creationId xmlns:a16="http://schemas.microsoft.com/office/drawing/2014/main" id="{2747BD19-42C9-4D4C-8573-69DD16726435}"/>
              </a:ext>
            </a:extLst>
          </p:cNvPr>
          <p:cNvSpPr/>
          <p:nvPr userDrawn="1"/>
        </p:nvSpPr>
        <p:spPr>
          <a:xfrm>
            <a:off x="0" y="2161393"/>
            <a:ext cx="12195877"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pic>
        <p:nvPicPr>
          <p:cNvPr id="2" name="Grafik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8427"/>
          <a:stretch/>
        </p:blipFill>
        <p:spPr>
          <a:xfrm>
            <a:off x="9082013" y="2161393"/>
            <a:ext cx="3112880" cy="1693889"/>
          </a:xfrm>
          <a:prstGeom prst="rect">
            <a:avLst/>
          </a:prstGeom>
        </p:spPr>
      </p:pic>
      <p:sp>
        <p:nvSpPr>
          <p:cNvPr id="10" name="Titel 1"/>
          <p:cNvSpPr>
            <a:spLocks noGrp="1"/>
          </p:cNvSpPr>
          <p:nvPr>
            <p:ph type="title" hasCustomPrompt="1"/>
          </p:nvPr>
        </p:nvSpPr>
        <p:spPr>
          <a:xfrm>
            <a:off x="1317524" y="2345556"/>
            <a:ext cx="6971070"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spTree>
    <p:extLst>
      <p:ext uri="{BB962C8B-B14F-4D97-AF65-F5344CB8AC3E}">
        <p14:creationId xmlns:p14="http://schemas.microsoft.com/office/powerpoint/2010/main" val="157432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_Grau_mit Untertitel">
    <p:bg>
      <p:bgPr>
        <a:solidFill>
          <a:schemeClr val="bg1">
            <a:lumMod val="75000"/>
          </a:schemeClr>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747BD19-42C9-4D4C-8573-69DD16726435}"/>
              </a:ext>
            </a:extLst>
          </p:cNvPr>
          <p:cNvSpPr/>
          <p:nvPr userDrawn="1"/>
        </p:nvSpPr>
        <p:spPr>
          <a:xfrm>
            <a:off x="-23974" y="2161394"/>
            <a:ext cx="12276000"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6" name="Titel 1"/>
          <p:cNvSpPr>
            <a:spLocks noGrp="1"/>
          </p:cNvSpPr>
          <p:nvPr>
            <p:ph type="title" hasCustomPrompt="1"/>
          </p:nvPr>
        </p:nvSpPr>
        <p:spPr>
          <a:xfrm>
            <a:off x="3218523" y="2334435"/>
            <a:ext cx="7199106" cy="1325563"/>
          </a:xfrm>
        </p:spPr>
        <p:txBody>
          <a:bodyPr>
            <a:normAutofit/>
          </a:bodyPr>
          <a:lstStyle>
            <a:lvl1pPr>
              <a:defRPr sz="3600" baseline="0">
                <a:solidFill>
                  <a:srgbClr val="000000"/>
                </a:solidFill>
              </a:defRPr>
            </a:lvl1pPr>
          </a:lstStyle>
          <a:p>
            <a:r>
              <a:rPr lang="de-DE" dirty="0"/>
              <a:t>Titel des Vortrags</a:t>
            </a:r>
            <a:br>
              <a:rPr lang="de-DE" dirty="0"/>
            </a:br>
            <a:r>
              <a:rPr lang="de-DE" dirty="0"/>
              <a:t>(Calibri 36 </a:t>
            </a:r>
            <a:r>
              <a:rPr lang="de-DE" dirty="0" err="1"/>
              <a:t>pt</a:t>
            </a:r>
            <a:r>
              <a:rPr lang="de-DE" dirty="0"/>
              <a:t>. fett)</a:t>
            </a:r>
            <a:endParaRPr lang="en-US" dirty="0"/>
          </a:p>
        </p:txBody>
      </p:sp>
      <p:pic>
        <p:nvPicPr>
          <p:cNvPr id="13" name="Grafik 12">
            <a:extLst>
              <a:ext uri="{FF2B5EF4-FFF2-40B4-BE49-F238E27FC236}">
                <a16:creationId xmlns:a16="http://schemas.microsoft.com/office/drawing/2014/main" id="{39BAF34A-1DFC-5A4A-A9CC-877F085BC4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8741" y="2310233"/>
            <a:ext cx="1408238" cy="1408238"/>
          </a:xfrm>
          <a:prstGeom prst="rect">
            <a:avLst/>
          </a:prstGeom>
        </p:spPr>
      </p:pic>
      <p:sp>
        <p:nvSpPr>
          <p:cNvPr id="8" name="Inhaltsplatzhalter 2"/>
          <p:cNvSpPr>
            <a:spLocks noGrp="1"/>
          </p:cNvSpPr>
          <p:nvPr>
            <p:ph idx="1" hasCustomPrompt="1"/>
          </p:nvPr>
        </p:nvSpPr>
        <p:spPr>
          <a:xfrm>
            <a:off x="3218524" y="4235760"/>
            <a:ext cx="8215452" cy="2228647"/>
          </a:xfrm>
        </p:spPr>
        <p:txBody>
          <a:bodyPr/>
          <a:lstStyle>
            <a:lvl1pPr marL="0" indent="0">
              <a:lnSpc>
                <a:spcPct val="100000"/>
              </a:lnSpc>
              <a:spcBef>
                <a:spcPts val="0"/>
              </a:spcBef>
              <a:spcAft>
                <a:spcPts val="1000"/>
              </a:spcAft>
              <a:buNone/>
              <a:defRPr sz="2800" baseline="0">
                <a:solidFill>
                  <a:schemeClr val="bg1"/>
                </a:solidFill>
              </a:defRPr>
            </a:lvl1pPr>
            <a:lvl2pPr>
              <a:defRPr sz="2000"/>
            </a:lvl2pPr>
          </a:lstStyle>
          <a:p>
            <a:pPr lvl="0"/>
            <a:r>
              <a:rPr lang="de-DE" dirty="0"/>
              <a:t>Name Referent XXX, PSP München</a:t>
            </a:r>
            <a:br>
              <a:rPr lang="de-DE" dirty="0"/>
            </a:br>
            <a:endParaRPr lang="de-DE" dirty="0"/>
          </a:p>
        </p:txBody>
      </p:sp>
    </p:spTree>
    <p:extLst>
      <p:ext uri="{BB962C8B-B14F-4D97-AF65-F5344CB8AC3E}">
        <p14:creationId xmlns:p14="http://schemas.microsoft.com/office/powerpoint/2010/main" val="2889900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wischenfolie_grau_10">
    <p:bg>
      <p:bgPr>
        <a:solidFill>
          <a:schemeClr val="bg1">
            <a:lumMod val="75000"/>
          </a:schemeClr>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7" name="Rechteck 6">
            <a:extLst>
              <a:ext uri="{FF2B5EF4-FFF2-40B4-BE49-F238E27FC236}">
                <a16:creationId xmlns:a16="http://schemas.microsoft.com/office/drawing/2014/main" id="{2747BD19-42C9-4D4C-8573-69DD16726435}"/>
              </a:ext>
            </a:extLst>
          </p:cNvPr>
          <p:cNvSpPr/>
          <p:nvPr userDrawn="1"/>
        </p:nvSpPr>
        <p:spPr>
          <a:xfrm>
            <a:off x="-14219" y="2161394"/>
            <a:ext cx="12195877"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pic>
        <p:nvPicPr>
          <p:cNvPr id="9" name="Grafik 8"/>
          <p:cNvPicPr>
            <a:picLocks noChangeAspect="1"/>
          </p:cNvPicPr>
          <p:nvPr userDrawn="1"/>
        </p:nvPicPr>
        <p:blipFill rotWithShape="1">
          <a:blip r:embed="rId2" cstate="print">
            <a:extLst>
              <a:ext uri="{28A0092B-C50C-407E-A947-70E740481C1C}">
                <a14:useLocalDpi xmlns:a14="http://schemas.microsoft.com/office/drawing/2010/main" val="0"/>
              </a:ext>
            </a:extLst>
          </a:blip>
          <a:srcRect l="42054"/>
          <a:stretch/>
        </p:blipFill>
        <p:spPr>
          <a:xfrm>
            <a:off x="9267825" y="2161394"/>
            <a:ext cx="2928365" cy="1693155"/>
          </a:xfrm>
          <a:prstGeom prst="rect">
            <a:avLst/>
          </a:prstGeom>
        </p:spPr>
      </p:pic>
      <p:sp>
        <p:nvSpPr>
          <p:cNvPr id="8" name="Titel 1"/>
          <p:cNvSpPr>
            <a:spLocks noGrp="1"/>
          </p:cNvSpPr>
          <p:nvPr>
            <p:ph type="title" hasCustomPrompt="1"/>
          </p:nvPr>
        </p:nvSpPr>
        <p:spPr>
          <a:xfrm>
            <a:off x="1317524" y="2345556"/>
            <a:ext cx="6971070"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spTree>
    <p:extLst>
      <p:ext uri="{BB962C8B-B14F-4D97-AF65-F5344CB8AC3E}">
        <p14:creationId xmlns:p14="http://schemas.microsoft.com/office/powerpoint/2010/main" val="1067051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Zwischenfolie_grau_11">
    <p:bg>
      <p:bgPr>
        <a:solidFill>
          <a:schemeClr val="bg1">
            <a:lumMod val="75000"/>
          </a:schemeClr>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7" name="Rechteck 6">
            <a:extLst>
              <a:ext uri="{FF2B5EF4-FFF2-40B4-BE49-F238E27FC236}">
                <a16:creationId xmlns:a16="http://schemas.microsoft.com/office/drawing/2014/main" id="{2747BD19-42C9-4D4C-8573-69DD16726435}"/>
              </a:ext>
            </a:extLst>
          </p:cNvPr>
          <p:cNvSpPr/>
          <p:nvPr userDrawn="1"/>
        </p:nvSpPr>
        <p:spPr>
          <a:xfrm>
            <a:off x="-14219" y="2161394"/>
            <a:ext cx="12195877"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pic>
        <p:nvPicPr>
          <p:cNvPr id="3" name="Grafik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546" r="23982"/>
          <a:stretch/>
        </p:blipFill>
        <p:spPr>
          <a:xfrm>
            <a:off x="8470872" y="2161394"/>
            <a:ext cx="3720612" cy="1705212"/>
          </a:xfrm>
          <a:prstGeom prst="rect">
            <a:avLst/>
          </a:prstGeom>
        </p:spPr>
      </p:pic>
      <p:sp>
        <p:nvSpPr>
          <p:cNvPr id="8" name="Titel 1"/>
          <p:cNvSpPr>
            <a:spLocks noGrp="1"/>
          </p:cNvSpPr>
          <p:nvPr>
            <p:ph type="title" hasCustomPrompt="1"/>
          </p:nvPr>
        </p:nvSpPr>
        <p:spPr>
          <a:xfrm>
            <a:off x="1052053" y="2345556"/>
            <a:ext cx="6046838"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spTree>
    <p:extLst>
      <p:ext uri="{BB962C8B-B14F-4D97-AF65-F5344CB8AC3E}">
        <p14:creationId xmlns:p14="http://schemas.microsoft.com/office/powerpoint/2010/main" val="2375808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up_Zwischenfolie_grau_A">
    <p:bg>
      <p:bgPr>
        <a:solidFill>
          <a:schemeClr val="bg1">
            <a:lumMod val="75000"/>
          </a:schemeClr>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747BD19-42C9-4D4C-8573-69DD16726435}"/>
              </a:ext>
            </a:extLst>
          </p:cNvPr>
          <p:cNvSpPr/>
          <p:nvPr userDrawn="1"/>
        </p:nvSpPr>
        <p:spPr>
          <a:xfrm>
            <a:off x="-3878" y="2161394"/>
            <a:ext cx="12221278"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3"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6" name="Titel 1"/>
          <p:cNvSpPr>
            <a:spLocks noGrp="1"/>
          </p:cNvSpPr>
          <p:nvPr>
            <p:ph type="title" hasCustomPrompt="1"/>
          </p:nvPr>
        </p:nvSpPr>
        <p:spPr>
          <a:xfrm>
            <a:off x="5309420" y="2342347"/>
            <a:ext cx="5840362"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4" y="2163643"/>
            <a:ext cx="5041392" cy="1691640"/>
          </a:xfrm>
          <a:prstGeom prst="rect">
            <a:avLst/>
          </a:prstGeom>
        </p:spPr>
      </p:pic>
    </p:spTree>
    <p:extLst>
      <p:ext uri="{BB962C8B-B14F-4D97-AF65-F5344CB8AC3E}">
        <p14:creationId xmlns:p14="http://schemas.microsoft.com/office/powerpoint/2010/main" val="3408272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ckup_Zwischenfolie_grau_B">
    <p:bg>
      <p:bgPr>
        <a:solidFill>
          <a:schemeClr val="bg1">
            <a:lumMod val="75000"/>
          </a:schemeClr>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747BD19-42C9-4D4C-8573-69DD16726435}"/>
              </a:ext>
            </a:extLst>
          </p:cNvPr>
          <p:cNvSpPr/>
          <p:nvPr userDrawn="1"/>
        </p:nvSpPr>
        <p:spPr>
          <a:xfrm>
            <a:off x="-3878" y="2161394"/>
            <a:ext cx="12221278"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3"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6" name="Titel 1"/>
          <p:cNvSpPr>
            <a:spLocks noGrp="1"/>
          </p:cNvSpPr>
          <p:nvPr>
            <p:ph type="title" hasCustomPrompt="1"/>
          </p:nvPr>
        </p:nvSpPr>
        <p:spPr>
          <a:xfrm>
            <a:off x="5309420" y="2342347"/>
            <a:ext cx="5840362"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5" y="2162109"/>
            <a:ext cx="5041392" cy="1691640"/>
          </a:xfrm>
          <a:prstGeom prst="rect">
            <a:avLst/>
          </a:prstGeom>
        </p:spPr>
      </p:pic>
    </p:spTree>
    <p:extLst>
      <p:ext uri="{BB962C8B-B14F-4D97-AF65-F5344CB8AC3E}">
        <p14:creationId xmlns:p14="http://schemas.microsoft.com/office/powerpoint/2010/main" val="4179313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up_Zwischenfolie_grau_C">
    <p:bg>
      <p:bgPr>
        <a:solidFill>
          <a:schemeClr val="bg1">
            <a:lumMod val="75000"/>
          </a:schemeClr>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747BD19-42C9-4D4C-8573-69DD16726435}"/>
              </a:ext>
            </a:extLst>
          </p:cNvPr>
          <p:cNvSpPr/>
          <p:nvPr userDrawn="1"/>
        </p:nvSpPr>
        <p:spPr>
          <a:xfrm>
            <a:off x="-3878" y="2161394"/>
            <a:ext cx="12221278"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3"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6" name="Titel 1"/>
          <p:cNvSpPr>
            <a:spLocks noGrp="1"/>
          </p:cNvSpPr>
          <p:nvPr>
            <p:ph type="title" hasCustomPrompt="1"/>
          </p:nvPr>
        </p:nvSpPr>
        <p:spPr>
          <a:xfrm>
            <a:off x="5309420" y="2342347"/>
            <a:ext cx="5840362"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8" y="2163643"/>
            <a:ext cx="5041392" cy="1691640"/>
          </a:xfrm>
          <a:prstGeom prst="rect">
            <a:avLst/>
          </a:prstGeom>
        </p:spPr>
      </p:pic>
    </p:spTree>
    <p:extLst>
      <p:ext uri="{BB962C8B-B14F-4D97-AF65-F5344CB8AC3E}">
        <p14:creationId xmlns:p14="http://schemas.microsoft.com/office/powerpoint/2010/main" val="642886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up_Zwischenfolie_grau_E">
    <p:bg>
      <p:bgPr>
        <a:solidFill>
          <a:schemeClr val="bg1">
            <a:lumMod val="75000"/>
          </a:schemeClr>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747BD19-42C9-4D4C-8573-69DD16726435}"/>
              </a:ext>
            </a:extLst>
          </p:cNvPr>
          <p:cNvSpPr/>
          <p:nvPr userDrawn="1"/>
        </p:nvSpPr>
        <p:spPr>
          <a:xfrm>
            <a:off x="-3878" y="2161394"/>
            <a:ext cx="12221278"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3"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6" name="Titel 1"/>
          <p:cNvSpPr>
            <a:spLocks noGrp="1"/>
          </p:cNvSpPr>
          <p:nvPr>
            <p:ph type="title" hasCustomPrompt="1"/>
          </p:nvPr>
        </p:nvSpPr>
        <p:spPr>
          <a:xfrm>
            <a:off x="5309420" y="2342347"/>
            <a:ext cx="5840362"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pic>
        <p:nvPicPr>
          <p:cNvPr id="3" name="Grafik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49"/>
          <a:stretch/>
        </p:blipFill>
        <p:spPr>
          <a:xfrm>
            <a:off x="-7374" y="2161394"/>
            <a:ext cx="2523700" cy="1695309"/>
          </a:xfrm>
          <a:prstGeom prst="rect">
            <a:avLst/>
          </a:prstGeom>
        </p:spPr>
      </p:pic>
    </p:spTree>
    <p:extLst>
      <p:ext uri="{BB962C8B-B14F-4D97-AF65-F5344CB8AC3E}">
        <p14:creationId xmlns:p14="http://schemas.microsoft.com/office/powerpoint/2010/main" val="1706697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ckup_Zwischenfolie_grau_F">
    <p:bg>
      <p:bgPr>
        <a:solidFill>
          <a:schemeClr val="bg1">
            <a:lumMod val="75000"/>
          </a:schemeClr>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747BD19-42C9-4D4C-8573-69DD16726435}"/>
              </a:ext>
            </a:extLst>
          </p:cNvPr>
          <p:cNvSpPr/>
          <p:nvPr userDrawn="1"/>
        </p:nvSpPr>
        <p:spPr>
          <a:xfrm>
            <a:off x="-3878" y="2161394"/>
            <a:ext cx="12221278"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3"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6" name="Titel 1"/>
          <p:cNvSpPr>
            <a:spLocks noGrp="1"/>
          </p:cNvSpPr>
          <p:nvPr>
            <p:ph type="title" hasCustomPrompt="1"/>
          </p:nvPr>
        </p:nvSpPr>
        <p:spPr>
          <a:xfrm>
            <a:off x="5309420" y="2342347"/>
            <a:ext cx="5840362"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7" y="2162109"/>
            <a:ext cx="5041392" cy="1691640"/>
          </a:xfrm>
          <a:prstGeom prst="rect">
            <a:avLst/>
          </a:prstGeom>
        </p:spPr>
      </p:pic>
    </p:spTree>
    <p:extLst>
      <p:ext uri="{BB962C8B-B14F-4D97-AF65-F5344CB8AC3E}">
        <p14:creationId xmlns:p14="http://schemas.microsoft.com/office/powerpoint/2010/main" val="2110347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up_Zwischenfolie_grau_G">
    <p:bg>
      <p:bgPr>
        <a:solidFill>
          <a:schemeClr val="bg1">
            <a:lumMod val="75000"/>
          </a:schemeClr>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747BD19-42C9-4D4C-8573-69DD16726435}"/>
              </a:ext>
            </a:extLst>
          </p:cNvPr>
          <p:cNvSpPr/>
          <p:nvPr userDrawn="1"/>
        </p:nvSpPr>
        <p:spPr>
          <a:xfrm>
            <a:off x="-3878" y="2161394"/>
            <a:ext cx="12221278"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3"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6" name="Titel 1"/>
          <p:cNvSpPr>
            <a:spLocks noGrp="1"/>
          </p:cNvSpPr>
          <p:nvPr>
            <p:ph type="title" hasCustomPrompt="1"/>
          </p:nvPr>
        </p:nvSpPr>
        <p:spPr>
          <a:xfrm>
            <a:off x="5309420" y="2342347"/>
            <a:ext cx="5840362"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8" y="2162109"/>
            <a:ext cx="5041392" cy="1691640"/>
          </a:xfrm>
          <a:prstGeom prst="rect">
            <a:avLst/>
          </a:prstGeom>
        </p:spPr>
      </p:pic>
    </p:spTree>
    <p:extLst>
      <p:ext uri="{BB962C8B-B14F-4D97-AF65-F5344CB8AC3E}">
        <p14:creationId xmlns:p14="http://schemas.microsoft.com/office/powerpoint/2010/main" val="779565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up_Zwischenfolie_grau_H">
    <p:bg>
      <p:bgPr>
        <a:solidFill>
          <a:schemeClr val="bg1">
            <a:lumMod val="75000"/>
          </a:schemeClr>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747BD19-42C9-4D4C-8573-69DD16726435}"/>
              </a:ext>
            </a:extLst>
          </p:cNvPr>
          <p:cNvSpPr/>
          <p:nvPr userDrawn="1"/>
        </p:nvSpPr>
        <p:spPr>
          <a:xfrm>
            <a:off x="-3878" y="2161394"/>
            <a:ext cx="12221278"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3"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6" name="Titel 1"/>
          <p:cNvSpPr>
            <a:spLocks noGrp="1"/>
          </p:cNvSpPr>
          <p:nvPr>
            <p:ph type="title" hasCustomPrompt="1"/>
          </p:nvPr>
        </p:nvSpPr>
        <p:spPr>
          <a:xfrm>
            <a:off x="5309420" y="2342347"/>
            <a:ext cx="5840362"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5" y="2161394"/>
            <a:ext cx="5041392" cy="1693889"/>
          </a:xfrm>
          <a:prstGeom prst="rect">
            <a:avLst/>
          </a:prstGeom>
        </p:spPr>
      </p:pic>
    </p:spTree>
    <p:extLst>
      <p:ext uri="{BB962C8B-B14F-4D97-AF65-F5344CB8AC3E}">
        <p14:creationId xmlns:p14="http://schemas.microsoft.com/office/powerpoint/2010/main" val="511370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ckup_Zwischenfolie_grau_I">
    <p:bg>
      <p:bgPr>
        <a:solidFill>
          <a:schemeClr val="bg1">
            <a:lumMod val="75000"/>
          </a:schemeClr>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747BD19-42C9-4D4C-8573-69DD16726435}"/>
              </a:ext>
            </a:extLst>
          </p:cNvPr>
          <p:cNvSpPr/>
          <p:nvPr userDrawn="1"/>
        </p:nvSpPr>
        <p:spPr>
          <a:xfrm>
            <a:off x="-3878" y="2161394"/>
            <a:ext cx="12221278"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3"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6" name="Titel 1"/>
          <p:cNvSpPr>
            <a:spLocks noGrp="1"/>
          </p:cNvSpPr>
          <p:nvPr>
            <p:ph type="title" hasCustomPrompt="1"/>
          </p:nvPr>
        </p:nvSpPr>
        <p:spPr>
          <a:xfrm>
            <a:off x="5309420" y="2342347"/>
            <a:ext cx="5840362"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162109"/>
            <a:ext cx="5041392" cy="1691640"/>
          </a:xfrm>
          <a:prstGeom prst="rect">
            <a:avLst/>
          </a:prstGeom>
        </p:spPr>
      </p:pic>
    </p:spTree>
    <p:extLst>
      <p:ext uri="{BB962C8B-B14F-4D97-AF65-F5344CB8AC3E}">
        <p14:creationId xmlns:p14="http://schemas.microsoft.com/office/powerpoint/2010/main" val="953901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folie_grau_schlicht">
    <p:bg>
      <p:bgPr>
        <a:solidFill>
          <a:schemeClr val="bg1">
            <a:lumMod val="75000"/>
          </a:schemeClr>
        </a:solidFill>
        <a:effectLst/>
      </p:bgPr>
    </p:bg>
    <p:spTree>
      <p:nvGrpSpPr>
        <p:cNvPr id="1" name=""/>
        <p:cNvGrpSpPr/>
        <p:nvPr/>
      </p:nvGrpSpPr>
      <p:grpSpPr>
        <a:xfrm>
          <a:off x="0" y="0"/>
          <a:ext cx="0" cy="0"/>
          <a:chOff x="0" y="0"/>
          <a:chExt cx="0" cy="0"/>
        </a:xfrm>
      </p:grpSpPr>
      <p:sp>
        <p:nvSpPr>
          <p:cNvPr id="12" name="Rechteck 11"/>
          <p:cNvSpPr/>
          <p:nvPr userDrawn="1"/>
        </p:nvSpPr>
        <p:spPr>
          <a:xfrm>
            <a:off x="6102849" y="0"/>
            <a:ext cx="60994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2747BD19-42C9-4D4C-8573-69DD16726435}"/>
              </a:ext>
            </a:extLst>
          </p:cNvPr>
          <p:cNvSpPr/>
          <p:nvPr userDrawn="1"/>
        </p:nvSpPr>
        <p:spPr>
          <a:xfrm>
            <a:off x="-6187" y="997327"/>
            <a:ext cx="6349837" cy="132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Inhaltsplatzhalter 3"/>
          <p:cNvSpPr>
            <a:spLocks noGrp="1"/>
          </p:cNvSpPr>
          <p:nvPr>
            <p:ph sz="half" idx="2"/>
          </p:nvPr>
        </p:nvSpPr>
        <p:spPr>
          <a:xfrm>
            <a:off x="6455998" y="2476072"/>
            <a:ext cx="5518877" cy="4109663"/>
          </a:xfrm>
        </p:spPr>
        <p:txBody>
          <a:bodyPr/>
          <a:lstStyle>
            <a:lvl1pPr>
              <a:lnSpc>
                <a:spcPct val="100000"/>
              </a:lnSpc>
              <a:spcBef>
                <a:spcPts val="0"/>
              </a:spcBef>
              <a:spcAft>
                <a:spcPts val="1200"/>
              </a:spcAft>
              <a:defRPr sz="2000" b="1"/>
            </a:lvl1pPr>
            <a:lvl2pPr marL="266700" indent="0">
              <a:lnSpc>
                <a:spcPct val="100000"/>
              </a:lnSpc>
              <a:spcBef>
                <a:spcPts val="0"/>
              </a:spcBef>
              <a:spcAft>
                <a:spcPts val="1200"/>
              </a:spcAft>
              <a:buNone/>
              <a:defRPr sz="18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itel 1"/>
          <p:cNvSpPr txBox="1">
            <a:spLocks/>
          </p:cNvSpPr>
          <p:nvPr userDrawn="1"/>
        </p:nvSpPr>
        <p:spPr>
          <a:xfrm>
            <a:off x="345473" y="998537"/>
            <a:ext cx="6047509"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600" b="1" kern="1200" baseline="0">
                <a:solidFill>
                  <a:srgbClr val="000000"/>
                </a:solidFill>
                <a:latin typeface="+mn-lt"/>
                <a:ea typeface="+mj-ea"/>
                <a:cs typeface="+mj-cs"/>
              </a:defRPr>
            </a:lvl1pPr>
          </a:lstStyle>
          <a:p>
            <a:endParaRPr lang="de-DE" dirty="0"/>
          </a:p>
          <a:p>
            <a:r>
              <a:rPr lang="de-DE" sz="4300" dirty="0"/>
              <a:t>Agenda</a:t>
            </a:r>
            <a:br>
              <a:rPr lang="de-DE" dirty="0"/>
            </a:br>
            <a:endParaRPr lang="en-US" dirty="0"/>
          </a:p>
        </p:txBody>
      </p:sp>
      <p:sp>
        <p:nvSpPr>
          <p:cNvPr id="7" name="Fußzeilenplatzhalter 5"/>
          <p:cNvSpPr>
            <a:spLocks noGrp="1"/>
          </p:cNvSpPr>
          <p:nvPr>
            <p:ph type="ftr" sz="quarter" idx="11"/>
          </p:nvPr>
        </p:nvSpPr>
        <p:spPr>
          <a:xfrm>
            <a:off x="333375" y="6203950"/>
            <a:ext cx="2514600" cy="365125"/>
          </a:xfrm>
        </p:spPr>
        <p:txBody>
          <a:bodyPr/>
          <a:lstStyle/>
          <a:p>
            <a:r>
              <a:rPr lang="de-DE" dirty="0"/>
              <a:t>PSP München</a:t>
            </a:r>
          </a:p>
        </p:txBody>
      </p:sp>
    </p:spTree>
    <p:extLst>
      <p:ext uri="{BB962C8B-B14F-4D97-AF65-F5344CB8AC3E}">
        <p14:creationId xmlns:p14="http://schemas.microsoft.com/office/powerpoint/2010/main" val="4272966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ackup_Zwischenfolie_grau_M">
    <p:bg>
      <p:bgPr>
        <a:solidFill>
          <a:schemeClr val="bg1">
            <a:lumMod val="75000"/>
          </a:schemeClr>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747BD19-42C9-4D4C-8573-69DD16726435}"/>
              </a:ext>
            </a:extLst>
          </p:cNvPr>
          <p:cNvSpPr/>
          <p:nvPr userDrawn="1"/>
        </p:nvSpPr>
        <p:spPr>
          <a:xfrm>
            <a:off x="-3878" y="2161394"/>
            <a:ext cx="12221278"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3"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6" name="Titel 1"/>
          <p:cNvSpPr>
            <a:spLocks noGrp="1"/>
          </p:cNvSpPr>
          <p:nvPr>
            <p:ph type="title" hasCustomPrompt="1"/>
          </p:nvPr>
        </p:nvSpPr>
        <p:spPr>
          <a:xfrm>
            <a:off x="5309420" y="2342347"/>
            <a:ext cx="5840362"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5" y="2159307"/>
            <a:ext cx="5066071" cy="1699921"/>
          </a:xfrm>
          <a:prstGeom prst="rect">
            <a:avLst/>
          </a:prstGeom>
        </p:spPr>
      </p:pic>
    </p:spTree>
    <p:extLst>
      <p:ext uri="{BB962C8B-B14F-4D97-AF65-F5344CB8AC3E}">
        <p14:creationId xmlns:p14="http://schemas.microsoft.com/office/powerpoint/2010/main" val="216782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ckup_Zwischenfolie_grau_N">
    <p:bg>
      <p:bgPr>
        <a:solidFill>
          <a:schemeClr val="bg1">
            <a:lumMod val="75000"/>
          </a:schemeClr>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747BD19-42C9-4D4C-8573-69DD16726435}"/>
              </a:ext>
            </a:extLst>
          </p:cNvPr>
          <p:cNvSpPr/>
          <p:nvPr userDrawn="1"/>
        </p:nvSpPr>
        <p:spPr>
          <a:xfrm>
            <a:off x="-3878" y="2161394"/>
            <a:ext cx="12221278"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3"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6" name="Titel 1"/>
          <p:cNvSpPr>
            <a:spLocks noGrp="1"/>
          </p:cNvSpPr>
          <p:nvPr>
            <p:ph type="title" hasCustomPrompt="1"/>
          </p:nvPr>
        </p:nvSpPr>
        <p:spPr>
          <a:xfrm>
            <a:off x="5309420" y="2342347"/>
            <a:ext cx="5840362"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158999"/>
            <a:ext cx="5037667" cy="1696283"/>
          </a:xfrm>
          <a:prstGeom prst="rect">
            <a:avLst/>
          </a:prstGeom>
        </p:spPr>
      </p:pic>
    </p:spTree>
    <p:extLst>
      <p:ext uri="{BB962C8B-B14F-4D97-AF65-F5344CB8AC3E}">
        <p14:creationId xmlns:p14="http://schemas.microsoft.com/office/powerpoint/2010/main" val="413434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ckup_Zwischenfolie_grau_0">
    <p:bg>
      <p:bgPr>
        <a:solidFill>
          <a:schemeClr val="bg1">
            <a:lumMod val="75000"/>
          </a:schemeClr>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7" name="Rechteck 6">
            <a:extLst>
              <a:ext uri="{FF2B5EF4-FFF2-40B4-BE49-F238E27FC236}">
                <a16:creationId xmlns:a16="http://schemas.microsoft.com/office/drawing/2014/main" id="{2747BD19-42C9-4D4C-8573-69DD16726435}"/>
              </a:ext>
            </a:extLst>
          </p:cNvPr>
          <p:cNvSpPr/>
          <p:nvPr userDrawn="1"/>
        </p:nvSpPr>
        <p:spPr>
          <a:xfrm>
            <a:off x="-14219" y="2161394"/>
            <a:ext cx="12195877"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Titel 1"/>
          <p:cNvSpPr>
            <a:spLocks noGrp="1"/>
          </p:cNvSpPr>
          <p:nvPr>
            <p:ph type="title" hasCustomPrompt="1"/>
          </p:nvPr>
        </p:nvSpPr>
        <p:spPr>
          <a:xfrm>
            <a:off x="1052053" y="2345556"/>
            <a:ext cx="6046838"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1857" y="2161394"/>
            <a:ext cx="5048094" cy="1693889"/>
          </a:xfrm>
          <a:prstGeom prst="rect">
            <a:avLst/>
          </a:prstGeom>
        </p:spPr>
      </p:pic>
    </p:spTree>
    <p:extLst>
      <p:ext uri="{BB962C8B-B14F-4D97-AF65-F5344CB8AC3E}">
        <p14:creationId xmlns:p14="http://schemas.microsoft.com/office/powerpoint/2010/main" val="3009636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ckup_Zwischenfolie_grau_1">
    <p:bg>
      <p:bgPr>
        <a:solidFill>
          <a:schemeClr val="bg1">
            <a:lumMod val="75000"/>
          </a:schemeClr>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7" name="Rechteck 6">
            <a:extLst>
              <a:ext uri="{FF2B5EF4-FFF2-40B4-BE49-F238E27FC236}">
                <a16:creationId xmlns:a16="http://schemas.microsoft.com/office/drawing/2014/main" id="{2747BD19-42C9-4D4C-8573-69DD16726435}"/>
              </a:ext>
            </a:extLst>
          </p:cNvPr>
          <p:cNvSpPr/>
          <p:nvPr userDrawn="1"/>
        </p:nvSpPr>
        <p:spPr>
          <a:xfrm>
            <a:off x="-14219" y="2161394"/>
            <a:ext cx="12195877"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Titel 1"/>
          <p:cNvSpPr>
            <a:spLocks noGrp="1"/>
          </p:cNvSpPr>
          <p:nvPr>
            <p:ph type="title" hasCustomPrompt="1"/>
          </p:nvPr>
        </p:nvSpPr>
        <p:spPr>
          <a:xfrm>
            <a:off x="1052053" y="2345556"/>
            <a:ext cx="6046838"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6168" y="2161394"/>
            <a:ext cx="5041392" cy="1691640"/>
          </a:xfrm>
          <a:prstGeom prst="rect">
            <a:avLst/>
          </a:prstGeom>
        </p:spPr>
      </p:pic>
    </p:spTree>
    <p:extLst>
      <p:ext uri="{BB962C8B-B14F-4D97-AF65-F5344CB8AC3E}">
        <p14:creationId xmlns:p14="http://schemas.microsoft.com/office/powerpoint/2010/main" val="1730098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ckup_Zwischenfolie_grau_2">
    <p:bg>
      <p:bgPr>
        <a:solidFill>
          <a:schemeClr val="bg1">
            <a:lumMod val="75000"/>
          </a:schemeClr>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7" name="Rechteck 6">
            <a:extLst>
              <a:ext uri="{FF2B5EF4-FFF2-40B4-BE49-F238E27FC236}">
                <a16:creationId xmlns:a16="http://schemas.microsoft.com/office/drawing/2014/main" id="{2747BD19-42C9-4D4C-8573-69DD16726435}"/>
              </a:ext>
            </a:extLst>
          </p:cNvPr>
          <p:cNvSpPr/>
          <p:nvPr userDrawn="1"/>
        </p:nvSpPr>
        <p:spPr>
          <a:xfrm>
            <a:off x="-14219" y="2161394"/>
            <a:ext cx="12195877"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Titel 1"/>
          <p:cNvSpPr>
            <a:spLocks noGrp="1"/>
          </p:cNvSpPr>
          <p:nvPr>
            <p:ph type="title" hasCustomPrompt="1"/>
          </p:nvPr>
        </p:nvSpPr>
        <p:spPr>
          <a:xfrm>
            <a:off x="1052053" y="2345556"/>
            <a:ext cx="6046838"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559" y="2161394"/>
            <a:ext cx="5041392" cy="1691640"/>
          </a:xfrm>
          <a:prstGeom prst="rect">
            <a:avLst/>
          </a:prstGeom>
        </p:spPr>
      </p:pic>
    </p:spTree>
    <p:extLst>
      <p:ext uri="{BB962C8B-B14F-4D97-AF65-F5344CB8AC3E}">
        <p14:creationId xmlns:p14="http://schemas.microsoft.com/office/powerpoint/2010/main" val="2818999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ckup_Zwischenfolie_grau_3">
    <p:bg>
      <p:bgPr>
        <a:solidFill>
          <a:schemeClr val="bg1">
            <a:lumMod val="75000"/>
          </a:schemeClr>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7" name="Rechteck 6">
            <a:extLst>
              <a:ext uri="{FF2B5EF4-FFF2-40B4-BE49-F238E27FC236}">
                <a16:creationId xmlns:a16="http://schemas.microsoft.com/office/drawing/2014/main" id="{2747BD19-42C9-4D4C-8573-69DD16726435}"/>
              </a:ext>
            </a:extLst>
          </p:cNvPr>
          <p:cNvSpPr/>
          <p:nvPr userDrawn="1"/>
        </p:nvSpPr>
        <p:spPr>
          <a:xfrm>
            <a:off x="-14219" y="2161394"/>
            <a:ext cx="12195877"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Titel 1"/>
          <p:cNvSpPr>
            <a:spLocks noGrp="1"/>
          </p:cNvSpPr>
          <p:nvPr>
            <p:ph type="title" hasCustomPrompt="1"/>
          </p:nvPr>
        </p:nvSpPr>
        <p:spPr>
          <a:xfrm>
            <a:off x="1052053" y="2345556"/>
            <a:ext cx="6046838"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0608" y="2161394"/>
            <a:ext cx="5041392" cy="1691640"/>
          </a:xfrm>
          <a:prstGeom prst="rect">
            <a:avLst/>
          </a:prstGeom>
        </p:spPr>
      </p:pic>
    </p:spTree>
    <p:extLst>
      <p:ext uri="{BB962C8B-B14F-4D97-AF65-F5344CB8AC3E}">
        <p14:creationId xmlns:p14="http://schemas.microsoft.com/office/powerpoint/2010/main" val="2534677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ckup_Zwischenfolie_grau_4">
    <p:bg>
      <p:bgPr>
        <a:solidFill>
          <a:schemeClr val="bg1">
            <a:lumMod val="75000"/>
          </a:schemeClr>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7" name="Rechteck 6">
            <a:extLst>
              <a:ext uri="{FF2B5EF4-FFF2-40B4-BE49-F238E27FC236}">
                <a16:creationId xmlns:a16="http://schemas.microsoft.com/office/drawing/2014/main" id="{2747BD19-42C9-4D4C-8573-69DD16726435}"/>
              </a:ext>
            </a:extLst>
          </p:cNvPr>
          <p:cNvSpPr/>
          <p:nvPr userDrawn="1"/>
        </p:nvSpPr>
        <p:spPr>
          <a:xfrm>
            <a:off x="-14219" y="2161394"/>
            <a:ext cx="12195877"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Titel 1"/>
          <p:cNvSpPr>
            <a:spLocks noGrp="1"/>
          </p:cNvSpPr>
          <p:nvPr>
            <p:ph type="title" hasCustomPrompt="1"/>
          </p:nvPr>
        </p:nvSpPr>
        <p:spPr>
          <a:xfrm>
            <a:off x="1052053" y="2345556"/>
            <a:ext cx="6046838"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0266" y="2161394"/>
            <a:ext cx="5041392" cy="1691640"/>
          </a:xfrm>
          <a:prstGeom prst="rect">
            <a:avLst/>
          </a:prstGeom>
        </p:spPr>
      </p:pic>
    </p:spTree>
    <p:extLst>
      <p:ext uri="{BB962C8B-B14F-4D97-AF65-F5344CB8AC3E}">
        <p14:creationId xmlns:p14="http://schemas.microsoft.com/office/powerpoint/2010/main" val="3193584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ckup_Zwischenfolie_grau_5">
    <p:bg>
      <p:bgPr>
        <a:solidFill>
          <a:schemeClr val="bg1">
            <a:lumMod val="75000"/>
          </a:schemeClr>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7" name="Rechteck 6">
            <a:extLst>
              <a:ext uri="{FF2B5EF4-FFF2-40B4-BE49-F238E27FC236}">
                <a16:creationId xmlns:a16="http://schemas.microsoft.com/office/drawing/2014/main" id="{2747BD19-42C9-4D4C-8573-69DD16726435}"/>
              </a:ext>
            </a:extLst>
          </p:cNvPr>
          <p:cNvSpPr/>
          <p:nvPr userDrawn="1"/>
        </p:nvSpPr>
        <p:spPr>
          <a:xfrm>
            <a:off x="-14219" y="2161394"/>
            <a:ext cx="12195877"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Titel 1"/>
          <p:cNvSpPr>
            <a:spLocks noGrp="1"/>
          </p:cNvSpPr>
          <p:nvPr>
            <p:ph type="title" hasCustomPrompt="1"/>
          </p:nvPr>
        </p:nvSpPr>
        <p:spPr>
          <a:xfrm>
            <a:off x="1052053" y="2345556"/>
            <a:ext cx="6046838"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0953" y="2162908"/>
            <a:ext cx="5041392" cy="1692374"/>
          </a:xfrm>
          <a:prstGeom prst="rect">
            <a:avLst/>
          </a:prstGeom>
        </p:spPr>
      </p:pic>
    </p:spTree>
    <p:extLst>
      <p:ext uri="{BB962C8B-B14F-4D97-AF65-F5344CB8AC3E}">
        <p14:creationId xmlns:p14="http://schemas.microsoft.com/office/powerpoint/2010/main" val="23751905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ckup_Zwischenfolie_grau_7">
    <p:bg>
      <p:bgPr>
        <a:solidFill>
          <a:schemeClr val="bg1">
            <a:lumMod val="75000"/>
          </a:schemeClr>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7" name="Rechteck 6">
            <a:extLst>
              <a:ext uri="{FF2B5EF4-FFF2-40B4-BE49-F238E27FC236}">
                <a16:creationId xmlns:a16="http://schemas.microsoft.com/office/drawing/2014/main" id="{2747BD19-42C9-4D4C-8573-69DD16726435}"/>
              </a:ext>
            </a:extLst>
          </p:cNvPr>
          <p:cNvSpPr/>
          <p:nvPr userDrawn="1"/>
        </p:nvSpPr>
        <p:spPr>
          <a:xfrm>
            <a:off x="-14219" y="2161394"/>
            <a:ext cx="12195877"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Titel 1"/>
          <p:cNvSpPr>
            <a:spLocks noGrp="1"/>
          </p:cNvSpPr>
          <p:nvPr>
            <p:ph type="title" hasCustomPrompt="1"/>
          </p:nvPr>
        </p:nvSpPr>
        <p:spPr>
          <a:xfrm>
            <a:off x="1052053" y="2345556"/>
            <a:ext cx="6046838"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0608" y="2161394"/>
            <a:ext cx="5041392" cy="1691640"/>
          </a:xfrm>
          <a:prstGeom prst="rect">
            <a:avLst/>
          </a:prstGeom>
        </p:spPr>
      </p:pic>
    </p:spTree>
    <p:extLst>
      <p:ext uri="{BB962C8B-B14F-4D97-AF65-F5344CB8AC3E}">
        <p14:creationId xmlns:p14="http://schemas.microsoft.com/office/powerpoint/2010/main" val="41359609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ckup_Zwischenfolie_grau_8">
    <p:bg>
      <p:bgPr>
        <a:solidFill>
          <a:schemeClr val="bg1">
            <a:lumMod val="75000"/>
          </a:schemeClr>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333375" y="6203950"/>
            <a:ext cx="2514600" cy="365125"/>
          </a:xfrm>
        </p:spPr>
        <p:txBody>
          <a:bodyPr/>
          <a:lstStyle/>
          <a:p>
            <a:r>
              <a:rPr lang="de-DE" dirty="0"/>
              <a:t>PSP München</a:t>
            </a:r>
          </a:p>
        </p:txBody>
      </p:sp>
      <p:sp>
        <p:nvSpPr>
          <p:cNvPr id="7" name="Rechteck 6">
            <a:extLst>
              <a:ext uri="{FF2B5EF4-FFF2-40B4-BE49-F238E27FC236}">
                <a16:creationId xmlns:a16="http://schemas.microsoft.com/office/drawing/2014/main" id="{2747BD19-42C9-4D4C-8573-69DD16726435}"/>
              </a:ext>
            </a:extLst>
          </p:cNvPr>
          <p:cNvSpPr/>
          <p:nvPr userDrawn="1"/>
        </p:nvSpPr>
        <p:spPr>
          <a:xfrm>
            <a:off x="-14219" y="2161394"/>
            <a:ext cx="12195877"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Titel 1"/>
          <p:cNvSpPr>
            <a:spLocks noGrp="1"/>
          </p:cNvSpPr>
          <p:nvPr>
            <p:ph type="title" hasCustomPrompt="1"/>
          </p:nvPr>
        </p:nvSpPr>
        <p:spPr>
          <a:xfrm>
            <a:off x="1052053" y="2345556"/>
            <a:ext cx="6046838" cy="1325563"/>
          </a:xfrm>
        </p:spPr>
        <p:txBody>
          <a:bodyPr>
            <a:normAutofit/>
          </a:bodyPr>
          <a:lstStyle>
            <a:lvl1pPr>
              <a:defRPr sz="3600" baseline="0">
                <a:solidFill>
                  <a:srgbClr val="000000"/>
                </a:solidFill>
              </a:defRPr>
            </a:lvl1pPr>
          </a:lstStyle>
          <a:p>
            <a:r>
              <a:rPr lang="de-DE" dirty="0"/>
              <a:t>Titel Zwischenfolie</a:t>
            </a:r>
            <a:br>
              <a:rPr lang="de-DE" dirty="0"/>
            </a:br>
            <a:r>
              <a:rPr lang="de-DE" dirty="0"/>
              <a:t>(Calibri 36 </a:t>
            </a:r>
            <a:r>
              <a:rPr lang="de-DE" dirty="0" err="1"/>
              <a:t>pt</a:t>
            </a:r>
            <a:r>
              <a:rPr lang="de-DE" dirty="0"/>
              <a:t>. fett)</a:t>
            </a:r>
            <a:endParaRPr lang="en-US"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0953" y="2161394"/>
            <a:ext cx="5041392" cy="1691640"/>
          </a:xfrm>
          <a:prstGeom prst="rect">
            <a:avLst/>
          </a:prstGeom>
        </p:spPr>
      </p:pic>
    </p:spTree>
    <p:extLst>
      <p:ext uri="{BB962C8B-B14F-4D97-AF65-F5344CB8AC3E}">
        <p14:creationId xmlns:p14="http://schemas.microsoft.com/office/powerpoint/2010/main" val="107813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ischenfolie mit Textfeld_Grau">
    <p:bg>
      <p:bgPr>
        <a:solidFill>
          <a:schemeClr val="bg1">
            <a:lumMod val="75000"/>
          </a:schemeClr>
        </a:solidFill>
        <a:effectLst/>
      </p:bgPr>
    </p:bg>
    <p:spTree>
      <p:nvGrpSpPr>
        <p:cNvPr id="1" name=""/>
        <p:cNvGrpSpPr/>
        <p:nvPr/>
      </p:nvGrpSpPr>
      <p:grpSpPr>
        <a:xfrm>
          <a:off x="0" y="0"/>
          <a:ext cx="0" cy="0"/>
          <a:chOff x="0" y="0"/>
          <a:chExt cx="0" cy="0"/>
        </a:xfrm>
      </p:grpSpPr>
      <p:sp>
        <p:nvSpPr>
          <p:cNvPr id="2" name="Rechteck 1"/>
          <p:cNvSpPr/>
          <p:nvPr userDrawn="1"/>
        </p:nvSpPr>
        <p:spPr>
          <a:xfrm>
            <a:off x="6132147" y="0"/>
            <a:ext cx="60598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2747BD19-42C9-4D4C-8573-69DD16726435}"/>
              </a:ext>
            </a:extLst>
          </p:cNvPr>
          <p:cNvSpPr/>
          <p:nvPr userDrawn="1"/>
        </p:nvSpPr>
        <p:spPr>
          <a:xfrm>
            <a:off x="-6187" y="997327"/>
            <a:ext cx="6349837" cy="132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Inhaltsplatzhalter 3"/>
          <p:cNvSpPr>
            <a:spLocks noGrp="1"/>
          </p:cNvSpPr>
          <p:nvPr>
            <p:ph sz="half" idx="2"/>
          </p:nvPr>
        </p:nvSpPr>
        <p:spPr>
          <a:xfrm>
            <a:off x="6455998" y="1442720"/>
            <a:ext cx="5518877" cy="4886162"/>
          </a:xfrm>
        </p:spPr>
        <p:txBody>
          <a:bodyPr/>
          <a:lstStyle>
            <a:lvl1pPr>
              <a:lnSpc>
                <a:spcPct val="100000"/>
              </a:lnSpc>
              <a:spcBef>
                <a:spcPts val="0"/>
              </a:spcBef>
              <a:spcAft>
                <a:spcPts val="1200"/>
              </a:spcAft>
              <a:defRPr sz="2000"/>
            </a:lvl1pPr>
            <a:lvl2pPr>
              <a:lnSpc>
                <a:spcPct val="100000"/>
              </a:lnSpc>
              <a:spcBef>
                <a:spcPts val="0"/>
              </a:spcBef>
              <a:spcAft>
                <a:spcPts val="1200"/>
              </a:spcAft>
              <a:defRPr sz="1800"/>
            </a:lvl2pPr>
          </a:lstStyle>
          <a:p>
            <a:pPr lvl="0"/>
            <a:r>
              <a:rPr lang="de-DE"/>
              <a:t>Mastertextformat bearbeiten</a:t>
            </a:r>
          </a:p>
          <a:p>
            <a:pPr lvl="1"/>
            <a:r>
              <a:rPr lang="de-DE"/>
              <a:t>Zweite Ebene</a:t>
            </a:r>
          </a:p>
        </p:txBody>
      </p:sp>
      <p:sp>
        <p:nvSpPr>
          <p:cNvPr id="9" name="Titel 1"/>
          <p:cNvSpPr>
            <a:spLocks noGrp="1"/>
          </p:cNvSpPr>
          <p:nvPr>
            <p:ph type="title"/>
          </p:nvPr>
        </p:nvSpPr>
        <p:spPr>
          <a:xfrm>
            <a:off x="6455997" y="462567"/>
            <a:ext cx="5518877" cy="934948"/>
          </a:xfrm>
        </p:spPr>
        <p:txBody>
          <a:bodyPr>
            <a:normAutofit/>
          </a:bodyPr>
          <a:lstStyle>
            <a:lvl1pPr>
              <a:defRPr sz="2000"/>
            </a:lvl1pPr>
          </a:lstStyle>
          <a:p>
            <a:r>
              <a:rPr lang="de-DE"/>
              <a:t>Mastertitelformat bearbeiten</a:t>
            </a:r>
            <a:endParaRPr lang="de-DE" dirty="0"/>
          </a:p>
        </p:txBody>
      </p:sp>
      <p:sp>
        <p:nvSpPr>
          <p:cNvPr id="7" name="Fußzeilenplatzhalter 5"/>
          <p:cNvSpPr>
            <a:spLocks noGrp="1"/>
          </p:cNvSpPr>
          <p:nvPr>
            <p:ph type="ftr" sz="quarter" idx="11"/>
          </p:nvPr>
        </p:nvSpPr>
        <p:spPr>
          <a:xfrm>
            <a:off x="333375" y="6203950"/>
            <a:ext cx="2514600" cy="365125"/>
          </a:xfrm>
        </p:spPr>
        <p:txBody>
          <a:bodyPr/>
          <a:lstStyle/>
          <a:p>
            <a:r>
              <a:rPr lang="de-DE" dirty="0"/>
              <a:t>PSP München</a:t>
            </a:r>
          </a:p>
        </p:txBody>
      </p:sp>
    </p:spTree>
    <p:extLst>
      <p:ext uri="{BB962C8B-B14F-4D97-AF65-F5344CB8AC3E}">
        <p14:creationId xmlns:p14="http://schemas.microsoft.com/office/powerpoint/2010/main" val="5624417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ontaktfolie_Neutral_Grau">
    <p:bg>
      <p:bgPr>
        <a:solidFill>
          <a:srgbClr val="BFBFBF"/>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2747BD19-42C9-4D4C-8573-69DD16726435}"/>
              </a:ext>
            </a:extLst>
          </p:cNvPr>
          <p:cNvSpPr/>
          <p:nvPr userDrawn="1"/>
        </p:nvSpPr>
        <p:spPr>
          <a:xfrm>
            <a:off x="-23974" y="2161394"/>
            <a:ext cx="12276000"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pic>
        <p:nvPicPr>
          <p:cNvPr id="11" name="Grafik 10">
            <a:extLst>
              <a:ext uri="{FF2B5EF4-FFF2-40B4-BE49-F238E27FC236}">
                <a16:creationId xmlns:a16="http://schemas.microsoft.com/office/drawing/2014/main" id="{39BAF34A-1DFC-5A4A-A9CC-877F085BC4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8741" y="2310233"/>
            <a:ext cx="1408238" cy="1408238"/>
          </a:xfrm>
          <a:prstGeom prst="rect">
            <a:avLst/>
          </a:prstGeom>
        </p:spPr>
      </p:pic>
      <p:sp>
        <p:nvSpPr>
          <p:cNvPr id="13" name="Inhaltsplatzhalter 2">
            <a:extLst>
              <a:ext uri="{FF2B5EF4-FFF2-40B4-BE49-F238E27FC236}">
                <a16:creationId xmlns:a16="http://schemas.microsoft.com/office/drawing/2014/main" id="{204F2D67-E2FE-8741-B837-6A11B20EB683}"/>
              </a:ext>
            </a:extLst>
          </p:cNvPr>
          <p:cNvSpPr txBox="1">
            <a:spLocks/>
          </p:cNvSpPr>
          <p:nvPr userDrawn="1"/>
        </p:nvSpPr>
        <p:spPr>
          <a:xfrm>
            <a:off x="3311128" y="2307617"/>
            <a:ext cx="5571807" cy="1639810"/>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200"/>
              </a:spcAft>
              <a:buNone/>
            </a:pPr>
            <a:r>
              <a:rPr lang="de-DE" b="1" dirty="0"/>
              <a:t>Peters, Schönberger &amp; Partner</a:t>
            </a:r>
            <a:br>
              <a:rPr lang="de-DE" b="1" dirty="0"/>
            </a:br>
            <a:r>
              <a:rPr lang="de-DE" dirty="0"/>
              <a:t>Rechtsanwälte   Wirtschaftsprüfer   Steuerberater</a:t>
            </a:r>
          </a:p>
          <a:p>
            <a:pPr marL="0" indent="0">
              <a:spcBef>
                <a:spcPts val="0"/>
              </a:spcBef>
              <a:buNone/>
            </a:pPr>
            <a:br>
              <a:rPr lang="de-DE" sz="2000" dirty="0"/>
            </a:br>
            <a:r>
              <a:rPr lang="de-DE" sz="2000" dirty="0" err="1"/>
              <a:t>Schackstraße</a:t>
            </a:r>
            <a:r>
              <a:rPr lang="de-DE" sz="2000" dirty="0"/>
              <a:t> 2   80539 Munich, Germany</a:t>
            </a:r>
            <a:br>
              <a:rPr lang="de-DE" sz="1600" dirty="0"/>
            </a:br>
            <a:endParaRPr lang="de-DE" sz="1600" kern="1200" baseline="0" dirty="0"/>
          </a:p>
        </p:txBody>
      </p:sp>
      <p:grpSp>
        <p:nvGrpSpPr>
          <p:cNvPr id="15" name="Gruppieren 14">
            <a:extLst>
              <a:ext uri="{FF2B5EF4-FFF2-40B4-BE49-F238E27FC236}">
                <a16:creationId xmlns:a16="http://schemas.microsoft.com/office/drawing/2014/main" id="{A899FD46-1BEE-874A-9728-A334787B4B40}"/>
              </a:ext>
            </a:extLst>
          </p:cNvPr>
          <p:cNvGrpSpPr/>
          <p:nvPr userDrawn="1"/>
        </p:nvGrpSpPr>
        <p:grpSpPr>
          <a:xfrm>
            <a:off x="3182629" y="5230432"/>
            <a:ext cx="7591734" cy="950193"/>
            <a:chOff x="2221337" y="4984248"/>
            <a:chExt cx="7591734" cy="950193"/>
          </a:xfrm>
        </p:grpSpPr>
        <p:sp>
          <p:nvSpPr>
            <p:cNvPr id="19" name="TextBox 4">
              <a:extLst>
                <a:ext uri="{FF2B5EF4-FFF2-40B4-BE49-F238E27FC236}">
                  <a16:creationId xmlns:a16="http://schemas.microsoft.com/office/drawing/2014/main" id="{AAAFA603-E691-B64B-9C68-2B7E995D4313}"/>
                </a:ext>
              </a:extLst>
            </p:cNvPr>
            <p:cNvSpPr txBox="1"/>
            <p:nvPr userDrawn="1"/>
          </p:nvSpPr>
          <p:spPr>
            <a:xfrm>
              <a:off x="2221337" y="5595887"/>
              <a:ext cx="2007281" cy="338554"/>
            </a:xfrm>
            <a:prstGeom prst="rect">
              <a:avLst/>
            </a:prstGeom>
            <a:noFill/>
          </p:spPr>
          <p:txBody>
            <a:bodyPr wrap="none" rtlCol="0">
              <a:spAutoFit/>
            </a:bodyPr>
            <a:lstStyle/>
            <a:p>
              <a:pPr algn="ctr"/>
              <a:r>
                <a:rPr lang="en-US" sz="1600" b="1" spc="300" dirty="0">
                  <a:solidFill>
                    <a:schemeClr val="bg1">
                      <a:lumMod val="50000"/>
                    </a:schemeClr>
                  </a:solidFill>
                  <a:ea typeface="Montserrat Semi" charset="0"/>
                  <a:cs typeface="Montserrat Semi" charset="0"/>
                </a:rPr>
                <a:t>+49 89 38172 0</a:t>
              </a:r>
            </a:p>
          </p:txBody>
        </p:sp>
        <p:sp>
          <p:nvSpPr>
            <p:cNvPr id="20" name="TextBox 6">
              <a:extLst>
                <a:ext uri="{FF2B5EF4-FFF2-40B4-BE49-F238E27FC236}">
                  <a16:creationId xmlns:a16="http://schemas.microsoft.com/office/drawing/2014/main" id="{CD798769-E2A2-D64E-BC5B-0A4B0E46AEAA}"/>
                </a:ext>
              </a:extLst>
            </p:cNvPr>
            <p:cNvSpPr txBox="1"/>
            <p:nvPr userDrawn="1"/>
          </p:nvSpPr>
          <p:spPr>
            <a:xfrm>
              <a:off x="5303630" y="5595887"/>
              <a:ext cx="1625317" cy="338554"/>
            </a:xfrm>
            <a:prstGeom prst="rect">
              <a:avLst/>
            </a:prstGeom>
            <a:noFill/>
          </p:spPr>
          <p:txBody>
            <a:bodyPr wrap="none" rtlCol="0">
              <a:spAutoFit/>
            </a:bodyPr>
            <a:lstStyle/>
            <a:p>
              <a:pPr algn="ctr"/>
              <a:r>
                <a:rPr lang="en-US" sz="1600" b="1" spc="300" dirty="0">
                  <a:solidFill>
                    <a:schemeClr val="bg1">
                      <a:lumMod val="50000"/>
                    </a:schemeClr>
                  </a:solidFill>
                  <a:ea typeface="Montserrat Semi" charset="0"/>
                  <a:cs typeface="Montserrat Semi" charset="0"/>
                </a:rPr>
                <a:t>psp@psp.eu</a:t>
              </a:r>
            </a:p>
          </p:txBody>
        </p:sp>
        <p:sp>
          <p:nvSpPr>
            <p:cNvPr id="21" name="TextBox 8">
              <a:extLst>
                <a:ext uri="{FF2B5EF4-FFF2-40B4-BE49-F238E27FC236}">
                  <a16:creationId xmlns:a16="http://schemas.microsoft.com/office/drawing/2014/main" id="{1F75C07C-598E-914F-8872-C20AAA4073C9}"/>
                </a:ext>
              </a:extLst>
            </p:cNvPr>
            <p:cNvSpPr txBox="1"/>
            <p:nvPr userDrawn="1"/>
          </p:nvSpPr>
          <p:spPr>
            <a:xfrm>
              <a:off x="8172173" y="5595887"/>
              <a:ext cx="1640898" cy="338554"/>
            </a:xfrm>
            <a:prstGeom prst="rect">
              <a:avLst/>
            </a:prstGeom>
            <a:noFill/>
          </p:spPr>
          <p:txBody>
            <a:bodyPr wrap="none" rtlCol="0">
              <a:spAutoFit/>
            </a:bodyPr>
            <a:lstStyle/>
            <a:p>
              <a:pPr algn="ctr"/>
              <a:r>
                <a:rPr lang="en-US" sz="1600" b="1" spc="300" dirty="0">
                  <a:solidFill>
                    <a:schemeClr val="bg1">
                      <a:lumMod val="50000"/>
                    </a:schemeClr>
                  </a:solidFill>
                  <a:ea typeface="Montserrat Semi" charset="0"/>
                  <a:cs typeface="Montserrat Semi" charset="0"/>
                </a:rPr>
                <a:t>www.psp.eu</a:t>
              </a:r>
            </a:p>
          </p:txBody>
        </p:sp>
        <p:sp>
          <p:nvSpPr>
            <p:cNvPr id="22" name="Shape 2643">
              <a:extLst>
                <a:ext uri="{FF2B5EF4-FFF2-40B4-BE49-F238E27FC236}">
                  <a16:creationId xmlns:a16="http://schemas.microsoft.com/office/drawing/2014/main" id="{57474E1D-BE73-3342-8FEB-8A80B5BB071A}"/>
                </a:ext>
              </a:extLst>
            </p:cNvPr>
            <p:cNvSpPr/>
            <p:nvPr userDrawn="1"/>
          </p:nvSpPr>
          <p:spPr>
            <a:xfrm>
              <a:off x="3087721" y="4984248"/>
              <a:ext cx="253229" cy="464252"/>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1">
                <a:lumMod val="50000"/>
              </a:schemeClr>
            </a:solidFill>
            <a:ln w="12700">
              <a:solidFill>
                <a:schemeClr val="tx1">
                  <a:lumMod val="50000"/>
                  <a:lumOff val="50000"/>
                </a:schemeClr>
              </a:solid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23" name="Shape 2944">
              <a:extLst>
                <a:ext uri="{FF2B5EF4-FFF2-40B4-BE49-F238E27FC236}">
                  <a16:creationId xmlns:a16="http://schemas.microsoft.com/office/drawing/2014/main" id="{554F59BB-A1FB-3248-AA21-B914B4684B35}"/>
                </a:ext>
              </a:extLst>
            </p:cNvPr>
            <p:cNvSpPr/>
            <p:nvPr userDrawn="1"/>
          </p:nvSpPr>
          <p:spPr>
            <a:xfrm>
              <a:off x="8792680" y="5051730"/>
              <a:ext cx="386463" cy="386462"/>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lumMod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24" name="Shape 2856">
              <a:extLst>
                <a:ext uri="{FF2B5EF4-FFF2-40B4-BE49-F238E27FC236}">
                  <a16:creationId xmlns:a16="http://schemas.microsoft.com/office/drawing/2014/main" id="{849C60B8-2F95-8D4E-B4E0-666CD65D02EF}"/>
                </a:ext>
              </a:extLst>
            </p:cNvPr>
            <p:cNvSpPr/>
            <p:nvPr userDrawn="1"/>
          </p:nvSpPr>
          <p:spPr>
            <a:xfrm>
              <a:off x="5920680" y="5054117"/>
              <a:ext cx="350640" cy="350500"/>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bg1">
                <a:lumMod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grpSp>
      <p:cxnSp>
        <p:nvCxnSpPr>
          <p:cNvPr id="25" name="Gerade Verbindung 13">
            <a:extLst>
              <a:ext uri="{FF2B5EF4-FFF2-40B4-BE49-F238E27FC236}">
                <a16:creationId xmlns:a16="http://schemas.microsoft.com/office/drawing/2014/main" id="{3D7E6E56-9928-F048-88B4-C010CF962CE5}"/>
              </a:ext>
            </a:extLst>
          </p:cNvPr>
          <p:cNvCxnSpPr>
            <a:cxnSpLocks/>
          </p:cNvCxnSpPr>
          <p:nvPr userDrawn="1"/>
        </p:nvCxnSpPr>
        <p:spPr>
          <a:xfrm>
            <a:off x="3395663" y="5017477"/>
            <a:ext cx="730750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ACBBF1DC-5C3B-4840-BC69-24CAA5246DC8}"/>
              </a:ext>
            </a:extLst>
          </p:cNvPr>
          <p:cNvSpPr txBox="1"/>
          <p:nvPr userDrawn="1"/>
        </p:nvSpPr>
        <p:spPr>
          <a:xfrm>
            <a:off x="3331805" y="4334476"/>
            <a:ext cx="2241134" cy="553998"/>
          </a:xfrm>
          <a:prstGeom prst="rect">
            <a:avLst/>
          </a:prstGeom>
          <a:noFill/>
        </p:spPr>
        <p:txBody>
          <a:bodyPr wrap="square" rtlCol="0">
            <a:spAutoFit/>
          </a:bodyPr>
          <a:lstStyle/>
          <a:p>
            <a:r>
              <a:rPr lang="de-DE" sz="3000" b="1" spc="300" dirty="0">
                <a:solidFill>
                  <a:schemeClr val="bg1">
                    <a:lumMod val="50000"/>
                  </a:schemeClr>
                </a:solidFill>
              </a:rPr>
              <a:t>Contact</a:t>
            </a:r>
          </a:p>
        </p:txBody>
      </p:sp>
    </p:spTree>
    <p:extLst>
      <p:ext uri="{BB962C8B-B14F-4D97-AF65-F5344CB8AC3E}">
        <p14:creationId xmlns:p14="http://schemas.microsoft.com/office/powerpoint/2010/main" val="19741071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Kontaktfolie_Variante_02">
    <p:bg>
      <p:bgPr>
        <a:solidFill>
          <a:schemeClr val="bg1">
            <a:lumMod val="85000"/>
          </a:schemeClr>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A4AD1B5-71E6-7B4E-B04A-EC2F8C1AED2E}"/>
              </a:ext>
            </a:extLst>
          </p:cNvPr>
          <p:cNvSpPr/>
          <p:nvPr userDrawn="1"/>
        </p:nvSpPr>
        <p:spPr>
          <a:xfrm>
            <a:off x="0" y="0"/>
            <a:ext cx="4664468" cy="68580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Inhaltsplatzhalter 2"/>
          <p:cNvSpPr txBox="1">
            <a:spLocks/>
          </p:cNvSpPr>
          <p:nvPr userDrawn="1"/>
        </p:nvSpPr>
        <p:spPr>
          <a:xfrm>
            <a:off x="5262895" y="4470466"/>
            <a:ext cx="5571807" cy="222236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de-DE" b="1" dirty="0"/>
              <a:t>Peters, Schönberger &amp; Partner</a:t>
            </a:r>
            <a:br>
              <a:rPr lang="de-DE" b="1" dirty="0"/>
            </a:br>
            <a:r>
              <a:rPr lang="de-DE" b="0" dirty="0"/>
              <a:t>Rechtsanwälte   Wirtschaftsprüfer   Steuerberater</a:t>
            </a:r>
          </a:p>
          <a:p>
            <a:pPr marL="0" indent="0">
              <a:spcBef>
                <a:spcPts val="0"/>
              </a:spcBef>
              <a:buNone/>
            </a:pPr>
            <a:r>
              <a:rPr lang="de-DE" sz="1600" dirty="0"/>
              <a:t>Schackstraße 2</a:t>
            </a:r>
            <a:br>
              <a:rPr lang="de-DE" sz="1600" dirty="0"/>
            </a:br>
            <a:r>
              <a:rPr lang="de-DE" sz="1600" dirty="0"/>
              <a:t>80539 München</a:t>
            </a:r>
            <a:br>
              <a:rPr lang="de-DE" sz="1600" dirty="0"/>
            </a:br>
            <a:r>
              <a:rPr lang="de-DE" sz="1600" dirty="0"/>
              <a:t>Tel.: +49 89 38172-0</a:t>
            </a:r>
            <a:br>
              <a:rPr lang="de-DE" sz="1600" dirty="0"/>
            </a:br>
            <a:r>
              <a:rPr lang="de-DE" sz="1600" dirty="0"/>
              <a:t>Mail: psp@psp.eu</a:t>
            </a:r>
            <a:br>
              <a:rPr lang="de-DE" sz="1600" dirty="0"/>
            </a:br>
            <a:r>
              <a:rPr lang="de-DE" sz="1600" dirty="0"/>
              <a:t>Web: www.psp.eu</a:t>
            </a:r>
          </a:p>
          <a:p>
            <a:pPr marL="0" indent="0">
              <a:buFont typeface="Wingdings" panose="05000000000000000000" pitchFamily="2" charset="2"/>
              <a:buNone/>
            </a:pPr>
            <a:endParaRPr lang="de-DE" dirty="0"/>
          </a:p>
        </p:txBody>
      </p:sp>
      <p:pic>
        <p:nvPicPr>
          <p:cNvPr id="8" name="Grafik 7">
            <a:extLst>
              <a:ext uri="{FF2B5EF4-FFF2-40B4-BE49-F238E27FC236}">
                <a16:creationId xmlns:a16="http://schemas.microsoft.com/office/drawing/2014/main" id="{40F3721F-BC92-B549-957C-6BC27882E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00917" y="594995"/>
            <a:ext cx="972000" cy="972000"/>
          </a:xfrm>
          <a:prstGeom prst="rect">
            <a:avLst/>
          </a:prstGeom>
        </p:spPr>
      </p:pic>
      <p:sp>
        <p:nvSpPr>
          <p:cNvPr id="10" name="Rechteck 9"/>
          <p:cNvSpPr/>
          <p:nvPr userDrawn="1"/>
        </p:nvSpPr>
        <p:spPr>
          <a:xfrm>
            <a:off x="2226753" y="576329"/>
            <a:ext cx="1980000" cy="255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Platzhalter</a:t>
            </a:r>
            <a:r>
              <a:rPr lang="de-DE" baseline="0" dirty="0"/>
              <a:t> Autorenbild</a:t>
            </a:r>
            <a:br>
              <a:rPr lang="de-DE" baseline="0" dirty="0"/>
            </a:br>
            <a:r>
              <a:rPr lang="de-DE" baseline="0" dirty="0"/>
              <a:t>(7,2 x 5,7 cm)</a:t>
            </a:r>
            <a:endParaRPr lang="de-DE" dirty="0"/>
          </a:p>
        </p:txBody>
      </p:sp>
      <p:sp>
        <p:nvSpPr>
          <p:cNvPr id="12" name="Textfeld 11">
            <a:extLst>
              <a:ext uri="{FF2B5EF4-FFF2-40B4-BE49-F238E27FC236}">
                <a16:creationId xmlns:a16="http://schemas.microsoft.com/office/drawing/2014/main" id="{625AA32F-9AAD-2441-8CD6-94269F24A6D4}"/>
              </a:ext>
            </a:extLst>
          </p:cNvPr>
          <p:cNvSpPr txBox="1"/>
          <p:nvPr userDrawn="1"/>
        </p:nvSpPr>
        <p:spPr>
          <a:xfrm>
            <a:off x="334938" y="430872"/>
            <a:ext cx="2241134" cy="553998"/>
          </a:xfrm>
          <a:prstGeom prst="rect">
            <a:avLst/>
          </a:prstGeom>
          <a:noFill/>
        </p:spPr>
        <p:txBody>
          <a:bodyPr wrap="square" rtlCol="0">
            <a:spAutoFit/>
          </a:bodyPr>
          <a:lstStyle/>
          <a:p>
            <a:r>
              <a:rPr lang="de-DE" sz="3000" b="1" spc="300" dirty="0">
                <a:solidFill>
                  <a:schemeClr val="bg1"/>
                </a:solidFill>
              </a:rPr>
              <a:t>Kontakt</a:t>
            </a:r>
          </a:p>
        </p:txBody>
      </p:sp>
    </p:spTree>
    <p:extLst>
      <p:ext uri="{BB962C8B-B14F-4D97-AF65-F5344CB8AC3E}">
        <p14:creationId xmlns:p14="http://schemas.microsoft.com/office/powerpoint/2010/main" val="17769148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ontaktfolie_Autorenbild_2 Ansprechpartner_Grau">
    <p:bg>
      <p:bgPr>
        <a:solidFill>
          <a:srgbClr val="D9D9D9"/>
        </a:solidFill>
        <a:effectLst/>
      </p:bgPr>
    </p:bg>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8A4AD1B5-71E6-7B4E-B04A-EC2F8C1AED2E}"/>
              </a:ext>
            </a:extLst>
          </p:cNvPr>
          <p:cNvSpPr/>
          <p:nvPr userDrawn="1"/>
        </p:nvSpPr>
        <p:spPr>
          <a:xfrm>
            <a:off x="0" y="0"/>
            <a:ext cx="4664468" cy="68580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Inhaltsplatzhalter 2"/>
          <p:cNvSpPr txBox="1">
            <a:spLocks/>
          </p:cNvSpPr>
          <p:nvPr userDrawn="1"/>
        </p:nvSpPr>
        <p:spPr>
          <a:xfrm>
            <a:off x="5272727" y="4678605"/>
            <a:ext cx="5571807" cy="197783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de-DE" b="1" dirty="0"/>
              <a:t>Peters, Schönberger &amp; Partner</a:t>
            </a:r>
            <a:br>
              <a:rPr lang="de-DE" b="1" dirty="0"/>
            </a:br>
            <a:r>
              <a:rPr lang="de-DE" b="0" dirty="0"/>
              <a:t>Rechtsanwälte   Wirtschaftsprüfer   Steuerberater</a:t>
            </a:r>
          </a:p>
          <a:p>
            <a:pPr marL="0" indent="0">
              <a:spcBef>
                <a:spcPts val="0"/>
              </a:spcBef>
              <a:buNone/>
            </a:pPr>
            <a:r>
              <a:rPr lang="de-DE" sz="1600" dirty="0"/>
              <a:t>Schackstraße 2</a:t>
            </a:r>
            <a:br>
              <a:rPr lang="de-DE" sz="1600" dirty="0"/>
            </a:br>
            <a:r>
              <a:rPr lang="de-DE" sz="1600" dirty="0"/>
              <a:t>80539 München</a:t>
            </a:r>
            <a:br>
              <a:rPr lang="de-DE" sz="1600" dirty="0"/>
            </a:br>
            <a:r>
              <a:rPr lang="de-DE" sz="1600" dirty="0"/>
              <a:t>Tel.: +49 89 38172-0</a:t>
            </a:r>
            <a:br>
              <a:rPr lang="de-DE" sz="1600" dirty="0"/>
            </a:br>
            <a:r>
              <a:rPr lang="de-DE" sz="1600" dirty="0"/>
              <a:t>Mail: psp@psp.eu</a:t>
            </a:r>
            <a:br>
              <a:rPr lang="de-DE" sz="1600" dirty="0"/>
            </a:br>
            <a:r>
              <a:rPr lang="de-DE" sz="1600" kern="1200" baseline="0" dirty="0">
                <a:solidFill>
                  <a:schemeClr val="tx1"/>
                </a:solidFill>
                <a:latin typeface="+mn-lt"/>
                <a:ea typeface="+mn-ea"/>
                <a:cs typeface="+mn-cs"/>
              </a:rPr>
              <a:t>Web: www.psp.eu</a:t>
            </a:r>
          </a:p>
        </p:txBody>
      </p:sp>
      <p:sp>
        <p:nvSpPr>
          <p:cNvPr id="9" name="Rechteck 8"/>
          <p:cNvSpPr/>
          <p:nvPr userDrawn="1"/>
        </p:nvSpPr>
        <p:spPr>
          <a:xfrm>
            <a:off x="2670621" y="580463"/>
            <a:ext cx="1440000" cy="180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Platzhalter</a:t>
            </a:r>
            <a:r>
              <a:rPr lang="de-DE" sz="1400" baseline="0" dirty="0"/>
              <a:t> Autorenbild</a:t>
            </a:r>
            <a:br>
              <a:rPr lang="de-DE" sz="1400" baseline="0" dirty="0"/>
            </a:br>
            <a:r>
              <a:rPr lang="de-DE" sz="1400" baseline="0" dirty="0"/>
              <a:t>(5,03 x 4,02 cm)</a:t>
            </a:r>
            <a:endParaRPr lang="de-DE" sz="1400" dirty="0"/>
          </a:p>
        </p:txBody>
      </p:sp>
      <p:sp>
        <p:nvSpPr>
          <p:cNvPr id="11" name="Rechteck 10"/>
          <p:cNvSpPr/>
          <p:nvPr userDrawn="1"/>
        </p:nvSpPr>
        <p:spPr>
          <a:xfrm>
            <a:off x="2670621" y="2672153"/>
            <a:ext cx="1440000" cy="180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Platzhalter</a:t>
            </a:r>
            <a:r>
              <a:rPr lang="de-DE" sz="1400" baseline="0" dirty="0"/>
              <a:t> Autorenbild</a:t>
            </a:r>
            <a:br>
              <a:rPr lang="de-DE" sz="1400" baseline="0" dirty="0"/>
            </a:br>
            <a:r>
              <a:rPr lang="de-DE" sz="1400" baseline="0" dirty="0"/>
              <a:t>(5,03 x 4,02 cm)</a:t>
            </a:r>
            <a:endParaRPr lang="de-DE" sz="1400" dirty="0"/>
          </a:p>
        </p:txBody>
      </p:sp>
      <p:sp>
        <p:nvSpPr>
          <p:cNvPr id="16" name="Textfeld 15">
            <a:extLst>
              <a:ext uri="{FF2B5EF4-FFF2-40B4-BE49-F238E27FC236}">
                <a16:creationId xmlns:a16="http://schemas.microsoft.com/office/drawing/2014/main" id="{625AA32F-9AAD-2441-8CD6-94269F24A6D4}"/>
              </a:ext>
            </a:extLst>
          </p:cNvPr>
          <p:cNvSpPr txBox="1"/>
          <p:nvPr userDrawn="1"/>
        </p:nvSpPr>
        <p:spPr>
          <a:xfrm>
            <a:off x="334938" y="430872"/>
            <a:ext cx="2241134" cy="553998"/>
          </a:xfrm>
          <a:prstGeom prst="rect">
            <a:avLst/>
          </a:prstGeom>
          <a:noFill/>
        </p:spPr>
        <p:txBody>
          <a:bodyPr wrap="square" rtlCol="0">
            <a:spAutoFit/>
          </a:bodyPr>
          <a:lstStyle/>
          <a:p>
            <a:r>
              <a:rPr lang="de-DE" sz="3000" b="1" spc="300" dirty="0">
                <a:solidFill>
                  <a:schemeClr val="bg1"/>
                </a:solidFill>
              </a:rPr>
              <a:t>Kontakt</a:t>
            </a:r>
          </a:p>
        </p:txBody>
      </p:sp>
      <p:pic>
        <p:nvPicPr>
          <p:cNvPr id="12" name="Grafik 11">
            <a:extLst>
              <a:ext uri="{FF2B5EF4-FFF2-40B4-BE49-F238E27FC236}">
                <a16:creationId xmlns:a16="http://schemas.microsoft.com/office/drawing/2014/main" id="{40F3721F-BC92-B549-957C-6BC27882E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00917" y="585470"/>
            <a:ext cx="972000" cy="972000"/>
          </a:xfrm>
          <a:prstGeom prst="rect">
            <a:avLst/>
          </a:prstGeom>
        </p:spPr>
      </p:pic>
    </p:spTree>
    <p:extLst>
      <p:ext uri="{BB962C8B-B14F-4D97-AF65-F5344CB8AC3E}">
        <p14:creationId xmlns:p14="http://schemas.microsoft.com/office/powerpoint/2010/main" val="36341061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ontaktfolie_Image">
    <p:bg>
      <p:bgPr>
        <a:solidFill>
          <a:srgbClr val="BFBFBF"/>
        </a:solidFill>
        <a:effectLst/>
      </p:bgPr>
    </p:bg>
    <p:spTree>
      <p:nvGrpSpPr>
        <p:cNvPr id="1" name=""/>
        <p:cNvGrpSpPr/>
        <p:nvPr/>
      </p:nvGrpSpPr>
      <p:grpSpPr>
        <a:xfrm>
          <a:off x="0" y="0"/>
          <a:ext cx="0" cy="0"/>
          <a:chOff x="0" y="0"/>
          <a:chExt cx="0" cy="0"/>
        </a:xfrm>
      </p:grpSpPr>
      <p:sp>
        <p:nvSpPr>
          <p:cNvPr id="3" name="Rechteck 2"/>
          <p:cNvSpPr/>
          <p:nvPr userDrawn="1"/>
        </p:nvSpPr>
        <p:spPr>
          <a:xfrm>
            <a:off x="0" y="-1"/>
            <a:ext cx="5688278"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dirty="0"/>
          </a:p>
          <a:p>
            <a:pPr algn="ctr"/>
            <a:endParaRPr lang="de-DE" dirty="0"/>
          </a:p>
          <a:p>
            <a:pPr algn="ctr"/>
            <a:r>
              <a:rPr lang="de-DE" dirty="0"/>
              <a:t>Platzhalter</a:t>
            </a:r>
            <a:r>
              <a:rPr lang="de-DE" baseline="0" dirty="0"/>
              <a:t> Personenportrait</a:t>
            </a:r>
            <a:br>
              <a:rPr lang="de-DE" baseline="0" dirty="0"/>
            </a:br>
            <a:r>
              <a:rPr lang="de-DE" baseline="0" dirty="0"/>
              <a:t>(19,2 x 15,84 cm)</a:t>
            </a:r>
            <a:endParaRPr lang="de-DE" dirty="0"/>
          </a:p>
        </p:txBody>
      </p:sp>
      <p:sp>
        <p:nvSpPr>
          <p:cNvPr id="8" name="Textfeld 7">
            <a:extLst>
              <a:ext uri="{FF2B5EF4-FFF2-40B4-BE49-F238E27FC236}">
                <a16:creationId xmlns:a16="http://schemas.microsoft.com/office/drawing/2014/main" id="{625AA32F-9AAD-2441-8CD6-94269F24A6D4}"/>
              </a:ext>
            </a:extLst>
          </p:cNvPr>
          <p:cNvSpPr txBox="1"/>
          <p:nvPr userDrawn="1"/>
        </p:nvSpPr>
        <p:spPr>
          <a:xfrm>
            <a:off x="6143625" y="1679050"/>
            <a:ext cx="2241134" cy="400110"/>
          </a:xfrm>
          <a:prstGeom prst="rect">
            <a:avLst/>
          </a:prstGeom>
          <a:noFill/>
        </p:spPr>
        <p:txBody>
          <a:bodyPr wrap="square" rtlCol="0">
            <a:spAutoFit/>
          </a:bodyPr>
          <a:lstStyle/>
          <a:p>
            <a:pPr marL="0" indent="0"/>
            <a:r>
              <a:rPr lang="de-DE" sz="2000" b="1" spc="300" dirty="0">
                <a:solidFill>
                  <a:schemeClr val="bg1">
                    <a:lumMod val="50000"/>
                  </a:schemeClr>
                </a:solidFill>
              </a:rPr>
              <a:t>Kontakt</a:t>
            </a:r>
          </a:p>
        </p:txBody>
      </p:sp>
      <p:sp>
        <p:nvSpPr>
          <p:cNvPr id="9" name="Inhaltsplatzhalter 2"/>
          <p:cNvSpPr txBox="1">
            <a:spLocks/>
          </p:cNvSpPr>
          <p:nvPr userDrawn="1"/>
        </p:nvSpPr>
        <p:spPr>
          <a:xfrm>
            <a:off x="6143625" y="4085303"/>
            <a:ext cx="5571807" cy="222236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de-DE" b="1" dirty="0"/>
              <a:t>Peters, Schönberger &amp; Partner</a:t>
            </a:r>
            <a:br>
              <a:rPr lang="de-DE" b="1" dirty="0"/>
            </a:br>
            <a:r>
              <a:rPr lang="de-DE" b="0" dirty="0"/>
              <a:t>Rechtsanwälte   Wirtschaftsprüfer   Steuerberater</a:t>
            </a:r>
          </a:p>
          <a:p>
            <a:pPr marL="0" indent="0">
              <a:spcBef>
                <a:spcPts val="0"/>
              </a:spcBef>
              <a:buNone/>
            </a:pPr>
            <a:r>
              <a:rPr lang="de-DE" sz="1600" dirty="0"/>
              <a:t>Schackstraße 2</a:t>
            </a:r>
            <a:br>
              <a:rPr lang="de-DE" sz="1600" dirty="0"/>
            </a:br>
            <a:r>
              <a:rPr lang="de-DE" sz="1600" dirty="0"/>
              <a:t>80539 München</a:t>
            </a:r>
            <a:br>
              <a:rPr lang="de-DE" sz="1600" dirty="0"/>
            </a:br>
            <a:r>
              <a:rPr lang="de-DE" sz="1600" dirty="0"/>
              <a:t>Tel.: +49 89 38172-0</a:t>
            </a:r>
            <a:br>
              <a:rPr lang="de-DE" sz="1600" dirty="0"/>
            </a:br>
            <a:r>
              <a:rPr lang="de-DE" sz="1600" dirty="0"/>
              <a:t>Mail: psp@psp.eu</a:t>
            </a:r>
            <a:br>
              <a:rPr lang="de-DE" sz="1600" dirty="0"/>
            </a:br>
            <a:r>
              <a:rPr lang="de-DE" sz="1600" dirty="0"/>
              <a:t>Web: www.psp.eu</a:t>
            </a:r>
          </a:p>
          <a:p>
            <a:pPr marL="0" indent="0">
              <a:spcBef>
                <a:spcPts val="0"/>
              </a:spcBef>
              <a:buNone/>
            </a:pPr>
            <a:endParaRPr lang="de-DE" dirty="0"/>
          </a:p>
        </p:txBody>
      </p:sp>
    </p:spTree>
    <p:extLst>
      <p:ext uri="{BB962C8B-B14F-4D97-AF65-F5344CB8AC3E}">
        <p14:creationId xmlns:p14="http://schemas.microsoft.com/office/powerpoint/2010/main" val="1038178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re 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8616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ere Folie mit Titel weiß">
    <p:bg>
      <p:bgPr>
        <a:solidFill>
          <a:schemeClr val="bg1"/>
        </a:solidFill>
        <a:effectLst/>
      </p:bgPr>
    </p:bg>
    <p:spTree>
      <p:nvGrpSpPr>
        <p:cNvPr id="1" name=""/>
        <p:cNvGrpSpPr/>
        <p:nvPr/>
      </p:nvGrpSpPr>
      <p:grpSpPr>
        <a:xfrm>
          <a:off x="0" y="0"/>
          <a:ext cx="0" cy="0"/>
          <a:chOff x="0" y="0"/>
          <a:chExt cx="0" cy="0"/>
        </a:xfrm>
      </p:grpSpPr>
      <p:sp>
        <p:nvSpPr>
          <p:cNvPr id="9" name="Titel 1"/>
          <p:cNvSpPr>
            <a:spLocks noGrp="1"/>
          </p:cNvSpPr>
          <p:nvPr>
            <p:ph type="title"/>
          </p:nvPr>
        </p:nvSpPr>
        <p:spPr>
          <a:xfrm>
            <a:off x="333375" y="0"/>
            <a:ext cx="11317650" cy="1120877"/>
          </a:xfrm>
        </p:spPr>
        <p:txBody>
          <a:bodyPr anchor="ctr"/>
          <a:lstStyle/>
          <a:p>
            <a:r>
              <a:rPr lang="de-DE"/>
              <a:t>Mastertitelformat bearbeiten</a:t>
            </a:r>
            <a:endParaRPr lang="de-DE" dirty="0"/>
          </a:p>
        </p:txBody>
      </p:sp>
    </p:spTree>
    <p:extLst>
      <p:ext uri="{BB962C8B-B14F-4D97-AF65-F5344CB8AC3E}">
        <p14:creationId xmlns:p14="http://schemas.microsoft.com/office/powerpoint/2010/main" val="3779758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ere Folie mit Titel hellgrau">
    <p:bg>
      <p:bgPr>
        <a:solidFill>
          <a:srgbClr val="D9D9D9"/>
        </a:solidFill>
        <a:effectLst/>
      </p:bgPr>
    </p:bg>
    <p:spTree>
      <p:nvGrpSpPr>
        <p:cNvPr id="1" name=""/>
        <p:cNvGrpSpPr/>
        <p:nvPr/>
      </p:nvGrpSpPr>
      <p:grpSpPr>
        <a:xfrm>
          <a:off x="0" y="0"/>
          <a:ext cx="0" cy="0"/>
          <a:chOff x="0" y="0"/>
          <a:chExt cx="0" cy="0"/>
        </a:xfrm>
      </p:grpSpPr>
      <p:sp>
        <p:nvSpPr>
          <p:cNvPr id="9" name="Titel 1"/>
          <p:cNvSpPr>
            <a:spLocks noGrp="1"/>
          </p:cNvSpPr>
          <p:nvPr>
            <p:ph type="title"/>
          </p:nvPr>
        </p:nvSpPr>
        <p:spPr>
          <a:xfrm>
            <a:off x="333375" y="0"/>
            <a:ext cx="11317650" cy="1120877"/>
          </a:xfrm>
        </p:spPr>
        <p:txBody>
          <a:bodyPr anchor="ctr"/>
          <a:lstStyle>
            <a:lvl1pPr>
              <a:defRPr>
                <a:solidFill>
                  <a:schemeClr val="bg1"/>
                </a:solidFill>
              </a:defRPr>
            </a:lvl1pPr>
          </a:lstStyle>
          <a:p>
            <a:r>
              <a:rPr lang="de-DE"/>
              <a:t>Mastertitelformat bearbeiten</a:t>
            </a:r>
            <a:endParaRPr lang="de-DE" dirty="0"/>
          </a:p>
        </p:txBody>
      </p:sp>
    </p:spTree>
    <p:extLst>
      <p:ext uri="{BB962C8B-B14F-4D97-AF65-F5344CB8AC3E}">
        <p14:creationId xmlns:p14="http://schemas.microsoft.com/office/powerpoint/2010/main" val="3473982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eere Folie mit Titel dunkelgrau">
    <p:bg>
      <p:bgPr>
        <a:solidFill>
          <a:srgbClr val="808080"/>
        </a:solidFill>
        <a:effectLst/>
      </p:bgPr>
    </p:bg>
    <p:spTree>
      <p:nvGrpSpPr>
        <p:cNvPr id="1" name=""/>
        <p:cNvGrpSpPr/>
        <p:nvPr/>
      </p:nvGrpSpPr>
      <p:grpSpPr>
        <a:xfrm>
          <a:off x="0" y="0"/>
          <a:ext cx="0" cy="0"/>
          <a:chOff x="0" y="0"/>
          <a:chExt cx="0" cy="0"/>
        </a:xfrm>
      </p:grpSpPr>
      <p:sp>
        <p:nvSpPr>
          <p:cNvPr id="9" name="Titel 1"/>
          <p:cNvSpPr>
            <a:spLocks noGrp="1"/>
          </p:cNvSpPr>
          <p:nvPr>
            <p:ph type="title"/>
          </p:nvPr>
        </p:nvSpPr>
        <p:spPr>
          <a:xfrm>
            <a:off x="333375" y="0"/>
            <a:ext cx="11317650" cy="1120877"/>
          </a:xfrm>
        </p:spPr>
        <p:txBody>
          <a:bodyPr anchor="ctr"/>
          <a:lstStyle>
            <a:lvl1pPr>
              <a:defRPr>
                <a:solidFill>
                  <a:schemeClr val="bg1"/>
                </a:solidFill>
              </a:defRPr>
            </a:lvl1pPr>
          </a:lstStyle>
          <a:p>
            <a:r>
              <a:rPr lang="de-DE"/>
              <a:t>Mastertitelformat bearbeiten</a:t>
            </a:r>
            <a:endParaRPr lang="de-DE" dirty="0"/>
          </a:p>
        </p:txBody>
      </p:sp>
    </p:spTree>
    <p:extLst>
      <p:ext uri="{BB962C8B-B14F-4D97-AF65-F5344CB8AC3E}">
        <p14:creationId xmlns:p14="http://schemas.microsoft.com/office/powerpoint/2010/main" val="29269642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eere Folie mit Titel Schwarz">
    <p:bg>
      <p:bgPr>
        <a:solidFill>
          <a:schemeClr val="tx1"/>
        </a:solidFill>
        <a:effectLst/>
      </p:bgPr>
    </p:bg>
    <p:spTree>
      <p:nvGrpSpPr>
        <p:cNvPr id="1" name=""/>
        <p:cNvGrpSpPr/>
        <p:nvPr/>
      </p:nvGrpSpPr>
      <p:grpSpPr>
        <a:xfrm>
          <a:off x="0" y="0"/>
          <a:ext cx="0" cy="0"/>
          <a:chOff x="0" y="0"/>
          <a:chExt cx="0" cy="0"/>
        </a:xfrm>
      </p:grpSpPr>
      <p:sp>
        <p:nvSpPr>
          <p:cNvPr id="9" name="Titel 1"/>
          <p:cNvSpPr>
            <a:spLocks noGrp="1"/>
          </p:cNvSpPr>
          <p:nvPr>
            <p:ph type="title"/>
          </p:nvPr>
        </p:nvSpPr>
        <p:spPr>
          <a:xfrm>
            <a:off x="333375" y="0"/>
            <a:ext cx="11317650" cy="1120877"/>
          </a:xfrm>
        </p:spPr>
        <p:txBody>
          <a:bodyPr anchor="ctr"/>
          <a:lstStyle>
            <a:lvl1pPr>
              <a:defRPr>
                <a:solidFill>
                  <a:schemeClr val="bg1"/>
                </a:solidFill>
              </a:defRPr>
            </a:lvl1pPr>
          </a:lstStyle>
          <a:p>
            <a:r>
              <a:rPr lang="de-DE"/>
              <a:t>Mastertitelformat bearbeiten</a:t>
            </a:r>
            <a:endParaRPr lang="de-DE" dirty="0"/>
          </a:p>
        </p:txBody>
      </p:sp>
    </p:spTree>
    <p:extLst>
      <p:ext uri="{BB962C8B-B14F-4D97-AF65-F5344CB8AC3E}">
        <p14:creationId xmlns:p14="http://schemas.microsoft.com/office/powerpoint/2010/main" val="33280592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ere Folie mit Titel und Textfeld">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333375" y="1158873"/>
            <a:ext cx="11317650" cy="5045983"/>
          </a:xfrm>
        </p:spPr>
        <p:txBody>
          <a:bodyPr/>
          <a:lstStyle>
            <a:lvl1pPr>
              <a:lnSpc>
                <a:spcPct val="100000"/>
              </a:lnSpc>
              <a:spcBef>
                <a:spcPts val="0"/>
              </a:spcBef>
              <a:spcAft>
                <a:spcPts val="1200"/>
              </a:spcAft>
              <a:defRPr sz="2400"/>
            </a:lvl1pPr>
            <a:lvl2pPr>
              <a:lnSpc>
                <a:spcPct val="100000"/>
              </a:lnSpc>
              <a:spcBef>
                <a:spcPts val="0"/>
              </a:spcBef>
              <a:spcAft>
                <a:spcPts val="1200"/>
              </a:spcAft>
              <a:defRPr sz="2000"/>
            </a:lvl2pPr>
            <a:lvl3pPr>
              <a:lnSpc>
                <a:spcPct val="100000"/>
              </a:lnSpc>
              <a:spcBef>
                <a:spcPts val="0"/>
              </a:spcBef>
              <a:spcAft>
                <a:spcPts val="1200"/>
              </a:spcAft>
              <a:defRPr/>
            </a:lvl3pPr>
          </a:lstStyle>
          <a:p>
            <a:pPr lvl="0"/>
            <a:r>
              <a:rPr lang="de-DE"/>
              <a:t>Mastertextformat bearbeiten</a:t>
            </a:r>
          </a:p>
          <a:p>
            <a:pPr lvl="1"/>
            <a:r>
              <a:rPr lang="de-DE"/>
              <a:t>Zweite Ebene</a:t>
            </a:r>
          </a:p>
          <a:p>
            <a:pPr lvl="2"/>
            <a:r>
              <a:rPr lang="de-DE"/>
              <a:t>Dritte Ebene</a:t>
            </a:r>
          </a:p>
        </p:txBody>
      </p:sp>
      <p:sp>
        <p:nvSpPr>
          <p:cNvPr id="9" name="Titel 1"/>
          <p:cNvSpPr>
            <a:spLocks noGrp="1"/>
          </p:cNvSpPr>
          <p:nvPr>
            <p:ph type="title"/>
          </p:nvPr>
        </p:nvSpPr>
        <p:spPr>
          <a:xfrm>
            <a:off x="333375" y="0"/>
            <a:ext cx="11317650" cy="1120877"/>
          </a:xfrm>
        </p:spPr>
        <p:txBody>
          <a:bodyPr anchor="ctr"/>
          <a:lstStyle/>
          <a:p>
            <a:r>
              <a:rPr lang="de-DE"/>
              <a:t>Mastertitelformat bearbeiten</a:t>
            </a:r>
            <a:endParaRPr lang="de-DE" dirty="0"/>
          </a:p>
        </p:txBody>
      </p:sp>
    </p:spTree>
    <p:extLst>
      <p:ext uri="{BB962C8B-B14F-4D97-AF65-F5344CB8AC3E}">
        <p14:creationId xmlns:p14="http://schemas.microsoft.com/office/powerpoint/2010/main" val="388386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Zwischenfolie mit Titel links und Textfeld rechts_Dunkelblau">
    <p:bg>
      <p:bgPr>
        <a:solidFill>
          <a:schemeClr val="bg1">
            <a:lumMod val="75000"/>
          </a:schemeClr>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2747BD19-42C9-4D4C-8573-69DD16726435}"/>
              </a:ext>
            </a:extLst>
          </p:cNvPr>
          <p:cNvSpPr/>
          <p:nvPr userDrawn="1"/>
        </p:nvSpPr>
        <p:spPr>
          <a:xfrm>
            <a:off x="-6187" y="997327"/>
            <a:ext cx="6349837" cy="132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 name="Rechteck 1"/>
          <p:cNvSpPr/>
          <p:nvPr userDrawn="1"/>
        </p:nvSpPr>
        <p:spPr>
          <a:xfrm>
            <a:off x="6132147" y="0"/>
            <a:ext cx="60598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Inhaltsplatzhalter 3"/>
          <p:cNvSpPr>
            <a:spLocks noGrp="1"/>
          </p:cNvSpPr>
          <p:nvPr>
            <p:ph sz="half" idx="2"/>
          </p:nvPr>
        </p:nvSpPr>
        <p:spPr>
          <a:xfrm>
            <a:off x="6455998" y="436880"/>
            <a:ext cx="5518877" cy="6132195"/>
          </a:xfrm>
        </p:spPr>
        <p:txBody>
          <a:bodyPr/>
          <a:lstStyle>
            <a:lvl1pPr>
              <a:lnSpc>
                <a:spcPct val="100000"/>
              </a:lnSpc>
              <a:spcBef>
                <a:spcPts val="0"/>
              </a:spcBef>
              <a:spcAft>
                <a:spcPts val="1200"/>
              </a:spcAft>
              <a:defRPr sz="2000"/>
            </a:lvl1pPr>
            <a:lvl2pPr marL="266700" indent="0">
              <a:lnSpc>
                <a:spcPct val="100000"/>
              </a:lnSpc>
              <a:spcBef>
                <a:spcPts val="0"/>
              </a:spcBef>
              <a:spcAft>
                <a:spcPts val="1200"/>
              </a:spcAft>
              <a:buNone/>
              <a:defRPr sz="18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8" name="Titel 1"/>
          <p:cNvSpPr>
            <a:spLocks noGrp="1"/>
          </p:cNvSpPr>
          <p:nvPr>
            <p:ph type="title"/>
          </p:nvPr>
        </p:nvSpPr>
        <p:spPr>
          <a:xfrm>
            <a:off x="400545" y="1203399"/>
            <a:ext cx="5370336" cy="934948"/>
          </a:xfrm>
        </p:spPr>
        <p:txBody>
          <a:bodyPr>
            <a:noAutofit/>
          </a:bodyPr>
          <a:lstStyle>
            <a:lvl1pPr>
              <a:defRPr sz="4000"/>
            </a:lvl1pPr>
          </a:lstStyle>
          <a:p>
            <a:r>
              <a:rPr lang="de-DE"/>
              <a:t>Mastertitelformat bearbeiten</a:t>
            </a:r>
            <a:endParaRPr lang="de-DE" dirty="0"/>
          </a:p>
        </p:txBody>
      </p:sp>
      <p:sp>
        <p:nvSpPr>
          <p:cNvPr id="7" name="Fußzeilenplatzhalter 5"/>
          <p:cNvSpPr>
            <a:spLocks noGrp="1"/>
          </p:cNvSpPr>
          <p:nvPr>
            <p:ph type="ftr" sz="quarter" idx="11"/>
          </p:nvPr>
        </p:nvSpPr>
        <p:spPr>
          <a:xfrm>
            <a:off x="333375" y="6203950"/>
            <a:ext cx="2514600" cy="365125"/>
          </a:xfrm>
        </p:spPr>
        <p:txBody>
          <a:bodyPr/>
          <a:lstStyle/>
          <a:p>
            <a:r>
              <a:rPr lang="de-DE" dirty="0"/>
              <a:t>PSP München</a:t>
            </a:r>
          </a:p>
        </p:txBody>
      </p:sp>
    </p:spTree>
    <p:extLst>
      <p:ext uri="{BB962C8B-B14F-4D97-AF65-F5344CB8AC3E}">
        <p14:creationId xmlns:p14="http://schemas.microsoft.com/office/powerpoint/2010/main" val="16800275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xtfolie_1/1_Dunkelblau">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DBB10DC-7658-084E-96F8-0F14C3D023CE}"/>
              </a:ext>
            </a:extLst>
          </p:cNvPr>
          <p:cNvSpPr/>
          <p:nvPr userDrawn="1"/>
        </p:nvSpPr>
        <p:spPr>
          <a:xfrm>
            <a:off x="-76199" y="6369937"/>
            <a:ext cx="12315824" cy="5071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Ellipse 6"/>
          <p:cNvSpPr>
            <a:spLocks noChangeAspect="1"/>
          </p:cNvSpPr>
          <p:nvPr userDrawn="1"/>
        </p:nvSpPr>
        <p:spPr>
          <a:xfrm>
            <a:off x="11651025" y="6447200"/>
            <a:ext cx="324000" cy="324000"/>
          </a:xfrm>
          <a:prstGeom prst="ellipse">
            <a:avLst/>
          </a:prstGeom>
          <a:solidFill>
            <a:schemeClr val="bg1">
              <a:lumMod val="8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Inhaltsplatzhalter 2"/>
          <p:cNvSpPr>
            <a:spLocks noGrp="1"/>
          </p:cNvSpPr>
          <p:nvPr>
            <p:ph idx="1"/>
          </p:nvPr>
        </p:nvSpPr>
        <p:spPr>
          <a:xfrm>
            <a:off x="333375" y="1158873"/>
            <a:ext cx="11317650" cy="5045983"/>
          </a:xfrm>
        </p:spPr>
        <p:txBody>
          <a:bodyPr/>
          <a:lstStyle>
            <a:lvl1pPr>
              <a:lnSpc>
                <a:spcPct val="100000"/>
              </a:lnSpc>
              <a:spcBef>
                <a:spcPts val="0"/>
              </a:spcBef>
              <a:spcAft>
                <a:spcPts val="1200"/>
              </a:spcAft>
              <a:defRPr sz="2400"/>
            </a:lvl1pPr>
            <a:lvl2pPr>
              <a:lnSpc>
                <a:spcPct val="100000"/>
              </a:lnSpc>
              <a:spcBef>
                <a:spcPts val="0"/>
              </a:spcBef>
              <a:spcAft>
                <a:spcPts val="1200"/>
              </a:spcAft>
              <a:defRPr sz="2000"/>
            </a:lvl2pPr>
            <a:lvl3pPr>
              <a:lnSpc>
                <a:spcPct val="100000"/>
              </a:lnSpc>
              <a:spcBef>
                <a:spcPts val="0"/>
              </a:spcBef>
              <a:spcAft>
                <a:spcPts val="1200"/>
              </a:spcAft>
              <a:defRPr/>
            </a:lvl3pPr>
          </a:lstStyle>
          <a:p>
            <a:pPr lvl="0"/>
            <a:r>
              <a:rPr lang="de-DE"/>
              <a:t>Mastertextformat bearbeiten</a:t>
            </a:r>
          </a:p>
          <a:p>
            <a:pPr lvl="1"/>
            <a:r>
              <a:rPr lang="de-DE"/>
              <a:t>Zweite Ebene</a:t>
            </a:r>
          </a:p>
          <a:p>
            <a:pPr lvl="2"/>
            <a:r>
              <a:rPr lang="de-DE"/>
              <a:t>Dritte Ebene</a:t>
            </a:r>
          </a:p>
        </p:txBody>
      </p:sp>
      <p:sp>
        <p:nvSpPr>
          <p:cNvPr id="4" name="Datumsplatzhalter 3"/>
          <p:cNvSpPr>
            <a:spLocks noGrp="1"/>
          </p:cNvSpPr>
          <p:nvPr>
            <p:ph type="dt" sz="half" idx="10"/>
          </p:nvPr>
        </p:nvSpPr>
        <p:spPr>
          <a:xfrm>
            <a:off x="10713067" y="6423025"/>
            <a:ext cx="952500" cy="365125"/>
          </a:xfrm>
          <a:prstGeom prst="rect">
            <a:avLst/>
          </a:prstGeom>
        </p:spPr>
        <p:txBody>
          <a:bodyPr/>
          <a:lstStyle>
            <a:lvl1pPr>
              <a:defRPr>
                <a:solidFill>
                  <a:schemeClr val="bg1"/>
                </a:solidFill>
              </a:defRPr>
            </a:lvl1pPr>
          </a:lstStyle>
          <a:p>
            <a:fld id="{F3C26AD8-0376-4B92-9061-02E3BB3F8F9C}" type="datetime3">
              <a:rPr lang="de-DE" smtClean="0"/>
              <a:pPr/>
              <a:t>25/04/23</a:t>
            </a:fld>
            <a:endParaRPr lang="de-DE" dirty="0"/>
          </a:p>
        </p:txBody>
      </p:sp>
      <p:sp>
        <p:nvSpPr>
          <p:cNvPr id="5" name="Fußzeilenplatzhalter 4"/>
          <p:cNvSpPr>
            <a:spLocks noGrp="1"/>
          </p:cNvSpPr>
          <p:nvPr>
            <p:ph type="ftr" sz="quarter" idx="11"/>
          </p:nvPr>
        </p:nvSpPr>
        <p:spPr>
          <a:xfrm>
            <a:off x="333375" y="6423025"/>
            <a:ext cx="4114800" cy="365125"/>
          </a:xfrm>
        </p:spPr>
        <p:txBody>
          <a:bodyPr/>
          <a:lstStyle/>
          <a:p>
            <a:r>
              <a:rPr lang="de-DE" dirty="0"/>
              <a:t>PSP München</a:t>
            </a:r>
          </a:p>
        </p:txBody>
      </p:sp>
      <p:sp>
        <p:nvSpPr>
          <p:cNvPr id="9" name="Titel 1"/>
          <p:cNvSpPr>
            <a:spLocks noGrp="1"/>
          </p:cNvSpPr>
          <p:nvPr>
            <p:ph type="title"/>
          </p:nvPr>
        </p:nvSpPr>
        <p:spPr>
          <a:xfrm>
            <a:off x="333375" y="0"/>
            <a:ext cx="11317650" cy="1120877"/>
          </a:xfrm>
        </p:spPr>
        <p:txBody>
          <a:bodyPr anchor="ctr"/>
          <a:lstStyle/>
          <a:p>
            <a:r>
              <a:rPr lang="de-DE"/>
              <a:t>Mastertitelformat bearbeiten</a:t>
            </a:r>
            <a:endParaRPr lang="de-DE" dirty="0"/>
          </a:p>
        </p:txBody>
      </p:sp>
      <p:sp>
        <p:nvSpPr>
          <p:cNvPr id="11" name="Foliennummernplatzhalter 5">
            <a:extLst>
              <a:ext uri="{FF2B5EF4-FFF2-40B4-BE49-F238E27FC236}">
                <a16:creationId xmlns:a16="http://schemas.microsoft.com/office/drawing/2014/main" id="{D3A12262-F104-43CF-A7E2-DF1490249E27}"/>
              </a:ext>
            </a:extLst>
          </p:cNvPr>
          <p:cNvSpPr>
            <a:spLocks noGrp="1"/>
          </p:cNvSpPr>
          <p:nvPr>
            <p:ph type="sldNum" sz="quarter" idx="12"/>
          </p:nvPr>
        </p:nvSpPr>
        <p:spPr>
          <a:xfrm>
            <a:off x="11583818" y="6424474"/>
            <a:ext cx="465869" cy="363676"/>
          </a:xfrm>
        </p:spPr>
        <p:txBody>
          <a:bodyPr/>
          <a:lstStyle>
            <a:lvl1pPr algn="ctr">
              <a:defRPr sz="1150"/>
            </a:lvl1pPr>
          </a:lstStyle>
          <a:p>
            <a:fld id="{7336251B-1AD3-4242-9176-455EE52D991E}" type="slidenum">
              <a:rPr lang="de-DE" smtClean="0"/>
              <a:pPr/>
              <a:t>‹Nr.›</a:t>
            </a:fld>
            <a:endParaRPr lang="de-DE" dirty="0"/>
          </a:p>
        </p:txBody>
      </p:sp>
    </p:spTree>
    <p:extLst>
      <p:ext uri="{BB962C8B-B14F-4D97-AF65-F5344CB8AC3E}">
        <p14:creationId xmlns:p14="http://schemas.microsoft.com/office/powerpoint/2010/main" val="39982868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Kontaktfolie_Neutral_Dunkelblau">
    <p:bg>
      <p:bgPr>
        <a:solidFill>
          <a:srgbClr val="44546A"/>
        </a:solidFill>
        <a:effectLst/>
      </p:bgPr>
    </p:bg>
    <p:spTree>
      <p:nvGrpSpPr>
        <p:cNvPr id="1" name=""/>
        <p:cNvGrpSpPr/>
        <p:nvPr/>
      </p:nvGrpSpPr>
      <p:grpSpPr>
        <a:xfrm>
          <a:off x="0" y="0"/>
          <a:ext cx="0" cy="0"/>
          <a:chOff x="0" y="0"/>
          <a:chExt cx="0" cy="0"/>
        </a:xfrm>
      </p:grpSpPr>
      <p:sp>
        <p:nvSpPr>
          <p:cNvPr id="2" name="Textfeld 1"/>
          <p:cNvSpPr txBox="1"/>
          <p:nvPr userDrawn="1"/>
        </p:nvSpPr>
        <p:spPr>
          <a:xfrm>
            <a:off x="2449003" y="697947"/>
            <a:ext cx="8746434" cy="553998"/>
          </a:xfrm>
          <a:prstGeom prst="rect">
            <a:avLst/>
          </a:prstGeom>
          <a:noFill/>
        </p:spPr>
        <p:txBody>
          <a:bodyPr wrap="square" rtlCol="0">
            <a:spAutoFit/>
          </a:bodyPr>
          <a:lstStyle/>
          <a:p>
            <a:r>
              <a:rPr lang="de-DE" sz="3000" b="1" dirty="0">
                <a:solidFill>
                  <a:schemeClr val="bg1"/>
                </a:solidFill>
              </a:rPr>
              <a:t>Vielen Dank für Ihre Aufmerksamkeit </a:t>
            </a:r>
          </a:p>
        </p:txBody>
      </p:sp>
      <p:sp>
        <p:nvSpPr>
          <p:cNvPr id="10" name="Rechteck 9">
            <a:extLst>
              <a:ext uri="{FF2B5EF4-FFF2-40B4-BE49-F238E27FC236}">
                <a16:creationId xmlns:a16="http://schemas.microsoft.com/office/drawing/2014/main" id="{2747BD19-42C9-4D4C-8573-69DD16726435}"/>
              </a:ext>
            </a:extLst>
          </p:cNvPr>
          <p:cNvSpPr/>
          <p:nvPr userDrawn="1"/>
        </p:nvSpPr>
        <p:spPr>
          <a:xfrm>
            <a:off x="-23974" y="2161394"/>
            <a:ext cx="12276000" cy="16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pic>
        <p:nvPicPr>
          <p:cNvPr id="11" name="Grafik 10">
            <a:extLst>
              <a:ext uri="{FF2B5EF4-FFF2-40B4-BE49-F238E27FC236}">
                <a16:creationId xmlns:a16="http://schemas.microsoft.com/office/drawing/2014/main" id="{39BAF34A-1DFC-5A4A-A9CC-877F085BC4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8741" y="2310233"/>
            <a:ext cx="1408238" cy="1408238"/>
          </a:xfrm>
          <a:prstGeom prst="rect">
            <a:avLst/>
          </a:prstGeom>
        </p:spPr>
      </p:pic>
      <p:sp>
        <p:nvSpPr>
          <p:cNvPr id="13" name="Inhaltsplatzhalter 2">
            <a:extLst>
              <a:ext uri="{FF2B5EF4-FFF2-40B4-BE49-F238E27FC236}">
                <a16:creationId xmlns:a16="http://schemas.microsoft.com/office/drawing/2014/main" id="{204F2D67-E2FE-8741-B837-6A11B20EB683}"/>
              </a:ext>
            </a:extLst>
          </p:cNvPr>
          <p:cNvSpPr txBox="1">
            <a:spLocks/>
          </p:cNvSpPr>
          <p:nvPr userDrawn="1"/>
        </p:nvSpPr>
        <p:spPr>
          <a:xfrm>
            <a:off x="3311128" y="2307617"/>
            <a:ext cx="5571807" cy="1639810"/>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200"/>
              </a:spcAft>
              <a:buNone/>
            </a:pPr>
            <a:r>
              <a:rPr lang="de-DE" b="1" dirty="0"/>
              <a:t>Peters, Schönberger &amp; Partner</a:t>
            </a:r>
            <a:br>
              <a:rPr lang="de-DE" b="1" dirty="0"/>
            </a:br>
            <a:r>
              <a:rPr lang="de-DE" dirty="0"/>
              <a:t>Rechtsanwälte   Wirtschaftsprüfer   Steuerberater</a:t>
            </a:r>
          </a:p>
          <a:p>
            <a:pPr marL="0" indent="0">
              <a:spcBef>
                <a:spcPts val="0"/>
              </a:spcBef>
              <a:buNone/>
            </a:pPr>
            <a:br>
              <a:rPr lang="de-DE" sz="2000" dirty="0"/>
            </a:br>
            <a:r>
              <a:rPr lang="de-DE" sz="2000" dirty="0"/>
              <a:t>Schackstraße 2   80539 München</a:t>
            </a:r>
            <a:br>
              <a:rPr lang="de-DE" sz="1600" dirty="0"/>
            </a:br>
            <a:endParaRPr lang="de-DE" sz="1600" kern="1200" baseline="0" dirty="0"/>
          </a:p>
        </p:txBody>
      </p:sp>
      <p:grpSp>
        <p:nvGrpSpPr>
          <p:cNvPr id="15" name="Gruppieren 14">
            <a:extLst>
              <a:ext uri="{FF2B5EF4-FFF2-40B4-BE49-F238E27FC236}">
                <a16:creationId xmlns:a16="http://schemas.microsoft.com/office/drawing/2014/main" id="{A899FD46-1BEE-874A-9728-A334787B4B40}"/>
              </a:ext>
            </a:extLst>
          </p:cNvPr>
          <p:cNvGrpSpPr/>
          <p:nvPr userDrawn="1"/>
        </p:nvGrpSpPr>
        <p:grpSpPr>
          <a:xfrm>
            <a:off x="3366974" y="5230432"/>
            <a:ext cx="7407389" cy="950193"/>
            <a:chOff x="2405682" y="4984248"/>
            <a:chExt cx="7407389" cy="950193"/>
          </a:xfrm>
        </p:grpSpPr>
        <p:sp>
          <p:nvSpPr>
            <p:cNvPr id="19" name="TextBox 4">
              <a:extLst>
                <a:ext uri="{FF2B5EF4-FFF2-40B4-BE49-F238E27FC236}">
                  <a16:creationId xmlns:a16="http://schemas.microsoft.com/office/drawing/2014/main" id="{AAAFA603-E691-B64B-9C68-2B7E995D4313}"/>
                </a:ext>
              </a:extLst>
            </p:cNvPr>
            <p:cNvSpPr txBox="1"/>
            <p:nvPr userDrawn="1"/>
          </p:nvSpPr>
          <p:spPr>
            <a:xfrm>
              <a:off x="2405682" y="5595887"/>
              <a:ext cx="1638589" cy="338554"/>
            </a:xfrm>
            <a:prstGeom prst="rect">
              <a:avLst/>
            </a:prstGeom>
            <a:noFill/>
          </p:spPr>
          <p:txBody>
            <a:bodyPr wrap="none" rtlCol="0">
              <a:spAutoFit/>
            </a:bodyPr>
            <a:lstStyle/>
            <a:p>
              <a:pPr algn="ctr"/>
              <a:r>
                <a:rPr lang="en-US" sz="1600" b="1" spc="300" dirty="0">
                  <a:solidFill>
                    <a:schemeClr val="bg1"/>
                  </a:solidFill>
                  <a:ea typeface="Montserrat Semi" charset="0"/>
                  <a:cs typeface="Montserrat Semi" charset="0"/>
                </a:rPr>
                <a:t>089 38172 0</a:t>
              </a:r>
            </a:p>
          </p:txBody>
        </p:sp>
        <p:sp>
          <p:nvSpPr>
            <p:cNvPr id="20" name="TextBox 6">
              <a:extLst>
                <a:ext uri="{FF2B5EF4-FFF2-40B4-BE49-F238E27FC236}">
                  <a16:creationId xmlns:a16="http://schemas.microsoft.com/office/drawing/2014/main" id="{CD798769-E2A2-D64E-BC5B-0A4B0E46AEAA}"/>
                </a:ext>
              </a:extLst>
            </p:cNvPr>
            <p:cNvSpPr txBox="1"/>
            <p:nvPr userDrawn="1"/>
          </p:nvSpPr>
          <p:spPr>
            <a:xfrm>
              <a:off x="5303630" y="5595887"/>
              <a:ext cx="1625317" cy="338554"/>
            </a:xfrm>
            <a:prstGeom prst="rect">
              <a:avLst/>
            </a:prstGeom>
            <a:noFill/>
          </p:spPr>
          <p:txBody>
            <a:bodyPr wrap="none" rtlCol="0">
              <a:spAutoFit/>
            </a:bodyPr>
            <a:lstStyle/>
            <a:p>
              <a:pPr algn="ctr"/>
              <a:r>
                <a:rPr lang="en-US" sz="1600" b="1" spc="300" dirty="0">
                  <a:solidFill>
                    <a:schemeClr val="bg1"/>
                  </a:solidFill>
                  <a:ea typeface="Montserrat Semi" charset="0"/>
                  <a:cs typeface="Montserrat Semi" charset="0"/>
                </a:rPr>
                <a:t>psp@psp.eu</a:t>
              </a:r>
            </a:p>
          </p:txBody>
        </p:sp>
        <p:sp>
          <p:nvSpPr>
            <p:cNvPr id="21" name="TextBox 8">
              <a:extLst>
                <a:ext uri="{FF2B5EF4-FFF2-40B4-BE49-F238E27FC236}">
                  <a16:creationId xmlns:a16="http://schemas.microsoft.com/office/drawing/2014/main" id="{1F75C07C-598E-914F-8872-C20AAA4073C9}"/>
                </a:ext>
              </a:extLst>
            </p:cNvPr>
            <p:cNvSpPr txBox="1"/>
            <p:nvPr userDrawn="1"/>
          </p:nvSpPr>
          <p:spPr>
            <a:xfrm>
              <a:off x="8172173" y="5595887"/>
              <a:ext cx="1640898" cy="338554"/>
            </a:xfrm>
            <a:prstGeom prst="rect">
              <a:avLst/>
            </a:prstGeom>
            <a:noFill/>
          </p:spPr>
          <p:txBody>
            <a:bodyPr wrap="none" rtlCol="0">
              <a:spAutoFit/>
            </a:bodyPr>
            <a:lstStyle/>
            <a:p>
              <a:pPr algn="ctr"/>
              <a:r>
                <a:rPr lang="en-US" sz="1600" b="1" spc="300" dirty="0">
                  <a:solidFill>
                    <a:schemeClr val="bg1"/>
                  </a:solidFill>
                  <a:ea typeface="Montserrat Semi" charset="0"/>
                  <a:cs typeface="Montserrat Semi" charset="0"/>
                </a:rPr>
                <a:t>www.psp.eu</a:t>
              </a:r>
            </a:p>
          </p:txBody>
        </p:sp>
        <p:sp>
          <p:nvSpPr>
            <p:cNvPr id="22" name="Shape 2643">
              <a:extLst>
                <a:ext uri="{FF2B5EF4-FFF2-40B4-BE49-F238E27FC236}">
                  <a16:creationId xmlns:a16="http://schemas.microsoft.com/office/drawing/2014/main" id="{57474E1D-BE73-3342-8FEB-8A80B5BB071A}"/>
                </a:ext>
              </a:extLst>
            </p:cNvPr>
            <p:cNvSpPr/>
            <p:nvPr userDrawn="1"/>
          </p:nvSpPr>
          <p:spPr>
            <a:xfrm>
              <a:off x="3087721" y="4984248"/>
              <a:ext cx="253229" cy="464252"/>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23" name="Shape 2944">
              <a:extLst>
                <a:ext uri="{FF2B5EF4-FFF2-40B4-BE49-F238E27FC236}">
                  <a16:creationId xmlns:a16="http://schemas.microsoft.com/office/drawing/2014/main" id="{554F59BB-A1FB-3248-AA21-B914B4684B35}"/>
                </a:ext>
              </a:extLst>
            </p:cNvPr>
            <p:cNvSpPr/>
            <p:nvPr userDrawn="1"/>
          </p:nvSpPr>
          <p:spPr>
            <a:xfrm>
              <a:off x="8792680" y="5051730"/>
              <a:ext cx="386463" cy="386462"/>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24" name="Shape 2856">
              <a:extLst>
                <a:ext uri="{FF2B5EF4-FFF2-40B4-BE49-F238E27FC236}">
                  <a16:creationId xmlns:a16="http://schemas.microsoft.com/office/drawing/2014/main" id="{849C60B8-2F95-8D4E-B4E0-666CD65D02EF}"/>
                </a:ext>
              </a:extLst>
            </p:cNvPr>
            <p:cNvSpPr/>
            <p:nvPr userDrawn="1"/>
          </p:nvSpPr>
          <p:spPr>
            <a:xfrm>
              <a:off x="5920680" y="5054117"/>
              <a:ext cx="350640" cy="350500"/>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grpSp>
      <p:cxnSp>
        <p:nvCxnSpPr>
          <p:cNvPr id="25" name="Gerade Verbindung 13">
            <a:extLst>
              <a:ext uri="{FF2B5EF4-FFF2-40B4-BE49-F238E27FC236}">
                <a16:creationId xmlns:a16="http://schemas.microsoft.com/office/drawing/2014/main" id="{3D7E6E56-9928-F048-88B4-C010CF962CE5}"/>
              </a:ext>
            </a:extLst>
          </p:cNvPr>
          <p:cNvCxnSpPr>
            <a:cxnSpLocks/>
          </p:cNvCxnSpPr>
          <p:nvPr userDrawn="1"/>
        </p:nvCxnSpPr>
        <p:spPr>
          <a:xfrm>
            <a:off x="3395663" y="5017477"/>
            <a:ext cx="7307506"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ACBBF1DC-5C3B-4840-BC69-24CAA5246DC8}"/>
              </a:ext>
            </a:extLst>
          </p:cNvPr>
          <p:cNvSpPr txBox="1"/>
          <p:nvPr userDrawn="1"/>
        </p:nvSpPr>
        <p:spPr>
          <a:xfrm>
            <a:off x="3331805" y="4334476"/>
            <a:ext cx="2241134" cy="553998"/>
          </a:xfrm>
          <a:prstGeom prst="rect">
            <a:avLst/>
          </a:prstGeom>
          <a:noFill/>
        </p:spPr>
        <p:txBody>
          <a:bodyPr wrap="square" rtlCol="0">
            <a:spAutoFit/>
          </a:bodyPr>
          <a:lstStyle/>
          <a:p>
            <a:r>
              <a:rPr lang="de-DE" sz="3000" b="1" spc="300" dirty="0">
                <a:solidFill>
                  <a:schemeClr val="bg1">
                    <a:lumMod val="75000"/>
                  </a:schemeClr>
                </a:solidFill>
              </a:rPr>
              <a:t>Kontakt</a:t>
            </a:r>
          </a:p>
        </p:txBody>
      </p:sp>
    </p:spTree>
    <p:extLst>
      <p:ext uri="{BB962C8B-B14F-4D97-AF65-F5344CB8AC3E}">
        <p14:creationId xmlns:p14="http://schemas.microsoft.com/office/powerpoint/2010/main" val="3731852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extfolie_1/1_Grau">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DBB10DC-7658-084E-96F8-0F14C3D023CE}"/>
              </a:ext>
            </a:extLst>
          </p:cNvPr>
          <p:cNvSpPr/>
          <p:nvPr userDrawn="1"/>
        </p:nvSpPr>
        <p:spPr>
          <a:xfrm>
            <a:off x="-76199" y="6369937"/>
            <a:ext cx="12315824" cy="507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Ellipse 6"/>
          <p:cNvSpPr>
            <a:spLocks noChangeAspect="1"/>
          </p:cNvSpPr>
          <p:nvPr userDrawn="1"/>
        </p:nvSpPr>
        <p:spPr>
          <a:xfrm>
            <a:off x="11651025" y="6447200"/>
            <a:ext cx="324000" cy="324000"/>
          </a:xfrm>
          <a:prstGeom prst="ellipse">
            <a:avLst/>
          </a:prstGeom>
          <a:solidFill>
            <a:schemeClr val="bg1">
              <a:lumMod val="5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333375" y="0"/>
            <a:ext cx="11317650" cy="1120877"/>
          </a:xfrm>
        </p:spPr>
        <p:txBody>
          <a:bodyPr anchor="ctr"/>
          <a:lstStyle/>
          <a:p>
            <a:r>
              <a:rPr lang="de-DE"/>
              <a:t>Mastertitelformat bearbeiten</a:t>
            </a:r>
            <a:endParaRPr lang="de-DE" dirty="0"/>
          </a:p>
        </p:txBody>
      </p:sp>
      <p:sp>
        <p:nvSpPr>
          <p:cNvPr id="3" name="Inhaltsplatzhalter 2"/>
          <p:cNvSpPr>
            <a:spLocks noGrp="1"/>
          </p:cNvSpPr>
          <p:nvPr>
            <p:ph idx="1"/>
          </p:nvPr>
        </p:nvSpPr>
        <p:spPr>
          <a:xfrm>
            <a:off x="333375" y="1158873"/>
            <a:ext cx="11317650" cy="5045983"/>
          </a:xfrm>
        </p:spPr>
        <p:txBody>
          <a:bodyPr/>
          <a:lstStyle>
            <a:lvl1pPr>
              <a:lnSpc>
                <a:spcPct val="100000"/>
              </a:lnSpc>
              <a:spcBef>
                <a:spcPts val="0"/>
              </a:spcBef>
              <a:spcAft>
                <a:spcPts val="1200"/>
              </a:spcAft>
              <a:defRPr sz="2400"/>
            </a:lvl1pPr>
            <a:lvl2pPr>
              <a:lnSpc>
                <a:spcPct val="100000"/>
              </a:lnSpc>
              <a:spcBef>
                <a:spcPts val="0"/>
              </a:spcBef>
              <a:spcAft>
                <a:spcPts val="1200"/>
              </a:spcAft>
              <a:defRPr sz="2000"/>
            </a:lvl2pPr>
            <a:lvl3pPr>
              <a:lnSpc>
                <a:spcPct val="100000"/>
              </a:lnSpc>
              <a:spcBef>
                <a:spcPts val="0"/>
              </a:spcBef>
              <a:spcAft>
                <a:spcPts val="1200"/>
              </a:spcAft>
              <a:defRPr/>
            </a:lvl3pPr>
          </a:lstStyle>
          <a:p>
            <a:pPr lvl="0"/>
            <a:r>
              <a:rPr lang="de-DE"/>
              <a:t>Mastertextformat bearbeiten</a:t>
            </a:r>
          </a:p>
          <a:p>
            <a:pPr lvl="1"/>
            <a:r>
              <a:rPr lang="de-DE"/>
              <a:t>Zweite Ebene</a:t>
            </a:r>
          </a:p>
          <a:p>
            <a:pPr lvl="2"/>
            <a:r>
              <a:rPr lang="de-DE"/>
              <a:t>Dritte Ebene</a:t>
            </a:r>
          </a:p>
        </p:txBody>
      </p:sp>
      <p:sp>
        <p:nvSpPr>
          <p:cNvPr id="4" name="Datumsplatzhalter 3"/>
          <p:cNvSpPr>
            <a:spLocks noGrp="1"/>
          </p:cNvSpPr>
          <p:nvPr>
            <p:ph type="dt" sz="half" idx="10"/>
          </p:nvPr>
        </p:nvSpPr>
        <p:spPr>
          <a:xfrm>
            <a:off x="10713067" y="6423025"/>
            <a:ext cx="952500" cy="365125"/>
          </a:xfrm>
          <a:prstGeom prst="rect">
            <a:avLst/>
          </a:prstGeom>
        </p:spPr>
        <p:txBody>
          <a:bodyPr/>
          <a:lstStyle/>
          <a:p>
            <a:fld id="{F3C26AD8-0376-4B92-9061-02E3BB3F8F9C}" type="datetime3">
              <a:rPr lang="de-DE" smtClean="0"/>
              <a:t>25/04/23</a:t>
            </a:fld>
            <a:endParaRPr lang="de-DE" dirty="0"/>
          </a:p>
        </p:txBody>
      </p:sp>
      <p:sp>
        <p:nvSpPr>
          <p:cNvPr id="5" name="Fußzeilenplatzhalter 4"/>
          <p:cNvSpPr>
            <a:spLocks noGrp="1"/>
          </p:cNvSpPr>
          <p:nvPr>
            <p:ph type="ftr" sz="quarter" idx="11"/>
          </p:nvPr>
        </p:nvSpPr>
        <p:spPr>
          <a:xfrm>
            <a:off x="333375" y="6423025"/>
            <a:ext cx="4114800" cy="365125"/>
          </a:xfrm>
        </p:spPr>
        <p:txBody>
          <a:bodyPr/>
          <a:lstStyle/>
          <a:p>
            <a:r>
              <a:rPr lang="de-DE" dirty="0"/>
              <a:t>PSP München</a:t>
            </a:r>
          </a:p>
        </p:txBody>
      </p:sp>
      <p:sp>
        <p:nvSpPr>
          <p:cNvPr id="6" name="Foliennummernplatzhalter 5"/>
          <p:cNvSpPr>
            <a:spLocks noGrp="1"/>
          </p:cNvSpPr>
          <p:nvPr>
            <p:ph type="sldNum" sz="quarter" idx="12"/>
          </p:nvPr>
        </p:nvSpPr>
        <p:spPr>
          <a:xfrm>
            <a:off x="11586195" y="6423025"/>
            <a:ext cx="465869" cy="365125"/>
          </a:xfrm>
        </p:spPr>
        <p:txBody>
          <a:bodyPr/>
          <a:lstStyle>
            <a:lvl1pPr algn="ctr">
              <a:defRPr sz="1150"/>
            </a:lvl1pPr>
          </a:lstStyle>
          <a:p>
            <a:pPr algn="ctr"/>
            <a:fld id="{7336251B-1AD3-4242-9176-455EE52D991E}" type="slidenum">
              <a:rPr lang="de-DE" smtClean="0"/>
              <a:pPr/>
              <a:t>‹Nr.›</a:t>
            </a:fld>
            <a:endParaRPr lang="de-DE" dirty="0"/>
          </a:p>
        </p:txBody>
      </p:sp>
    </p:spTree>
    <p:extLst>
      <p:ext uri="{BB962C8B-B14F-4D97-AF65-F5344CB8AC3E}">
        <p14:creationId xmlns:p14="http://schemas.microsoft.com/office/powerpoint/2010/main" val="339125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_1/1_Grau_mit Headline und Footer ohne Text-Block">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DBB10DC-7658-084E-96F8-0F14C3D023CE}"/>
              </a:ext>
            </a:extLst>
          </p:cNvPr>
          <p:cNvSpPr/>
          <p:nvPr userDrawn="1"/>
        </p:nvSpPr>
        <p:spPr>
          <a:xfrm>
            <a:off x="-76199" y="6369937"/>
            <a:ext cx="12315824" cy="507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Ellipse 6"/>
          <p:cNvSpPr>
            <a:spLocks noChangeAspect="1"/>
          </p:cNvSpPr>
          <p:nvPr userDrawn="1"/>
        </p:nvSpPr>
        <p:spPr>
          <a:xfrm>
            <a:off x="11651025" y="6447200"/>
            <a:ext cx="324000" cy="324000"/>
          </a:xfrm>
          <a:prstGeom prst="ellipse">
            <a:avLst/>
          </a:prstGeom>
          <a:solidFill>
            <a:schemeClr val="bg1">
              <a:lumMod val="5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atumsplatzhalter 3"/>
          <p:cNvSpPr>
            <a:spLocks noGrp="1"/>
          </p:cNvSpPr>
          <p:nvPr>
            <p:ph type="dt" sz="half" idx="10"/>
          </p:nvPr>
        </p:nvSpPr>
        <p:spPr>
          <a:xfrm>
            <a:off x="10713067" y="6423025"/>
            <a:ext cx="952500" cy="365125"/>
          </a:xfrm>
          <a:prstGeom prst="rect">
            <a:avLst/>
          </a:prstGeom>
        </p:spPr>
        <p:txBody>
          <a:bodyPr/>
          <a:lstStyle/>
          <a:p>
            <a:fld id="{F3C26AD8-0376-4B92-9061-02E3BB3F8F9C}" type="datetime3">
              <a:rPr lang="de-DE" smtClean="0"/>
              <a:t>25/04/23</a:t>
            </a:fld>
            <a:endParaRPr lang="de-DE" dirty="0"/>
          </a:p>
        </p:txBody>
      </p:sp>
      <p:sp>
        <p:nvSpPr>
          <p:cNvPr id="5" name="Fußzeilenplatzhalter 4"/>
          <p:cNvSpPr>
            <a:spLocks noGrp="1"/>
          </p:cNvSpPr>
          <p:nvPr>
            <p:ph type="ftr" sz="quarter" idx="11"/>
          </p:nvPr>
        </p:nvSpPr>
        <p:spPr>
          <a:xfrm>
            <a:off x="333375" y="6423025"/>
            <a:ext cx="4114800" cy="365125"/>
          </a:xfrm>
        </p:spPr>
        <p:txBody>
          <a:bodyPr/>
          <a:lstStyle/>
          <a:p>
            <a:r>
              <a:rPr lang="de-DE" dirty="0"/>
              <a:t>PSP München</a:t>
            </a:r>
          </a:p>
        </p:txBody>
      </p:sp>
      <p:sp>
        <p:nvSpPr>
          <p:cNvPr id="9" name="Titel 1"/>
          <p:cNvSpPr>
            <a:spLocks noGrp="1"/>
          </p:cNvSpPr>
          <p:nvPr>
            <p:ph type="title"/>
          </p:nvPr>
        </p:nvSpPr>
        <p:spPr>
          <a:xfrm>
            <a:off x="333375" y="0"/>
            <a:ext cx="11317650" cy="1120877"/>
          </a:xfrm>
        </p:spPr>
        <p:txBody>
          <a:bodyPr anchor="ctr"/>
          <a:lstStyle/>
          <a:p>
            <a:r>
              <a:rPr lang="de-DE"/>
              <a:t>Mastertitelformat bearbeiten</a:t>
            </a:r>
            <a:endParaRPr lang="de-DE" dirty="0"/>
          </a:p>
        </p:txBody>
      </p:sp>
      <p:sp>
        <p:nvSpPr>
          <p:cNvPr id="10" name="Foliennummernplatzhalter 5">
            <a:extLst>
              <a:ext uri="{FF2B5EF4-FFF2-40B4-BE49-F238E27FC236}">
                <a16:creationId xmlns:a16="http://schemas.microsoft.com/office/drawing/2014/main" id="{DBA3396C-C84C-4FA6-BE76-C5F8D15547D8}"/>
              </a:ext>
            </a:extLst>
          </p:cNvPr>
          <p:cNvSpPr>
            <a:spLocks noGrp="1"/>
          </p:cNvSpPr>
          <p:nvPr>
            <p:ph type="sldNum" sz="quarter" idx="12"/>
          </p:nvPr>
        </p:nvSpPr>
        <p:spPr>
          <a:xfrm>
            <a:off x="11586195" y="6423025"/>
            <a:ext cx="465869" cy="365125"/>
          </a:xfrm>
        </p:spPr>
        <p:txBody>
          <a:bodyPr/>
          <a:lstStyle>
            <a:lvl1pPr algn="ctr">
              <a:defRPr sz="1150"/>
            </a:lvl1pPr>
          </a:lstStyle>
          <a:p>
            <a:pPr algn="ctr"/>
            <a:fld id="{7336251B-1AD3-4242-9176-455EE52D991E}" type="slidenum">
              <a:rPr lang="de-DE" smtClean="0"/>
              <a:pPr/>
              <a:t>‹Nr.›</a:t>
            </a:fld>
            <a:endParaRPr lang="de-DE" dirty="0"/>
          </a:p>
        </p:txBody>
      </p:sp>
    </p:spTree>
    <p:extLst>
      <p:ext uri="{BB962C8B-B14F-4D97-AF65-F5344CB8AC3E}">
        <p14:creationId xmlns:p14="http://schemas.microsoft.com/office/powerpoint/2010/main" val="18387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folie_2-spaltig_Grau">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DBB10DC-7658-084E-96F8-0F14C3D023CE}"/>
              </a:ext>
            </a:extLst>
          </p:cNvPr>
          <p:cNvSpPr/>
          <p:nvPr userDrawn="1"/>
        </p:nvSpPr>
        <p:spPr>
          <a:xfrm>
            <a:off x="-76199" y="6369937"/>
            <a:ext cx="12315824" cy="507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Inhaltsplatzhalter 2"/>
          <p:cNvSpPr>
            <a:spLocks noGrp="1"/>
          </p:cNvSpPr>
          <p:nvPr>
            <p:ph sz="half" idx="1"/>
          </p:nvPr>
        </p:nvSpPr>
        <p:spPr>
          <a:xfrm>
            <a:off x="333376" y="1159191"/>
            <a:ext cx="5562458" cy="5035528"/>
          </a:xfrm>
        </p:spPr>
        <p:txBody>
          <a:bodyPr/>
          <a:lstStyle>
            <a:lvl1pPr>
              <a:lnSpc>
                <a:spcPct val="100000"/>
              </a:lnSpc>
              <a:spcBef>
                <a:spcPts val="0"/>
              </a:spcBef>
              <a:spcAft>
                <a:spcPts val="1200"/>
              </a:spcAft>
              <a:defRPr sz="2400"/>
            </a:lvl1pPr>
            <a:lvl2pPr>
              <a:lnSpc>
                <a:spcPct val="100000"/>
              </a:lnSpc>
              <a:spcBef>
                <a:spcPts val="0"/>
              </a:spcBef>
              <a:spcAft>
                <a:spcPts val="1200"/>
              </a:spcAft>
              <a:defRPr sz="2000"/>
            </a:lvl2pPr>
            <a:lvl3pPr>
              <a:lnSpc>
                <a:spcPct val="100000"/>
              </a:lnSpc>
              <a:spcBef>
                <a:spcPts val="0"/>
              </a:spcBef>
              <a:spcAft>
                <a:spcPts val="1200"/>
              </a:spcAft>
              <a:defRPr/>
            </a:lvl3pPr>
          </a:lstStyle>
          <a:p>
            <a:pPr lvl="0"/>
            <a:r>
              <a:rPr lang="de-DE"/>
              <a:t>Mastertextformat bearbeiten</a:t>
            </a:r>
          </a:p>
          <a:p>
            <a:pPr lvl="1"/>
            <a:r>
              <a:rPr lang="de-DE"/>
              <a:t>Zweite Ebene</a:t>
            </a:r>
          </a:p>
          <a:p>
            <a:pPr lvl="2"/>
            <a:r>
              <a:rPr lang="de-DE"/>
              <a:t>Dritte Ebene</a:t>
            </a:r>
          </a:p>
        </p:txBody>
      </p:sp>
      <p:sp>
        <p:nvSpPr>
          <p:cNvPr id="4" name="Inhaltsplatzhalter 3"/>
          <p:cNvSpPr>
            <a:spLocks noGrp="1"/>
          </p:cNvSpPr>
          <p:nvPr>
            <p:ph sz="half" idx="2"/>
          </p:nvPr>
        </p:nvSpPr>
        <p:spPr>
          <a:xfrm>
            <a:off x="6132148" y="1165928"/>
            <a:ext cx="5518877" cy="5035528"/>
          </a:xfrm>
        </p:spPr>
        <p:txBody>
          <a:bodyPr/>
          <a:lstStyle>
            <a:lvl1pPr>
              <a:lnSpc>
                <a:spcPct val="100000"/>
              </a:lnSpc>
              <a:spcBef>
                <a:spcPts val="0"/>
              </a:spcBef>
              <a:spcAft>
                <a:spcPts val="1200"/>
              </a:spcAft>
              <a:defRPr sz="2400"/>
            </a:lvl1pPr>
            <a:lvl2pPr>
              <a:lnSpc>
                <a:spcPct val="100000"/>
              </a:lnSpc>
              <a:spcBef>
                <a:spcPts val="0"/>
              </a:spcBef>
              <a:spcAft>
                <a:spcPts val="1200"/>
              </a:spcAft>
              <a:defRPr sz="2000"/>
            </a:lvl2pPr>
            <a:lvl3pPr>
              <a:lnSpc>
                <a:spcPct val="100000"/>
              </a:lnSpc>
              <a:spcBef>
                <a:spcPts val="0"/>
              </a:spcBef>
              <a:spcAft>
                <a:spcPts val="1200"/>
              </a:spcAft>
              <a:defRPr/>
            </a:lvl3pPr>
          </a:lstStyle>
          <a:p>
            <a:pPr lvl="0"/>
            <a:r>
              <a:rPr lang="de-DE"/>
              <a:t>Mastertextformat bearbeiten</a:t>
            </a:r>
          </a:p>
          <a:p>
            <a:pPr lvl="1"/>
            <a:r>
              <a:rPr lang="de-DE"/>
              <a:t>Zweite Ebene</a:t>
            </a:r>
          </a:p>
          <a:p>
            <a:pPr lvl="2"/>
            <a:r>
              <a:rPr lang="de-DE"/>
              <a:t>Dritte Ebene</a:t>
            </a:r>
          </a:p>
        </p:txBody>
      </p:sp>
      <p:sp>
        <p:nvSpPr>
          <p:cNvPr id="6" name="Fußzeilenplatzhalter 5"/>
          <p:cNvSpPr>
            <a:spLocks noGrp="1"/>
          </p:cNvSpPr>
          <p:nvPr>
            <p:ph type="ftr" sz="quarter" idx="11"/>
          </p:nvPr>
        </p:nvSpPr>
        <p:spPr>
          <a:xfrm>
            <a:off x="333375" y="6423025"/>
            <a:ext cx="4114800" cy="365125"/>
          </a:xfrm>
        </p:spPr>
        <p:txBody>
          <a:bodyPr/>
          <a:lstStyle/>
          <a:p>
            <a:r>
              <a:rPr lang="de-DE" dirty="0"/>
              <a:t>PSP München</a:t>
            </a:r>
          </a:p>
        </p:txBody>
      </p:sp>
      <p:sp>
        <p:nvSpPr>
          <p:cNvPr id="16" name="Ellipse 15"/>
          <p:cNvSpPr>
            <a:spLocks noChangeAspect="1"/>
          </p:cNvSpPr>
          <p:nvPr userDrawn="1"/>
        </p:nvSpPr>
        <p:spPr>
          <a:xfrm>
            <a:off x="11651025" y="6447200"/>
            <a:ext cx="324000" cy="324000"/>
          </a:xfrm>
          <a:prstGeom prst="ellipse">
            <a:avLst/>
          </a:prstGeom>
          <a:solidFill>
            <a:schemeClr val="bg1">
              <a:lumMod val="5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Datumsplatzhalter 3"/>
          <p:cNvSpPr>
            <a:spLocks noGrp="1"/>
          </p:cNvSpPr>
          <p:nvPr>
            <p:ph type="dt" sz="half" idx="10"/>
          </p:nvPr>
        </p:nvSpPr>
        <p:spPr>
          <a:xfrm>
            <a:off x="10713067" y="6423025"/>
            <a:ext cx="952500" cy="365125"/>
          </a:xfrm>
          <a:prstGeom prst="rect">
            <a:avLst/>
          </a:prstGeom>
        </p:spPr>
        <p:txBody>
          <a:bodyPr/>
          <a:lstStyle/>
          <a:p>
            <a:fld id="{F3C26AD8-0376-4B92-9061-02E3BB3F8F9C}" type="datetime3">
              <a:rPr lang="de-DE" smtClean="0"/>
              <a:t>25/04/23</a:t>
            </a:fld>
            <a:endParaRPr lang="de-DE" dirty="0"/>
          </a:p>
        </p:txBody>
      </p:sp>
      <p:sp>
        <p:nvSpPr>
          <p:cNvPr id="11" name="Titel 1"/>
          <p:cNvSpPr>
            <a:spLocks noGrp="1"/>
          </p:cNvSpPr>
          <p:nvPr>
            <p:ph type="title"/>
          </p:nvPr>
        </p:nvSpPr>
        <p:spPr>
          <a:xfrm>
            <a:off x="333375" y="0"/>
            <a:ext cx="11317650" cy="1120877"/>
          </a:xfrm>
        </p:spPr>
        <p:txBody>
          <a:bodyPr anchor="ctr"/>
          <a:lstStyle/>
          <a:p>
            <a:r>
              <a:rPr lang="de-DE"/>
              <a:t>Mastertitelformat bearbeiten</a:t>
            </a:r>
            <a:endParaRPr lang="de-DE" dirty="0"/>
          </a:p>
        </p:txBody>
      </p:sp>
      <p:sp>
        <p:nvSpPr>
          <p:cNvPr id="13" name="Foliennummernplatzhalter 5">
            <a:extLst>
              <a:ext uri="{FF2B5EF4-FFF2-40B4-BE49-F238E27FC236}">
                <a16:creationId xmlns:a16="http://schemas.microsoft.com/office/drawing/2014/main" id="{28992683-25BA-4B31-BD3C-75DEF9798E0A}"/>
              </a:ext>
            </a:extLst>
          </p:cNvPr>
          <p:cNvSpPr>
            <a:spLocks noGrp="1"/>
          </p:cNvSpPr>
          <p:nvPr>
            <p:ph type="sldNum" sz="quarter" idx="12"/>
          </p:nvPr>
        </p:nvSpPr>
        <p:spPr>
          <a:xfrm>
            <a:off x="11586195" y="6423025"/>
            <a:ext cx="465869" cy="365125"/>
          </a:xfrm>
        </p:spPr>
        <p:txBody>
          <a:bodyPr/>
          <a:lstStyle>
            <a:lvl1pPr algn="ctr">
              <a:defRPr sz="1150"/>
            </a:lvl1pPr>
          </a:lstStyle>
          <a:p>
            <a:pPr algn="ctr"/>
            <a:fld id="{7336251B-1AD3-4242-9176-455EE52D991E}" type="slidenum">
              <a:rPr lang="de-DE" smtClean="0"/>
              <a:pPr/>
              <a:t>‹Nr.›</a:t>
            </a:fld>
            <a:endParaRPr lang="de-DE" dirty="0"/>
          </a:p>
        </p:txBody>
      </p:sp>
    </p:spTree>
    <p:extLst>
      <p:ext uri="{BB962C8B-B14F-4D97-AF65-F5344CB8AC3E}">
        <p14:creationId xmlns:p14="http://schemas.microsoft.com/office/powerpoint/2010/main" val="1452926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folie_3-spaltig_Grau">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DBB10DC-7658-084E-96F8-0F14C3D023CE}"/>
              </a:ext>
            </a:extLst>
          </p:cNvPr>
          <p:cNvSpPr/>
          <p:nvPr userDrawn="1"/>
        </p:nvSpPr>
        <p:spPr>
          <a:xfrm>
            <a:off x="-76199" y="6369937"/>
            <a:ext cx="12315824" cy="507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ußzeilenplatzhalter 5"/>
          <p:cNvSpPr>
            <a:spLocks noGrp="1"/>
          </p:cNvSpPr>
          <p:nvPr>
            <p:ph type="ftr" sz="quarter" idx="11"/>
          </p:nvPr>
        </p:nvSpPr>
        <p:spPr>
          <a:xfrm>
            <a:off x="333375" y="6423025"/>
            <a:ext cx="4114800" cy="365125"/>
          </a:xfrm>
        </p:spPr>
        <p:txBody>
          <a:bodyPr/>
          <a:lstStyle/>
          <a:p>
            <a:r>
              <a:rPr lang="de-DE" dirty="0"/>
              <a:t>PSP München</a:t>
            </a:r>
          </a:p>
        </p:txBody>
      </p:sp>
      <p:sp>
        <p:nvSpPr>
          <p:cNvPr id="16" name="Ellipse 15"/>
          <p:cNvSpPr>
            <a:spLocks noChangeAspect="1"/>
          </p:cNvSpPr>
          <p:nvPr userDrawn="1"/>
        </p:nvSpPr>
        <p:spPr>
          <a:xfrm>
            <a:off x="11651025" y="6447200"/>
            <a:ext cx="324000" cy="324000"/>
          </a:xfrm>
          <a:prstGeom prst="ellipse">
            <a:avLst/>
          </a:prstGeom>
          <a:solidFill>
            <a:schemeClr val="bg1">
              <a:lumMod val="5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Datumsplatzhalter 3"/>
          <p:cNvSpPr>
            <a:spLocks noGrp="1"/>
          </p:cNvSpPr>
          <p:nvPr>
            <p:ph type="dt" sz="half" idx="10"/>
          </p:nvPr>
        </p:nvSpPr>
        <p:spPr>
          <a:xfrm>
            <a:off x="10713067" y="6423025"/>
            <a:ext cx="952500" cy="365125"/>
          </a:xfrm>
          <a:prstGeom prst="rect">
            <a:avLst/>
          </a:prstGeom>
        </p:spPr>
        <p:txBody>
          <a:bodyPr/>
          <a:lstStyle>
            <a:lvl1pPr>
              <a:defRPr>
                <a:solidFill>
                  <a:schemeClr val="bg1">
                    <a:lumMod val="50000"/>
                  </a:schemeClr>
                </a:solidFill>
              </a:defRPr>
            </a:lvl1pPr>
          </a:lstStyle>
          <a:p>
            <a:fld id="{F3C26AD8-0376-4B92-9061-02E3BB3F8F9C}" type="datetime3">
              <a:rPr lang="de-DE" smtClean="0"/>
              <a:pPr/>
              <a:t>25/04/23</a:t>
            </a:fld>
            <a:endParaRPr lang="de-DE" dirty="0"/>
          </a:p>
        </p:txBody>
      </p:sp>
      <p:sp>
        <p:nvSpPr>
          <p:cNvPr id="11" name="Titel 1"/>
          <p:cNvSpPr>
            <a:spLocks noGrp="1"/>
          </p:cNvSpPr>
          <p:nvPr>
            <p:ph type="title"/>
          </p:nvPr>
        </p:nvSpPr>
        <p:spPr>
          <a:xfrm>
            <a:off x="333375" y="0"/>
            <a:ext cx="11317650" cy="1120877"/>
          </a:xfrm>
        </p:spPr>
        <p:txBody>
          <a:bodyPr anchor="ctr"/>
          <a:lstStyle/>
          <a:p>
            <a:r>
              <a:rPr lang="de-DE"/>
              <a:t>Mastertitelformat bearbeiten</a:t>
            </a:r>
            <a:endParaRPr lang="de-DE" dirty="0"/>
          </a:p>
        </p:txBody>
      </p:sp>
      <p:sp>
        <p:nvSpPr>
          <p:cNvPr id="13" name="Inhaltsplatzhalter 2"/>
          <p:cNvSpPr>
            <a:spLocks noGrp="1"/>
          </p:cNvSpPr>
          <p:nvPr>
            <p:ph sz="half" idx="1"/>
          </p:nvPr>
        </p:nvSpPr>
        <p:spPr>
          <a:xfrm>
            <a:off x="333376" y="1159191"/>
            <a:ext cx="3636000" cy="5035528"/>
          </a:xfrm>
        </p:spPr>
        <p:txBody>
          <a:bodyPr/>
          <a:lstStyle>
            <a:lvl1pPr>
              <a:lnSpc>
                <a:spcPct val="100000"/>
              </a:lnSpc>
              <a:spcBef>
                <a:spcPts val="0"/>
              </a:spcBef>
              <a:spcAft>
                <a:spcPts val="1200"/>
              </a:spcAft>
              <a:defRPr sz="2200"/>
            </a:lvl1pPr>
            <a:lvl2pPr>
              <a:lnSpc>
                <a:spcPct val="100000"/>
              </a:lnSpc>
              <a:spcBef>
                <a:spcPts val="0"/>
              </a:spcBef>
              <a:spcAft>
                <a:spcPts val="1200"/>
              </a:spcAft>
              <a:defRPr sz="2000"/>
            </a:lvl2pPr>
            <a:lvl3pPr>
              <a:lnSpc>
                <a:spcPct val="100000"/>
              </a:lnSpc>
              <a:spcBef>
                <a:spcPts val="0"/>
              </a:spcBef>
              <a:spcAft>
                <a:spcPts val="1200"/>
              </a:spcAft>
              <a:defRPr/>
            </a:lvl3pPr>
          </a:lstStyle>
          <a:p>
            <a:pPr lvl="0"/>
            <a:r>
              <a:rPr lang="de-DE"/>
              <a:t>Mastertextformat bearbeiten</a:t>
            </a:r>
          </a:p>
          <a:p>
            <a:pPr lvl="1"/>
            <a:r>
              <a:rPr lang="de-DE"/>
              <a:t>Zweite Ebene</a:t>
            </a:r>
          </a:p>
          <a:p>
            <a:pPr lvl="2"/>
            <a:r>
              <a:rPr lang="de-DE"/>
              <a:t>Dritte Ebene</a:t>
            </a:r>
          </a:p>
        </p:txBody>
      </p:sp>
      <p:sp>
        <p:nvSpPr>
          <p:cNvPr id="14" name="Inhaltsplatzhalter 3"/>
          <p:cNvSpPr>
            <a:spLocks noGrp="1"/>
          </p:cNvSpPr>
          <p:nvPr>
            <p:ph sz="half" idx="2"/>
          </p:nvPr>
        </p:nvSpPr>
        <p:spPr>
          <a:xfrm>
            <a:off x="8011748" y="1165928"/>
            <a:ext cx="3636000" cy="5035528"/>
          </a:xfrm>
        </p:spPr>
        <p:txBody>
          <a:bodyPr/>
          <a:lstStyle>
            <a:lvl1pPr>
              <a:lnSpc>
                <a:spcPct val="100000"/>
              </a:lnSpc>
              <a:spcBef>
                <a:spcPts val="0"/>
              </a:spcBef>
              <a:spcAft>
                <a:spcPts val="1200"/>
              </a:spcAft>
              <a:defRPr sz="2200"/>
            </a:lvl1pPr>
            <a:lvl2pPr>
              <a:lnSpc>
                <a:spcPct val="100000"/>
              </a:lnSpc>
              <a:spcBef>
                <a:spcPts val="0"/>
              </a:spcBef>
              <a:spcAft>
                <a:spcPts val="1200"/>
              </a:spcAft>
              <a:defRPr sz="2000"/>
            </a:lvl2pPr>
            <a:lvl3pPr>
              <a:lnSpc>
                <a:spcPct val="100000"/>
              </a:lnSpc>
              <a:spcBef>
                <a:spcPts val="0"/>
              </a:spcBef>
              <a:spcAft>
                <a:spcPts val="1200"/>
              </a:spcAft>
              <a:defRPr/>
            </a:lvl3pPr>
          </a:lstStyle>
          <a:p>
            <a:pPr lvl="0"/>
            <a:r>
              <a:rPr lang="de-DE"/>
              <a:t>Mastertextformat bearbeiten</a:t>
            </a:r>
          </a:p>
          <a:p>
            <a:pPr lvl="1"/>
            <a:r>
              <a:rPr lang="de-DE"/>
              <a:t>Zweite Ebene</a:t>
            </a:r>
          </a:p>
          <a:p>
            <a:pPr lvl="2"/>
            <a:r>
              <a:rPr lang="de-DE"/>
              <a:t>Dritte Ebene</a:t>
            </a:r>
          </a:p>
        </p:txBody>
      </p:sp>
      <p:sp>
        <p:nvSpPr>
          <p:cNvPr id="15" name="Inhaltsplatzhalter 2"/>
          <p:cNvSpPr>
            <a:spLocks noGrp="1"/>
          </p:cNvSpPr>
          <p:nvPr>
            <p:ph sz="half" idx="13"/>
          </p:nvPr>
        </p:nvSpPr>
        <p:spPr>
          <a:xfrm>
            <a:off x="4183376" y="1166530"/>
            <a:ext cx="3636000" cy="5035528"/>
          </a:xfrm>
        </p:spPr>
        <p:txBody>
          <a:bodyPr/>
          <a:lstStyle>
            <a:lvl1pPr>
              <a:lnSpc>
                <a:spcPct val="100000"/>
              </a:lnSpc>
              <a:spcBef>
                <a:spcPts val="0"/>
              </a:spcBef>
              <a:spcAft>
                <a:spcPts val="1200"/>
              </a:spcAft>
              <a:defRPr sz="2200"/>
            </a:lvl1pPr>
            <a:lvl2pPr>
              <a:lnSpc>
                <a:spcPct val="100000"/>
              </a:lnSpc>
              <a:spcBef>
                <a:spcPts val="0"/>
              </a:spcBef>
              <a:spcAft>
                <a:spcPts val="1200"/>
              </a:spcAft>
              <a:defRPr sz="2000"/>
            </a:lvl2pPr>
            <a:lvl3pPr>
              <a:lnSpc>
                <a:spcPct val="100000"/>
              </a:lnSpc>
              <a:spcBef>
                <a:spcPts val="0"/>
              </a:spcBef>
              <a:spcAft>
                <a:spcPts val="1200"/>
              </a:spcAft>
              <a:defRPr/>
            </a:lvl3pPr>
          </a:lstStyle>
          <a:p>
            <a:pPr lvl="0"/>
            <a:r>
              <a:rPr lang="de-DE"/>
              <a:t>Mastertextformat bearbeiten</a:t>
            </a:r>
          </a:p>
          <a:p>
            <a:pPr lvl="1"/>
            <a:r>
              <a:rPr lang="de-DE"/>
              <a:t>Zweite Ebene</a:t>
            </a:r>
          </a:p>
          <a:p>
            <a:pPr lvl="2"/>
            <a:r>
              <a:rPr lang="de-DE"/>
              <a:t>Dritte Ebene</a:t>
            </a:r>
          </a:p>
        </p:txBody>
      </p:sp>
      <p:sp>
        <p:nvSpPr>
          <p:cNvPr id="17" name="Foliennummernplatzhalter 5">
            <a:extLst>
              <a:ext uri="{FF2B5EF4-FFF2-40B4-BE49-F238E27FC236}">
                <a16:creationId xmlns:a16="http://schemas.microsoft.com/office/drawing/2014/main" id="{C1B333A0-B3B5-4528-B6F6-DDC64346A5B9}"/>
              </a:ext>
            </a:extLst>
          </p:cNvPr>
          <p:cNvSpPr>
            <a:spLocks noGrp="1"/>
          </p:cNvSpPr>
          <p:nvPr>
            <p:ph type="sldNum" sz="quarter" idx="12"/>
          </p:nvPr>
        </p:nvSpPr>
        <p:spPr>
          <a:xfrm>
            <a:off x="11586195" y="6423025"/>
            <a:ext cx="465869" cy="365125"/>
          </a:xfrm>
        </p:spPr>
        <p:txBody>
          <a:bodyPr/>
          <a:lstStyle>
            <a:lvl1pPr algn="ctr">
              <a:defRPr sz="1150"/>
            </a:lvl1pPr>
          </a:lstStyle>
          <a:p>
            <a:pPr algn="ctr"/>
            <a:fld id="{7336251B-1AD3-4242-9176-455EE52D991E}" type="slidenum">
              <a:rPr lang="de-DE" smtClean="0"/>
              <a:pPr/>
              <a:t>‹Nr.›</a:t>
            </a:fld>
            <a:endParaRPr lang="de-DE" dirty="0"/>
          </a:p>
        </p:txBody>
      </p:sp>
    </p:spTree>
    <p:extLst>
      <p:ext uri="{BB962C8B-B14F-4D97-AF65-F5344CB8AC3E}">
        <p14:creationId xmlns:p14="http://schemas.microsoft.com/office/powerpoint/2010/main" val="37586379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33375" y="1"/>
            <a:ext cx="11020425" cy="1120876"/>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333375" y="1199536"/>
            <a:ext cx="11020425" cy="511298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p:txBody>
      </p:sp>
      <p:sp>
        <p:nvSpPr>
          <p:cNvPr id="4" name="Datumsplatzhalter 3"/>
          <p:cNvSpPr>
            <a:spLocks noGrp="1"/>
          </p:cNvSpPr>
          <p:nvPr>
            <p:ph type="dt" sz="half" idx="2"/>
          </p:nvPr>
        </p:nvSpPr>
        <p:spPr>
          <a:xfrm>
            <a:off x="10658475" y="6403975"/>
            <a:ext cx="952500" cy="365125"/>
          </a:xfrm>
          <a:prstGeom prst="rect">
            <a:avLst/>
          </a:prstGeom>
        </p:spPr>
        <p:txBody>
          <a:bodyPr vert="horz" lIns="91440" tIns="45720" rIns="91440" bIns="45720" rtlCol="0" anchor="ctr"/>
          <a:lstStyle>
            <a:lvl1pPr algn="l">
              <a:defRPr sz="1200" b="1">
                <a:solidFill>
                  <a:schemeClr val="bg1">
                    <a:lumMod val="50000"/>
                  </a:schemeClr>
                </a:solidFill>
              </a:defRPr>
            </a:lvl1pPr>
          </a:lstStyle>
          <a:p>
            <a:fld id="{3F1C912E-6431-4422-AE62-61B82B7C7A9C}" type="datetime3">
              <a:rPr lang="de-DE" smtClean="0"/>
              <a:t>25/04/23</a:t>
            </a:fld>
            <a:endParaRPr lang="de-DE" dirty="0"/>
          </a:p>
        </p:txBody>
      </p:sp>
      <p:sp>
        <p:nvSpPr>
          <p:cNvPr id="5" name="Fußzeilenplatzhalter 4"/>
          <p:cNvSpPr>
            <a:spLocks noGrp="1"/>
          </p:cNvSpPr>
          <p:nvPr>
            <p:ph type="ftr" sz="quarter" idx="3"/>
          </p:nvPr>
        </p:nvSpPr>
        <p:spPr>
          <a:xfrm>
            <a:off x="333375" y="6403975"/>
            <a:ext cx="4114800" cy="365125"/>
          </a:xfrm>
          <a:prstGeom prst="rect">
            <a:avLst/>
          </a:prstGeom>
        </p:spPr>
        <p:txBody>
          <a:bodyPr vert="horz" lIns="91440" tIns="45720" rIns="91440" bIns="45720" rtlCol="0" anchor="ctr"/>
          <a:lstStyle>
            <a:lvl1pPr algn="l">
              <a:defRPr sz="1600" b="1">
                <a:solidFill>
                  <a:schemeClr val="bg1"/>
                </a:solidFill>
              </a:defRPr>
            </a:lvl1pPr>
          </a:lstStyle>
          <a:p>
            <a:r>
              <a:rPr lang="de-DE" dirty="0"/>
              <a:t>PSP München</a:t>
            </a:r>
          </a:p>
        </p:txBody>
      </p:sp>
      <p:sp>
        <p:nvSpPr>
          <p:cNvPr id="6" name="Foliennummernplatzhalter 5"/>
          <p:cNvSpPr>
            <a:spLocks noGrp="1"/>
          </p:cNvSpPr>
          <p:nvPr>
            <p:ph type="sldNum" sz="quarter" idx="4"/>
          </p:nvPr>
        </p:nvSpPr>
        <p:spPr>
          <a:xfrm>
            <a:off x="11372850" y="6403975"/>
            <a:ext cx="600075" cy="365125"/>
          </a:xfrm>
          <a:prstGeom prst="rect">
            <a:avLst/>
          </a:prstGeom>
        </p:spPr>
        <p:txBody>
          <a:bodyPr vert="horz" lIns="91440" tIns="45720" rIns="91440" bIns="45720" rtlCol="0" anchor="ctr"/>
          <a:lstStyle>
            <a:lvl1pPr algn="r">
              <a:defRPr sz="1200">
                <a:solidFill>
                  <a:schemeClr val="bg1"/>
                </a:solidFill>
              </a:defRPr>
            </a:lvl1pPr>
          </a:lstStyle>
          <a:p>
            <a:fld id="{7336251B-1AD3-4242-9176-455EE52D991E}" type="slidenum">
              <a:rPr lang="de-DE" smtClean="0"/>
              <a:pPr/>
              <a:t>‹Nr.›</a:t>
            </a:fld>
            <a:endParaRPr lang="de-DE" dirty="0"/>
          </a:p>
        </p:txBody>
      </p:sp>
    </p:spTree>
    <p:extLst>
      <p:ext uri="{BB962C8B-B14F-4D97-AF65-F5344CB8AC3E}">
        <p14:creationId xmlns:p14="http://schemas.microsoft.com/office/powerpoint/2010/main" val="34140924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2" r:id="rId4"/>
    <p:sldLayoutId id="2147483823" r:id="rId5"/>
    <p:sldLayoutId id="2147483848" r:id="rId6"/>
    <p:sldLayoutId id="2147483650" r:id="rId7"/>
    <p:sldLayoutId id="2147483652" r:id="rId8"/>
    <p:sldLayoutId id="2147483826" r:id="rId9"/>
    <p:sldLayoutId id="2147483827" r:id="rId10"/>
    <p:sldLayoutId id="2147483776" r:id="rId11"/>
    <p:sldLayoutId id="2147483777" r:id="rId12"/>
    <p:sldLayoutId id="2147483778" r:id="rId13"/>
    <p:sldLayoutId id="2147483780" r:id="rId14"/>
    <p:sldLayoutId id="2147483781" r:id="rId15"/>
    <p:sldLayoutId id="2147483782" r:id="rId16"/>
    <p:sldLayoutId id="2147483869" r:id="rId17"/>
    <p:sldLayoutId id="2147483783" r:id="rId18"/>
    <p:sldLayoutId id="2147483784" r:id="rId19"/>
    <p:sldLayoutId id="2147483786" r:id="rId20"/>
    <p:sldLayoutId id="2147483787" r:id="rId21"/>
    <p:sldLayoutId id="2147483871" r:id="rId22"/>
    <p:sldLayoutId id="2147483872" r:id="rId23"/>
    <p:sldLayoutId id="2147483873" r:id="rId24"/>
    <p:sldLayoutId id="2147483941" r:id="rId25"/>
    <p:sldLayoutId id="2147483876" r:id="rId26"/>
    <p:sldLayoutId id="2147483878" r:id="rId27"/>
    <p:sldLayoutId id="2147483879" r:id="rId28"/>
    <p:sldLayoutId id="2147483881" r:id="rId29"/>
    <p:sldLayoutId id="2147483937" r:id="rId30"/>
    <p:sldLayoutId id="2147483886" r:id="rId31"/>
    <p:sldLayoutId id="2147483934" r:id="rId32"/>
    <p:sldLayoutId id="2147483939" r:id="rId33"/>
    <p:sldLayoutId id="2147483940" r:id="rId34"/>
    <p:sldLayoutId id="2147483895" r:id="rId35"/>
    <p:sldLayoutId id="2147483944" r:id="rId36"/>
    <p:sldLayoutId id="2147483892" r:id="rId37"/>
    <p:sldLayoutId id="2147483894" r:id="rId38"/>
    <p:sldLayoutId id="2147483896" r:id="rId39"/>
    <p:sldLayoutId id="2147483852" r:id="rId40"/>
    <p:sldLayoutId id="2147483791" r:id="rId41"/>
    <p:sldLayoutId id="2147483792" r:id="rId42"/>
    <p:sldLayoutId id="2147483662" r:id="rId43"/>
    <p:sldLayoutId id="2147483668" r:id="rId44"/>
    <p:sldLayoutId id="2147483838" r:id="rId45"/>
    <p:sldLayoutId id="2147483842" r:id="rId46"/>
    <p:sldLayoutId id="2147483840" r:id="rId47"/>
    <p:sldLayoutId id="2147483843" r:id="rId48"/>
    <p:sldLayoutId id="2147483839" r:id="rId49"/>
    <p:sldLayoutId id="2147483946" r:id="rId50"/>
    <p:sldLayoutId id="2147483947" r:id="rId51"/>
  </p:sldLayoutIdLst>
  <p:hf hdr="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66700" indent="-2667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24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20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227950" y="2324910"/>
            <a:ext cx="8393548" cy="1325563"/>
          </a:xfrm>
        </p:spPr>
        <p:txBody>
          <a:bodyPr>
            <a:normAutofit fontScale="90000"/>
          </a:bodyPr>
          <a:lstStyle/>
          <a:p>
            <a:r>
              <a:rPr lang="en-GB" noProof="0" dirty="0"/>
              <a:t>LEA European Conference Rome</a:t>
            </a:r>
            <a:br>
              <a:rPr lang="en-GB" noProof="0" dirty="0"/>
            </a:br>
            <a:r>
              <a:rPr lang="en-GB" noProof="0" dirty="0"/>
              <a:t>International Tax (ITAX) Collaboration Group </a:t>
            </a:r>
            <a:br>
              <a:rPr lang="en-GB" noProof="0" dirty="0"/>
            </a:br>
            <a:r>
              <a:rPr lang="en-GB" sz="2700" noProof="0" dirty="0"/>
              <a:t>German Exit Taxation Rules for Individuals </a:t>
            </a:r>
            <a:endParaRPr lang="en-GB" noProof="0" dirty="0"/>
          </a:p>
        </p:txBody>
      </p:sp>
      <p:sp>
        <p:nvSpPr>
          <p:cNvPr id="2" name="Textfeld 1">
            <a:extLst>
              <a:ext uri="{FF2B5EF4-FFF2-40B4-BE49-F238E27FC236}">
                <a16:creationId xmlns:a16="http://schemas.microsoft.com/office/drawing/2014/main" id="{329835CD-660E-E66D-51A2-12C21216DE9B}"/>
              </a:ext>
            </a:extLst>
          </p:cNvPr>
          <p:cNvSpPr txBox="1"/>
          <p:nvPr/>
        </p:nvSpPr>
        <p:spPr>
          <a:xfrm>
            <a:off x="3227950" y="5307291"/>
            <a:ext cx="6293122" cy="830997"/>
          </a:xfrm>
          <a:prstGeom prst="rect">
            <a:avLst/>
          </a:prstGeom>
          <a:noFill/>
        </p:spPr>
        <p:txBody>
          <a:bodyPr wrap="square" rtlCol="0">
            <a:spAutoFit/>
          </a:bodyPr>
          <a:lstStyle/>
          <a:p>
            <a:r>
              <a:rPr lang="de-DE" sz="2400" b="1" dirty="0"/>
              <a:t>Janneke Speetjens &amp; Benedikt Wiedmann, </a:t>
            </a:r>
          </a:p>
          <a:p>
            <a:r>
              <a:rPr lang="de-DE" sz="2400" b="1" dirty="0"/>
              <a:t>PSP Munich</a:t>
            </a:r>
          </a:p>
        </p:txBody>
      </p:sp>
      <p:pic>
        <p:nvPicPr>
          <p:cNvPr id="6" name="Picture Placeholder 5">
            <a:extLst>
              <a:ext uri="{FF2B5EF4-FFF2-40B4-BE49-F238E27FC236}">
                <a16:creationId xmlns:a16="http://schemas.microsoft.com/office/drawing/2014/main" id="{EAB6A5DE-3BF7-3C7B-0EA1-0B6F9BC6E126}"/>
              </a:ext>
            </a:extLst>
          </p:cNvPr>
          <p:cNvPicPr>
            <a:picLocks noChangeAspect="1"/>
          </p:cNvPicPr>
          <p:nvPr/>
        </p:nvPicPr>
        <p:blipFill>
          <a:blip r:embed="rId2">
            <a:extLst>
              <a:ext uri="{96DAC541-7B7A-43D3-8B79-37D633B846F1}">
                <asvg:svgBlip xmlns:asvg="http://schemas.microsoft.com/office/drawing/2016/SVG/main" r:embed="rId3"/>
              </a:ext>
            </a:extLst>
          </a:blip>
          <a:srcRect l="24" r="24"/>
          <a:stretch>
            <a:fillRect/>
          </a:stretch>
        </p:blipFill>
        <p:spPr>
          <a:xfrm>
            <a:off x="9540761" y="235492"/>
            <a:ext cx="2321842" cy="1718691"/>
          </a:xfrm>
          <a:prstGeom prst="rect">
            <a:avLst/>
          </a:prstGeom>
        </p:spPr>
      </p:pic>
    </p:spTree>
    <p:extLst>
      <p:ext uri="{BB962C8B-B14F-4D97-AF65-F5344CB8AC3E}">
        <p14:creationId xmlns:p14="http://schemas.microsoft.com/office/powerpoint/2010/main" val="30966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716D008-5E4F-4AB1-8125-7A84C96F9D7D}"/>
              </a:ext>
            </a:extLst>
          </p:cNvPr>
          <p:cNvSpPr>
            <a:spLocks noGrp="1"/>
          </p:cNvSpPr>
          <p:nvPr>
            <p:ph type="ftr" sz="quarter" idx="11"/>
          </p:nvPr>
        </p:nvSpPr>
        <p:spPr/>
        <p:txBody>
          <a:bodyPr/>
          <a:lstStyle/>
          <a:p>
            <a:r>
              <a:rPr lang="de-DE" dirty="0"/>
              <a:t>PSP Munich</a:t>
            </a:r>
          </a:p>
        </p:txBody>
      </p:sp>
      <p:sp>
        <p:nvSpPr>
          <p:cNvPr id="3" name="Datumsplatzhalter 2">
            <a:extLst>
              <a:ext uri="{FF2B5EF4-FFF2-40B4-BE49-F238E27FC236}">
                <a16:creationId xmlns:a16="http://schemas.microsoft.com/office/drawing/2014/main" id="{7B1777E3-2FB4-4B4C-8301-A0DE0184D95D}"/>
              </a:ext>
            </a:extLst>
          </p:cNvPr>
          <p:cNvSpPr>
            <a:spLocks noGrp="1"/>
          </p:cNvSpPr>
          <p:nvPr>
            <p:ph type="dt" sz="half" idx="10"/>
          </p:nvPr>
        </p:nvSpPr>
        <p:spPr/>
        <p:txBody>
          <a:bodyPr/>
          <a:lstStyle/>
          <a:p>
            <a:fld id="{F3C26AD8-0376-4B92-9061-02E3BB3F8F9C}" type="datetime3">
              <a:rPr lang="en-GB" smtClean="0"/>
              <a:pPr/>
              <a:t>25 April, 2023</a:t>
            </a:fld>
            <a:endParaRPr lang="de-DE" dirty="0"/>
          </a:p>
        </p:txBody>
      </p:sp>
      <p:sp>
        <p:nvSpPr>
          <p:cNvPr id="9" name="Titel 1">
            <a:extLst>
              <a:ext uri="{FF2B5EF4-FFF2-40B4-BE49-F238E27FC236}">
                <a16:creationId xmlns:a16="http://schemas.microsoft.com/office/drawing/2014/main" id="{3C110500-2716-DF21-0764-B7D9ADB22993}"/>
              </a:ext>
            </a:extLst>
          </p:cNvPr>
          <p:cNvSpPr>
            <a:spLocks noGrp="1"/>
          </p:cNvSpPr>
          <p:nvPr>
            <p:ph type="title"/>
          </p:nvPr>
        </p:nvSpPr>
        <p:spPr/>
        <p:txBody>
          <a:bodyPr>
            <a:noAutofit/>
          </a:bodyPr>
          <a:lstStyle/>
          <a:p>
            <a:pPr>
              <a:tabLst>
                <a:tab pos="895350" algn="l"/>
                <a:tab pos="9240838" algn="l"/>
              </a:tabLst>
            </a:pPr>
            <a:r>
              <a:rPr lang="en-GB" sz="2600" b="1" i="0" noProof="0" dirty="0">
                <a:solidFill>
                  <a:srgbClr val="000000"/>
                </a:solidFill>
                <a:effectLst/>
                <a:cs typeface="Leelawadee UI" panose="020B0502040204020203" pitchFamily="34" charset="-34"/>
              </a:rPr>
              <a:t>Exit Taxation</a:t>
            </a:r>
            <a:r>
              <a:rPr lang="en-GB" sz="2600" noProof="0" dirty="0">
                <a:solidFill>
                  <a:srgbClr val="000000"/>
                </a:solidFill>
                <a:cs typeface="Leelawadee UI" panose="020B0502040204020203" pitchFamily="34" charset="-34"/>
              </a:rPr>
              <a:t> for Individuals 	</a:t>
            </a:r>
            <a:br>
              <a:rPr lang="en-GB" sz="2600" noProof="0" dirty="0">
                <a:solidFill>
                  <a:srgbClr val="000000"/>
                </a:solidFill>
                <a:cs typeface="Leelawadee UI" panose="020B0502040204020203" pitchFamily="34" charset="-34"/>
              </a:rPr>
            </a:br>
            <a:r>
              <a:rPr lang="en-GB" sz="2000" noProof="0" dirty="0">
                <a:solidFill>
                  <a:srgbClr val="000000"/>
                </a:solidFill>
                <a:cs typeface="Leelawadee UI" panose="020B0502040204020203" pitchFamily="34" charset="-34"/>
              </a:rPr>
              <a:t>Details regarding the new Exit Taxation Rules</a:t>
            </a:r>
            <a:endParaRPr lang="en-GB" sz="2600" noProof="0" dirty="0">
              <a:solidFill>
                <a:srgbClr val="000000"/>
              </a:solidFill>
              <a:cs typeface="Leelawadee UI" panose="020B0502040204020203" pitchFamily="34" charset="-34"/>
            </a:endParaRPr>
          </a:p>
        </p:txBody>
      </p:sp>
      <p:sp>
        <p:nvSpPr>
          <p:cNvPr id="5" name="Foliennummernplatzhalter 4">
            <a:extLst>
              <a:ext uri="{FF2B5EF4-FFF2-40B4-BE49-F238E27FC236}">
                <a16:creationId xmlns:a16="http://schemas.microsoft.com/office/drawing/2014/main" id="{E6574AB2-42D0-4C4D-A7FF-0EF60BC21010}"/>
              </a:ext>
            </a:extLst>
          </p:cNvPr>
          <p:cNvSpPr>
            <a:spLocks noGrp="1"/>
          </p:cNvSpPr>
          <p:nvPr>
            <p:ph type="sldNum" sz="quarter" idx="12"/>
          </p:nvPr>
        </p:nvSpPr>
        <p:spPr/>
        <p:txBody>
          <a:bodyPr/>
          <a:lstStyle/>
          <a:p>
            <a:fld id="{7336251B-1AD3-4242-9176-455EE52D991E}" type="slidenum">
              <a:rPr lang="de-DE" smtClean="0"/>
              <a:pPr/>
              <a:t>10</a:t>
            </a:fld>
            <a:endParaRPr lang="de-DE" dirty="0"/>
          </a:p>
        </p:txBody>
      </p:sp>
      <p:sp>
        <p:nvSpPr>
          <p:cNvPr id="10" name="Inhaltsplatzhalter 2">
            <a:extLst>
              <a:ext uri="{FF2B5EF4-FFF2-40B4-BE49-F238E27FC236}">
                <a16:creationId xmlns:a16="http://schemas.microsoft.com/office/drawing/2014/main" id="{024913A9-E042-24D8-654B-FED1B29523DC}"/>
              </a:ext>
            </a:extLst>
          </p:cNvPr>
          <p:cNvSpPr txBox="1">
            <a:spLocks/>
          </p:cNvSpPr>
          <p:nvPr/>
        </p:nvSpPr>
        <p:spPr>
          <a:xfrm>
            <a:off x="341689" y="1165248"/>
            <a:ext cx="11532716" cy="5045983"/>
          </a:xfrm>
          <a:prstGeom prst="rect">
            <a:avLst/>
          </a:prstGeom>
        </p:spPr>
        <p:txBody>
          <a:bodyPr vert="horz" lIns="91440" tIns="45720" rIns="91440" bIns="45720" rtlCol="0">
            <a:noAutofit/>
          </a:bodyPr>
          <a:lstStyle>
            <a:lvl1pPr marL="266700" indent="-2667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400" kern="1200">
                <a:solidFill>
                  <a:schemeClr val="tx1"/>
                </a:solidFill>
                <a:latin typeface="+mn-lt"/>
                <a:ea typeface="+mn-ea"/>
                <a:cs typeface="+mn-cs"/>
              </a:defRPr>
            </a:lvl1pPr>
            <a:lvl2pPr marL="542925" indent="-276225"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000" kern="1200">
                <a:solidFill>
                  <a:schemeClr val="tx1"/>
                </a:solidFill>
                <a:latin typeface="+mn-lt"/>
                <a:ea typeface="+mn-ea"/>
                <a:cs typeface="+mn-cs"/>
              </a:defRPr>
            </a:lvl2pPr>
            <a:lvl3pPr marL="809625" indent="-2667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b="1"/>
              <a:t>Personal scope</a:t>
            </a:r>
          </a:p>
          <a:p>
            <a:pPr marL="271463" lvl="1" indent="-271463" algn="just">
              <a:spcAft>
                <a:spcPts val="600"/>
              </a:spcAft>
            </a:pPr>
            <a:r>
              <a:rPr lang="en-GB" sz="1500" dirty="0"/>
              <a:t>Individuals subject to unlimited tax liability who have been subject to unlimited tax liability for a total of </a:t>
            </a:r>
            <a:r>
              <a:rPr lang="en-GB" sz="1500" b="1" dirty="0"/>
              <a:t>at</a:t>
            </a:r>
            <a:r>
              <a:rPr lang="en-GB" sz="1500" dirty="0"/>
              <a:t> </a:t>
            </a:r>
            <a:r>
              <a:rPr lang="en-GB" sz="1500" b="1" dirty="0"/>
              <a:t>least seven years</a:t>
            </a:r>
            <a:r>
              <a:rPr lang="en-GB" sz="1500" dirty="0"/>
              <a:t> within the </a:t>
            </a:r>
            <a:r>
              <a:rPr lang="en-GB" sz="1500" b="1" dirty="0"/>
              <a:t>twelve years </a:t>
            </a:r>
            <a:r>
              <a:rPr lang="en-GB" sz="1500" dirty="0"/>
              <a:t>preceding the departure.</a:t>
            </a:r>
          </a:p>
          <a:p>
            <a:pPr marL="271463" lvl="1" indent="-271463" algn="just"/>
            <a:r>
              <a:rPr lang="en-GB" sz="1500" dirty="0"/>
              <a:t>In the case of gratuitous acquisition of shares, the unlimited tax liability of the predecessor in title shall also be included for the calculation of the relevant duration of the tax liability or, if the share in question was successively transferred gratuitously, the unlimited tax liability of the respective predecessor in title shall also be included.</a:t>
            </a:r>
          </a:p>
          <a:p>
            <a:pPr marL="0" lvl="1" indent="0" algn="just">
              <a:spcAft>
                <a:spcPts val="600"/>
              </a:spcAft>
              <a:buNone/>
            </a:pPr>
            <a:r>
              <a:rPr lang="en-GB" sz="1800" b="1" dirty="0"/>
              <a:t>Material scope of application and triggering facts</a:t>
            </a:r>
          </a:p>
          <a:p>
            <a:pPr marL="271463" lvl="1" indent="-271463" algn="just">
              <a:spcAft>
                <a:spcPts val="600"/>
              </a:spcAft>
            </a:pPr>
            <a:r>
              <a:rPr lang="en-GB" sz="1500" dirty="0"/>
              <a:t>Exit Taxation only applies to shares within the meaning of Sec. 17 (1) Sentence 1 German Income Tax Act (</a:t>
            </a:r>
            <a:r>
              <a:rPr lang="en-GB" sz="1500" dirty="0" err="1"/>
              <a:t>EStG</a:t>
            </a:r>
            <a:r>
              <a:rPr lang="en-GB" sz="1500" dirty="0"/>
              <a:t>); generally, a shareholding of at least 1%; this applies to both, shares  in a domestic and foreign corporation.</a:t>
            </a:r>
          </a:p>
          <a:p>
            <a:pPr marL="271463" lvl="1" indent="-271463" algn="just">
              <a:spcAft>
                <a:spcPts val="400"/>
              </a:spcAft>
            </a:pPr>
            <a:r>
              <a:rPr lang="en-GB" sz="1500" dirty="0"/>
              <a:t>Triggering events:</a:t>
            </a:r>
          </a:p>
          <a:p>
            <a:pPr marL="442913" lvl="1" indent="-171450" algn="just">
              <a:spcAft>
                <a:spcPts val="400"/>
              </a:spcAft>
              <a:buSzPct val="85000"/>
              <a:tabLst>
                <a:tab pos="179388" algn="l"/>
              </a:tabLst>
            </a:pPr>
            <a:r>
              <a:rPr lang="en-GB" sz="1400" kern="0" dirty="0"/>
              <a:t>Termination of unlimited tax liability as a result of giving up domicile or habitual residence (</a:t>
            </a:r>
            <a:r>
              <a:rPr lang="en-GB" sz="1400" b="1" kern="0" dirty="0"/>
              <a:t>irrespective of whether the German right of taxation of with respect to the gain from the disposal of the shares  is excluded or limited</a:t>
            </a:r>
            <a:r>
              <a:rPr lang="en-GB" sz="1400" kern="0" dirty="0"/>
              <a:t>)</a:t>
            </a:r>
          </a:p>
          <a:p>
            <a:pPr marL="442913" lvl="1" indent="-171450" algn="just">
              <a:spcAft>
                <a:spcPts val="400"/>
              </a:spcAft>
              <a:buSzPct val="85000"/>
              <a:tabLst>
                <a:tab pos="179388" algn="l"/>
              </a:tabLst>
            </a:pPr>
            <a:r>
              <a:rPr lang="en-GB" sz="1400" kern="0" dirty="0"/>
              <a:t>Gratuitous transfer to a person who is not subject to unlimited tax liability</a:t>
            </a:r>
          </a:p>
          <a:p>
            <a:pPr marL="442913" lvl="1" indent="-171450" algn="just">
              <a:spcAft>
                <a:spcPts val="400"/>
              </a:spcAft>
              <a:buSzPct val="85000"/>
              <a:tabLst>
                <a:tab pos="177800" algn="l"/>
                <a:tab pos="809625" algn="l"/>
              </a:tabLst>
            </a:pPr>
            <a:r>
              <a:rPr lang="en-GB" sz="1400" kern="0" dirty="0"/>
              <a:t>Exclusion or limitation of the right of taxation of Germany with respect to the gain from the disposal of the shares (for example because of a DTT).</a:t>
            </a:r>
          </a:p>
          <a:p>
            <a:pPr marL="271463" lvl="1" indent="0" algn="just">
              <a:spcAft>
                <a:spcPts val="400"/>
              </a:spcAft>
              <a:buSzPct val="85000"/>
              <a:buNone/>
              <a:tabLst>
                <a:tab pos="177800" algn="l"/>
                <a:tab pos="809625" algn="l"/>
              </a:tabLst>
            </a:pPr>
            <a:endParaRPr lang="en-GB" sz="1400" kern="0" dirty="0"/>
          </a:p>
        </p:txBody>
      </p:sp>
    </p:spTree>
    <p:extLst>
      <p:ext uri="{BB962C8B-B14F-4D97-AF65-F5344CB8AC3E}">
        <p14:creationId xmlns:p14="http://schemas.microsoft.com/office/powerpoint/2010/main" val="3613189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3433B9AA-BC87-868D-A6B1-570484A6C88A}"/>
              </a:ext>
            </a:extLst>
          </p:cNvPr>
          <p:cNvSpPr>
            <a:spLocks noGrp="1"/>
          </p:cNvSpPr>
          <p:nvPr>
            <p:ph type="title"/>
          </p:nvPr>
        </p:nvSpPr>
        <p:spPr/>
        <p:txBody>
          <a:bodyPr>
            <a:noAutofit/>
          </a:bodyPr>
          <a:lstStyle/>
          <a:p>
            <a:pPr>
              <a:tabLst>
                <a:tab pos="895350" algn="l"/>
                <a:tab pos="9240838" algn="l"/>
              </a:tabLst>
            </a:pPr>
            <a:r>
              <a:rPr lang="en-GB" sz="2600" b="1" i="0" noProof="0" dirty="0">
                <a:solidFill>
                  <a:srgbClr val="000000"/>
                </a:solidFill>
                <a:effectLst/>
                <a:cs typeface="Leelawadee UI" panose="020B0502040204020203" pitchFamily="34" charset="-34"/>
              </a:rPr>
              <a:t>Exit Taxation </a:t>
            </a:r>
            <a:r>
              <a:rPr lang="en-GB" sz="2600" noProof="0" dirty="0">
                <a:solidFill>
                  <a:srgbClr val="000000"/>
                </a:solidFill>
                <a:cs typeface="Leelawadee UI" panose="020B0502040204020203" pitchFamily="34" charset="-34"/>
              </a:rPr>
              <a:t>for Individuals 	</a:t>
            </a:r>
            <a:br>
              <a:rPr lang="en-GB" sz="2600" noProof="0" dirty="0">
                <a:solidFill>
                  <a:srgbClr val="000000"/>
                </a:solidFill>
                <a:cs typeface="Leelawadee UI" panose="020B0502040204020203" pitchFamily="34" charset="-34"/>
              </a:rPr>
            </a:br>
            <a:r>
              <a:rPr lang="en-GB" sz="2000" noProof="0" dirty="0">
                <a:solidFill>
                  <a:srgbClr val="000000"/>
                </a:solidFill>
                <a:cs typeface="Leelawadee UI" panose="020B0502040204020203" pitchFamily="34" charset="-34"/>
              </a:rPr>
              <a:t>Details regarding the new Exit Taxation Rules</a:t>
            </a:r>
            <a:endParaRPr lang="en-GB" sz="2600" noProof="0" dirty="0">
              <a:solidFill>
                <a:srgbClr val="000000"/>
              </a:solidFill>
              <a:cs typeface="Leelawadee UI" panose="020B0502040204020203" pitchFamily="34" charset="-34"/>
            </a:endParaRPr>
          </a:p>
        </p:txBody>
      </p:sp>
      <p:sp>
        <p:nvSpPr>
          <p:cNvPr id="3" name="Datumsplatzhalter 2">
            <a:extLst>
              <a:ext uri="{FF2B5EF4-FFF2-40B4-BE49-F238E27FC236}">
                <a16:creationId xmlns:a16="http://schemas.microsoft.com/office/drawing/2014/main" id="{7B1777E3-2FB4-4B4C-8301-A0DE0184D95D}"/>
              </a:ext>
            </a:extLst>
          </p:cNvPr>
          <p:cNvSpPr>
            <a:spLocks noGrp="1"/>
          </p:cNvSpPr>
          <p:nvPr>
            <p:ph type="dt" sz="half" idx="10"/>
          </p:nvPr>
        </p:nvSpPr>
        <p:spPr/>
        <p:txBody>
          <a:bodyPr/>
          <a:lstStyle/>
          <a:p>
            <a:fld id="{F3C26AD8-0376-4B92-9061-02E3BB3F8F9C}" type="datetime3">
              <a:rPr lang="en-GB" smtClean="0"/>
              <a:pPr/>
              <a:t>25 April, 2023</a:t>
            </a:fld>
            <a:endParaRPr lang="de-DE" dirty="0"/>
          </a:p>
        </p:txBody>
      </p:sp>
      <p:sp>
        <p:nvSpPr>
          <p:cNvPr id="4" name="Fußzeilenplatzhalter 3">
            <a:extLst>
              <a:ext uri="{FF2B5EF4-FFF2-40B4-BE49-F238E27FC236}">
                <a16:creationId xmlns:a16="http://schemas.microsoft.com/office/drawing/2014/main" id="{7716D008-5E4F-4AB1-8125-7A84C96F9D7D}"/>
              </a:ext>
            </a:extLst>
          </p:cNvPr>
          <p:cNvSpPr>
            <a:spLocks noGrp="1"/>
          </p:cNvSpPr>
          <p:nvPr>
            <p:ph type="ftr" sz="quarter" idx="11"/>
          </p:nvPr>
        </p:nvSpPr>
        <p:spPr/>
        <p:txBody>
          <a:bodyPr/>
          <a:lstStyle/>
          <a:p>
            <a:r>
              <a:rPr lang="de-DE" dirty="0"/>
              <a:t>PSP Munich</a:t>
            </a:r>
          </a:p>
        </p:txBody>
      </p:sp>
      <p:sp>
        <p:nvSpPr>
          <p:cNvPr id="5" name="Foliennummernplatzhalter 4">
            <a:extLst>
              <a:ext uri="{FF2B5EF4-FFF2-40B4-BE49-F238E27FC236}">
                <a16:creationId xmlns:a16="http://schemas.microsoft.com/office/drawing/2014/main" id="{E6574AB2-42D0-4C4D-A7FF-0EF60BC21010}"/>
              </a:ext>
            </a:extLst>
          </p:cNvPr>
          <p:cNvSpPr>
            <a:spLocks noGrp="1"/>
          </p:cNvSpPr>
          <p:nvPr>
            <p:ph type="sldNum" sz="quarter" idx="12"/>
          </p:nvPr>
        </p:nvSpPr>
        <p:spPr/>
        <p:txBody>
          <a:bodyPr/>
          <a:lstStyle/>
          <a:p>
            <a:fld id="{7336251B-1AD3-4242-9176-455EE52D991E}" type="slidenum">
              <a:rPr lang="de-DE" smtClean="0"/>
              <a:pPr/>
              <a:t>11</a:t>
            </a:fld>
            <a:endParaRPr lang="de-DE" dirty="0"/>
          </a:p>
        </p:txBody>
      </p:sp>
      <p:sp>
        <p:nvSpPr>
          <p:cNvPr id="8" name="Inhaltsplatzhalter 2">
            <a:extLst>
              <a:ext uri="{FF2B5EF4-FFF2-40B4-BE49-F238E27FC236}">
                <a16:creationId xmlns:a16="http://schemas.microsoft.com/office/drawing/2014/main" id="{9FE4CE10-102F-448A-D59F-10764005B804}"/>
              </a:ext>
            </a:extLst>
          </p:cNvPr>
          <p:cNvSpPr txBox="1">
            <a:spLocks/>
          </p:cNvSpPr>
          <p:nvPr/>
        </p:nvSpPr>
        <p:spPr>
          <a:xfrm>
            <a:off x="335903" y="1165248"/>
            <a:ext cx="11531128" cy="5045983"/>
          </a:xfrm>
          <a:prstGeom prst="rect">
            <a:avLst/>
          </a:prstGeom>
        </p:spPr>
        <p:txBody>
          <a:bodyPr vert="horz" lIns="91440" tIns="45720" rIns="91440" bIns="45720" rtlCol="0">
            <a:noAutofit/>
          </a:bodyPr>
          <a:lstStyle>
            <a:lvl1pPr marL="266700" indent="-2667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400" kern="1200">
                <a:solidFill>
                  <a:schemeClr val="tx1"/>
                </a:solidFill>
                <a:latin typeface="+mn-lt"/>
                <a:ea typeface="+mn-ea"/>
                <a:cs typeface="+mn-cs"/>
              </a:defRPr>
            </a:lvl1pPr>
            <a:lvl2pPr marL="542925" indent="-276225"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000" kern="1200">
                <a:solidFill>
                  <a:schemeClr val="tx1"/>
                </a:solidFill>
                <a:latin typeface="+mn-lt"/>
                <a:ea typeface="+mn-ea"/>
                <a:cs typeface="+mn-cs"/>
              </a:defRPr>
            </a:lvl2pPr>
            <a:lvl3pPr marL="809625" indent="-2667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b="1" dirty="0"/>
              <a:t>Tax consequences</a:t>
            </a:r>
          </a:p>
          <a:p>
            <a:pPr marL="271463" lvl="1" indent="-271463" algn="just">
              <a:spcAft>
                <a:spcPts val="600"/>
              </a:spcAft>
            </a:pPr>
            <a:r>
              <a:rPr lang="en-GB" sz="1500" dirty="0"/>
              <a:t>Section 6 of the German Extraterritorial Tax Act (</a:t>
            </a:r>
            <a:r>
              <a:rPr lang="en-GB" sz="1500" dirty="0" err="1"/>
              <a:t>AStG</a:t>
            </a:r>
            <a:r>
              <a:rPr lang="en-GB" sz="1500" dirty="0"/>
              <a:t>) assumes a sale of shares at fair market value within the meaning of Section 17 (1) sentence 1 </a:t>
            </a:r>
            <a:r>
              <a:rPr lang="en-GB" sz="1500" dirty="0" err="1"/>
              <a:t>EStG</a:t>
            </a:r>
            <a:r>
              <a:rPr lang="en-GB" sz="1500" dirty="0"/>
              <a:t>; in the absence of any purchase price being paid, there is a dry-income situation.</a:t>
            </a:r>
          </a:p>
          <a:p>
            <a:pPr marL="271463" lvl="1" indent="-271463" algn="just">
              <a:spcAft>
                <a:spcPts val="400"/>
              </a:spcAft>
            </a:pPr>
            <a:r>
              <a:rPr lang="en-GB" sz="1600" kern="0" dirty="0"/>
              <a:t>Time of the sale (Sec. 6 (1) Sentence 2 </a:t>
            </a:r>
            <a:r>
              <a:rPr lang="en-GB" sz="1600" kern="0" dirty="0" err="1"/>
              <a:t>AStG</a:t>
            </a:r>
            <a:r>
              <a:rPr lang="en-GB" sz="1600" kern="0" dirty="0"/>
              <a:t>):</a:t>
            </a:r>
            <a:endParaRPr lang="en-GB" sz="1500" kern="0" dirty="0"/>
          </a:p>
          <a:p>
            <a:pPr marL="442913" lvl="1" indent="-171450" algn="just">
              <a:spcAft>
                <a:spcPts val="400"/>
              </a:spcAft>
              <a:buSzPct val="85000"/>
              <a:tabLst>
                <a:tab pos="179388" algn="l"/>
              </a:tabLst>
            </a:pPr>
            <a:r>
              <a:rPr lang="en-GB" sz="1400" kern="0" dirty="0"/>
              <a:t>Termination of unlimited tax liability </a:t>
            </a:r>
          </a:p>
          <a:p>
            <a:pPr marL="442913" lvl="1" indent="-171450" algn="just">
              <a:spcAft>
                <a:spcPts val="400"/>
              </a:spcAft>
              <a:buSzPct val="85000"/>
              <a:tabLst>
                <a:tab pos="179388" algn="l"/>
              </a:tabLst>
            </a:pPr>
            <a:r>
              <a:rPr lang="en-GB" sz="1400" kern="0" dirty="0"/>
              <a:t>At the time of the gratuitous transfer to a person who is not subject to unlimited tax liability</a:t>
            </a:r>
          </a:p>
          <a:p>
            <a:pPr marL="442913" lvl="1" indent="-171450" algn="just">
              <a:spcAft>
                <a:spcPts val="400"/>
              </a:spcAft>
              <a:buSzPct val="85000"/>
              <a:tabLst>
                <a:tab pos="179388" algn="l"/>
              </a:tabLst>
            </a:pPr>
            <a:r>
              <a:rPr lang="en-GB" sz="1400" kern="0" dirty="0"/>
              <a:t>Immediately prior to the time of the exclusion or restriction of the German taxation right</a:t>
            </a:r>
          </a:p>
        </p:txBody>
      </p:sp>
    </p:spTree>
    <p:extLst>
      <p:ext uri="{BB962C8B-B14F-4D97-AF65-F5344CB8AC3E}">
        <p14:creationId xmlns:p14="http://schemas.microsoft.com/office/powerpoint/2010/main" val="643177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94FA08D3-A801-6BB5-3BEF-0703CF29172D}"/>
              </a:ext>
            </a:extLst>
          </p:cNvPr>
          <p:cNvSpPr>
            <a:spLocks noGrp="1"/>
          </p:cNvSpPr>
          <p:nvPr>
            <p:ph type="title"/>
          </p:nvPr>
        </p:nvSpPr>
        <p:spPr/>
        <p:txBody>
          <a:bodyPr>
            <a:noAutofit/>
          </a:bodyPr>
          <a:lstStyle/>
          <a:p>
            <a:pPr>
              <a:tabLst>
                <a:tab pos="895350" algn="l"/>
                <a:tab pos="9240838" algn="l"/>
              </a:tabLst>
            </a:pPr>
            <a:r>
              <a:rPr lang="en-GB" sz="2600" b="1" i="0" noProof="0" dirty="0">
                <a:solidFill>
                  <a:srgbClr val="000000"/>
                </a:solidFill>
                <a:effectLst/>
                <a:cs typeface="Leelawadee UI" panose="020B0502040204020203" pitchFamily="34" charset="-34"/>
              </a:rPr>
              <a:t>Exit Taxation </a:t>
            </a:r>
            <a:r>
              <a:rPr lang="en-GB" sz="2600" noProof="0" dirty="0">
                <a:solidFill>
                  <a:srgbClr val="000000"/>
                </a:solidFill>
                <a:cs typeface="Leelawadee UI" panose="020B0502040204020203" pitchFamily="34" charset="-34"/>
              </a:rPr>
              <a:t>for Individuals 	</a:t>
            </a:r>
            <a:br>
              <a:rPr lang="en-GB" sz="2600" noProof="0" dirty="0">
                <a:solidFill>
                  <a:srgbClr val="000000"/>
                </a:solidFill>
                <a:cs typeface="Leelawadee UI" panose="020B0502040204020203" pitchFamily="34" charset="-34"/>
              </a:rPr>
            </a:br>
            <a:r>
              <a:rPr lang="en-GB" sz="2000" noProof="0" dirty="0">
                <a:solidFill>
                  <a:srgbClr val="000000"/>
                </a:solidFill>
                <a:cs typeface="Leelawadee UI" panose="020B0502040204020203" pitchFamily="34" charset="-34"/>
              </a:rPr>
              <a:t>Details regarding the new Exit Taxation Rules</a:t>
            </a:r>
            <a:endParaRPr lang="en-GB" sz="2600" noProof="0" dirty="0">
              <a:solidFill>
                <a:srgbClr val="000000"/>
              </a:solidFill>
              <a:cs typeface="Leelawadee UI" panose="020B0502040204020203" pitchFamily="34" charset="-34"/>
            </a:endParaRPr>
          </a:p>
        </p:txBody>
      </p:sp>
      <p:sp>
        <p:nvSpPr>
          <p:cNvPr id="3" name="Datumsplatzhalter 2">
            <a:extLst>
              <a:ext uri="{FF2B5EF4-FFF2-40B4-BE49-F238E27FC236}">
                <a16:creationId xmlns:a16="http://schemas.microsoft.com/office/drawing/2014/main" id="{7B1777E3-2FB4-4B4C-8301-A0DE0184D95D}"/>
              </a:ext>
            </a:extLst>
          </p:cNvPr>
          <p:cNvSpPr>
            <a:spLocks noGrp="1"/>
          </p:cNvSpPr>
          <p:nvPr>
            <p:ph type="dt" sz="half" idx="10"/>
          </p:nvPr>
        </p:nvSpPr>
        <p:spPr/>
        <p:txBody>
          <a:bodyPr/>
          <a:lstStyle/>
          <a:p>
            <a:fld id="{F3C26AD8-0376-4B92-9061-02E3BB3F8F9C}" type="datetime3">
              <a:rPr lang="en-GB" smtClean="0"/>
              <a:pPr/>
              <a:t>25 April, 2023</a:t>
            </a:fld>
            <a:endParaRPr lang="de-DE" dirty="0"/>
          </a:p>
        </p:txBody>
      </p:sp>
      <p:sp>
        <p:nvSpPr>
          <p:cNvPr id="4" name="Fußzeilenplatzhalter 3">
            <a:extLst>
              <a:ext uri="{FF2B5EF4-FFF2-40B4-BE49-F238E27FC236}">
                <a16:creationId xmlns:a16="http://schemas.microsoft.com/office/drawing/2014/main" id="{7716D008-5E4F-4AB1-8125-7A84C96F9D7D}"/>
              </a:ext>
            </a:extLst>
          </p:cNvPr>
          <p:cNvSpPr>
            <a:spLocks noGrp="1"/>
          </p:cNvSpPr>
          <p:nvPr>
            <p:ph type="ftr" sz="quarter" idx="11"/>
          </p:nvPr>
        </p:nvSpPr>
        <p:spPr/>
        <p:txBody>
          <a:bodyPr/>
          <a:lstStyle/>
          <a:p>
            <a:r>
              <a:rPr lang="de-DE" dirty="0"/>
              <a:t>PSP Munich</a:t>
            </a:r>
          </a:p>
        </p:txBody>
      </p:sp>
      <p:sp>
        <p:nvSpPr>
          <p:cNvPr id="5" name="Foliennummernplatzhalter 4">
            <a:extLst>
              <a:ext uri="{FF2B5EF4-FFF2-40B4-BE49-F238E27FC236}">
                <a16:creationId xmlns:a16="http://schemas.microsoft.com/office/drawing/2014/main" id="{E6574AB2-42D0-4C4D-A7FF-0EF60BC21010}"/>
              </a:ext>
            </a:extLst>
          </p:cNvPr>
          <p:cNvSpPr>
            <a:spLocks noGrp="1"/>
          </p:cNvSpPr>
          <p:nvPr>
            <p:ph type="sldNum" sz="quarter" idx="12"/>
          </p:nvPr>
        </p:nvSpPr>
        <p:spPr/>
        <p:txBody>
          <a:bodyPr/>
          <a:lstStyle/>
          <a:p>
            <a:fld id="{7336251B-1AD3-4242-9176-455EE52D991E}" type="slidenum">
              <a:rPr lang="de-DE" smtClean="0"/>
              <a:pPr/>
              <a:t>12</a:t>
            </a:fld>
            <a:endParaRPr lang="de-DE" dirty="0"/>
          </a:p>
        </p:txBody>
      </p:sp>
      <p:sp>
        <p:nvSpPr>
          <p:cNvPr id="8" name="Inhaltsplatzhalter 2">
            <a:extLst>
              <a:ext uri="{FF2B5EF4-FFF2-40B4-BE49-F238E27FC236}">
                <a16:creationId xmlns:a16="http://schemas.microsoft.com/office/drawing/2014/main" id="{020DBC3A-9BF2-E43C-507B-116C8A64866C}"/>
              </a:ext>
            </a:extLst>
          </p:cNvPr>
          <p:cNvSpPr txBox="1">
            <a:spLocks/>
          </p:cNvSpPr>
          <p:nvPr/>
        </p:nvSpPr>
        <p:spPr>
          <a:xfrm>
            <a:off x="341689" y="1165248"/>
            <a:ext cx="11532716" cy="5045983"/>
          </a:xfrm>
          <a:prstGeom prst="rect">
            <a:avLst/>
          </a:prstGeom>
        </p:spPr>
        <p:txBody>
          <a:bodyPr vert="horz" lIns="91440" tIns="45720" rIns="91440" bIns="45720" rtlCol="0">
            <a:noAutofit/>
          </a:bodyPr>
          <a:lstStyle>
            <a:lvl1pPr marL="266700" indent="-2667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400" kern="1200">
                <a:solidFill>
                  <a:schemeClr val="tx1"/>
                </a:solidFill>
                <a:latin typeface="+mn-lt"/>
                <a:ea typeface="+mn-ea"/>
                <a:cs typeface="+mn-cs"/>
              </a:defRPr>
            </a:lvl1pPr>
            <a:lvl2pPr marL="542925" indent="-276225"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000" kern="1200">
                <a:solidFill>
                  <a:schemeClr val="tx1"/>
                </a:solidFill>
                <a:latin typeface="+mn-lt"/>
                <a:ea typeface="+mn-ea"/>
                <a:cs typeface="+mn-cs"/>
              </a:defRPr>
            </a:lvl2pPr>
            <a:lvl3pPr marL="809625" indent="-2667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US" sz="1800" b="1" dirty="0"/>
              <a:t>Deferral options and their revocation</a:t>
            </a:r>
            <a:endParaRPr lang="de-DE" sz="1800" b="1" dirty="0"/>
          </a:p>
          <a:p>
            <a:pPr marL="271463" lvl="1" indent="-271463" algn="just">
              <a:spcAft>
                <a:spcPts val="600"/>
              </a:spcAft>
            </a:pPr>
            <a:r>
              <a:rPr lang="en-US" sz="1500" dirty="0"/>
              <a:t>In contrast to the previous version, Sec. 6 </a:t>
            </a:r>
            <a:r>
              <a:rPr lang="en-US" sz="1500" dirty="0" err="1"/>
              <a:t>AStG</a:t>
            </a:r>
            <a:r>
              <a:rPr lang="en-US" sz="1500" dirty="0"/>
              <a:t> as amended by the ATAD Implementation Act </a:t>
            </a:r>
            <a:r>
              <a:rPr lang="en-US" sz="1500" b="1" dirty="0"/>
              <a:t>no longer provides for an unlimited deferral option.</a:t>
            </a:r>
            <a:endParaRPr lang="de-DE" sz="1500" dirty="0"/>
          </a:p>
          <a:p>
            <a:pPr marL="266700" lvl="1" indent="0" algn="just">
              <a:spcAft>
                <a:spcPts val="600"/>
              </a:spcAft>
              <a:buNone/>
            </a:pPr>
            <a:r>
              <a:rPr lang="en-US" sz="1500" dirty="0"/>
              <a:t>The Exit Tax – regardless of whether the exit takes place towards the EU/EEA or towards a third country (e.g., USA, Switzerland) – </a:t>
            </a:r>
            <a:r>
              <a:rPr lang="en-US" sz="1500" b="1" dirty="0"/>
              <a:t>is generally due immediately</a:t>
            </a:r>
            <a:r>
              <a:rPr lang="en-US" sz="1500" dirty="0"/>
              <a:t>; payment can only be made in </a:t>
            </a:r>
            <a:r>
              <a:rPr lang="en-US" sz="1500" b="1" dirty="0"/>
              <a:t>seven equal annual instalments </a:t>
            </a:r>
            <a:r>
              <a:rPr lang="en-US" sz="1500" dirty="0"/>
              <a:t>upon application; these are interest-free, but generally dependent on a security deposit (Sec. 6 (4) </a:t>
            </a:r>
            <a:r>
              <a:rPr lang="en-US" sz="1500" dirty="0" err="1"/>
              <a:t>AStG</a:t>
            </a:r>
            <a:r>
              <a:rPr lang="en-US" sz="1500" dirty="0"/>
              <a:t>).</a:t>
            </a:r>
            <a:endParaRPr lang="de-DE" sz="1500" dirty="0"/>
          </a:p>
          <a:p>
            <a:pPr marL="271463" lvl="1" indent="-271463" algn="just">
              <a:spcAft>
                <a:spcPts val="400"/>
              </a:spcAft>
            </a:pPr>
            <a:r>
              <a:rPr lang="en-US" sz="1500" dirty="0"/>
              <a:t>The remaining installments are due for payment immediately upon the following events (Sec. 6 (4) Sentence 5 </a:t>
            </a:r>
            <a:r>
              <a:rPr lang="en-US" sz="1500" dirty="0" err="1"/>
              <a:t>AStG</a:t>
            </a:r>
            <a:r>
              <a:rPr lang="en-US" sz="1500" dirty="0"/>
              <a:t>):</a:t>
            </a:r>
            <a:endParaRPr lang="de-DE" sz="1500" dirty="0"/>
          </a:p>
          <a:p>
            <a:pPr marL="442913" lvl="1" indent="-171450" algn="just">
              <a:spcAft>
                <a:spcPts val="400"/>
              </a:spcAft>
              <a:buSzPct val="85000"/>
              <a:tabLst>
                <a:tab pos="179388" algn="l"/>
              </a:tabLst>
            </a:pPr>
            <a:r>
              <a:rPr lang="en-US" sz="1400" kern="0" dirty="0"/>
              <a:t>The annual installment is not paid on time</a:t>
            </a:r>
            <a:endParaRPr lang="de-DE" sz="1400" kern="0" dirty="0"/>
          </a:p>
          <a:p>
            <a:pPr marL="442913" lvl="1" indent="-171450" algn="just">
              <a:spcAft>
                <a:spcPts val="400"/>
              </a:spcAft>
              <a:buSzPct val="85000"/>
              <a:tabLst>
                <a:tab pos="179388" algn="l"/>
              </a:tabLst>
            </a:pPr>
            <a:r>
              <a:rPr lang="en-US" sz="1400" kern="0" dirty="0"/>
              <a:t>The taxpayer does not fulfill his obligations to cooperate</a:t>
            </a:r>
            <a:endParaRPr lang="de-DE" sz="1400" kern="0" dirty="0"/>
          </a:p>
          <a:p>
            <a:pPr marL="442913" lvl="1" indent="-171450" algn="just">
              <a:spcAft>
                <a:spcPts val="400"/>
              </a:spcAft>
              <a:buSzPct val="85000"/>
              <a:tabLst>
                <a:tab pos="179388" algn="l"/>
              </a:tabLst>
            </a:pPr>
            <a:r>
              <a:rPr lang="en-US" sz="1400" kern="0" dirty="0"/>
              <a:t>The taxpayer files for insolvency</a:t>
            </a:r>
            <a:endParaRPr lang="de-DE" sz="1400" kern="0" dirty="0"/>
          </a:p>
          <a:p>
            <a:pPr marL="442913" lvl="1" indent="-171450" algn="just">
              <a:spcAft>
                <a:spcPts val="400"/>
              </a:spcAft>
              <a:buSzPct val="85000"/>
              <a:tabLst>
                <a:tab pos="179388" algn="l"/>
              </a:tabLst>
            </a:pPr>
            <a:r>
              <a:rPr lang="en-US" sz="1400" kern="0" dirty="0"/>
              <a:t>The shares are sold or transferred</a:t>
            </a:r>
            <a:endParaRPr lang="de-DE" sz="1400" kern="0" dirty="0"/>
          </a:p>
          <a:p>
            <a:pPr marL="442913" lvl="1" indent="-171450" algn="just">
              <a:spcAft>
                <a:spcPts val="600"/>
              </a:spcAft>
              <a:buSzPct val="85000"/>
              <a:tabLst>
                <a:tab pos="179388" algn="l"/>
              </a:tabLst>
            </a:pPr>
            <a:r>
              <a:rPr lang="en-US" sz="1400" kern="0" dirty="0"/>
              <a:t>Distributions or a return of capital contributions exceed in total more than 25% of the value of the shares ("emptying")</a:t>
            </a:r>
            <a:endParaRPr lang="de-DE" sz="1400" kern="0" dirty="0"/>
          </a:p>
          <a:p>
            <a:pPr marL="271463" lvl="1" indent="-271463" algn="just">
              <a:spcAft>
                <a:spcPts val="600"/>
              </a:spcAft>
              <a:buSzPct val="85000"/>
              <a:tabLst>
                <a:tab pos="179388" algn="l"/>
              </a:tabLst>
            </a:pPr>
            <a:r>
              <a:rPr lang="en-US" sz="1500" dirty="0"/>
              <a:t>Transfers to natural persons </a:t>
            </a:r>
            <a:r>
              <a:rPr lang="en-US" sz="1500" u="sng" dirty="0"/>
              <a:t>because of death </a:t>
            </a:r>
            <a:r>
              <a:rPr lang="en-US" sz="1500" dirty="0"/>
              <a:t>without consideration are harmless in this respect (Sec. 6 (4) Sentence 6 </a:t>
            </a:r>
            <a:r>
              <a:rPr lang="en-US" sz="1500" dirty="0" err="1"/>
              <a:t>AStG</a:t>
            </a:r>
            <a:r>
              <a:rPr lang="en-US" sz="1500" dirty="0"/>
              <a:t>); gifts, however, result in the immediate maturity of the outstanding installments.</a:t>
            </a:r>
            <a:endParaRPr lang="de-DE" sz="1500" dirty="0"/>
          </a:p>
          <a:p>
            <a:pPr marL="538163" lvl="2" indent="-271463" algn="just">
              <a:spcAft>
                <a:spcPts val="600"/>
              </a:spcAft>
            </a:pPr>
            <a:endParaRPr lang="de-DE" sz="1400" dirty="0"/>
          </a:p>
        </p:txBody>
      </p:sp>
    </p:spTree>
    <p:extLst>
      <p:ext uri="{BB962C8B-B14F-4D97-AF65-F5344CB8AC3E}">
        <p14:creationId xmlns:p14="http://schemas.microsoft.com/office/powerpoint/2010/main" val="3844545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6609259C-6941-A9CF-3EFA-B8A8D75BE4E9}"/>
              </a:ext>
            </a:extLst>
          </p:cNvPr>
          <p:cNvSpPr>
            <a:spLocks noGrp="1"/>
          </p:cNvSpPr>
          <p:nvPr>
            <p:ph type="title"/>
          </p:nvPr>
        </p:nvSpPr>
        <p:spPr/>
        <p:txBody>
          <a:bodyPr>
            <a:noAutofit/>
          </a:bodyPr>
          <a:lstStyle/>
          <a:p>
            <a:pPr>
              <a:tabLst>
                <a:tab pos="895350" algn="l"/>
                <a:tab pos="9240838" algn="l"/>
              </a:tabLst>
            </a:pPr>
            <a:r>
              <a:rPr lang="en-GB" sz="2600" b="1" i="0" noProof="0" dirty="0">
                <a:solidFill>
                  <a:srgbClr val="000000"/>
                </a:solidFill>
                <a:effectLst/>
                <a:cs typeface="Leelawadee UI" panose="020B0502040204020203" pitchFamily="34" charset="-34"/>
              </a:rPr>
              <a:t>Exit Taxation </a:t>
            </a:r>
            <a:r>
              <a:rPr lang="en-GB" sz="2600" noProof="0" dirty="0">
                <a:solidFill>
                  <a:srgbClr val="000000"/>
                </a:solidFill>
                <a:cs typeface="Leelawadee UI" panose="020B0502040204020203" pitchFamily="34" charset="-34"/>
              </a:rPr>
              <a:t>for Individuals 	</a:t>
            </a:r>
            <a:br>
              <a:rPr lang="en-GB" sz="2600" noProof="0" dirty="0">
                <a:solidFill>
                  <a:srgbClr val="000000"/>
                </a:solidFill>
                <a:cs typeface="Leelawadee UI" panose="020B0502040204020203" pitchFamily="34" charset="-34"/>
              </a:rPr>
            </a:br>
            <a:r>
              <a:rPr lang="en-GB" sz="2000" noProof="0" dirty="0">
                <a:solidFill>
                  <a:srgbClr val="000000"/>
                </a:solidFill>
                <a:cs typeface="Leelawadee UI" panose="020B0502040204020203" pitchFamily="34" charset="-34"/>
              </a:rPr>
              <a:t>Details regarding the new Exit Taxation Rules</a:t>
            </a:r>
            <a:endParaRPr lang="en-GB" sz="2600" noProof="0" dirty="0">
              <a:solidFill>
                <a:srgbClr val="000000"/>
              </a:solidFill>
              <a:cs typeface="Leelawadee UI" panose="020B0502040204020203" pitchFamily="34" charset="-34"/>
            </a:endParaRPr>
          </a:p>
        </p:txBody>
      </p:sp>
      <p:sp>
        <p:nvSpPr>
          <p:cNvPr id="3" name="Datumsplatzhalter 2">
            <a:extLst>
              <a:ext uri="{FF2B5EF4-FFF2-40B4-BE49-F238E27FC236}">
                <a16:creationId xmlns:a16="http://schemas.microsoft.com/office/drawing/2014/main" id="{7B1777E3-2FB4-4B4C-8301-A0DE0184D95D}"/>
              </a:ext>
            </a:extLst>
          </p:cNvPr>
          <p:cNvSpPr>
            <a:spLocks noGrp="1"/>
          </p:cNvSpPr>
          <p:nvPr>
            <p:ph type="dt" sz="half" idx="10"/>
          </p:nvPr>
        </p:nvSpPr>
        <p:spPr/>
        <p:txBody>
          <a:bodyPr/>
          <a:lstStyle/>
          <a:p>
            <a:fld id="{F3C26AD8-0376-4B92-9061-02E3BB3F8F9C}" type="datetime3">
              <a:rPr lang="en-GB" smtClean="0"/>
              <a:pPr/>
              <a:t>25 April, 2023</a:t>
            </a:fld>
            <a:endParaRPr lang="de-DE" dirty="0"/>
          </a:p>
        </p:txBody>
      </p:sp>
      <p:sp>
        <p:nvSpPr>
          <p:cNvPr id="4" name="Fußzeilenplatzhalter 3">
            <a:extLst>
              <a:ext uri="{FF2B5EF4-FFF2-40B4-BE49-F238E27FC236}">
                <a16:creationId xmlns:a16="http://schemas.microsoft.com/office/drawing/2014/main" id="{7716D008-5E4F-4AB1-8125-7A84C96F9D7D}"/>
              </a:ext>
            </a:extLst>
          </p:cNvPr>
          <p:cNvSpPr>
            <a:spLocks noGrp="1"/>
          </p:cNvSpPr>
          <p:nvPr>
            <p:ph type="ftr" sz="quarter" idx="11"/>
          </p:nvPr>
        </p:nvSpPr>
        <p:spPr/>
        <p:txBody>
          <a:bodyPr/>
          <a:lstStyle/>
          <a:p>
            <a:r>
              <a:rPr lang="de-DE" dirty="0"/>
              <a:t>PSP Munich</a:t>
            </a:r>
          </a:p>
        </p:txBody>
      </p:sp>
      <p:sp>
        <p:nvSpPr>
          <p:cNvPr id="5" name="Foliennummernplatzhalter 4">
            <a:extLst>
              <a:ext uri="{FF2B5EF4-FFF2-40B4-BE49-F238E27FC236}">
                <a16:creationId xmlns:a16="http://schemas.microsoft.com/office/drawing/2014/main" id="{E6574AB2-42D0-4C4D-A7FF-0EF60BC21010}"/>
              </a:ext>
            </a:extLst>
          </p:cNvPr>
          <p:cNvSpPr>
            <a:spLocks noGrp="1"/>
          </p:cNvSpPr>
          <p:nvPr>
            <p:ph type="sldNum" sz="quarter" idx="12"/>
          </p:nvPr>
        </p:nvSpPr>
        <p:spPr/>
        <p:txBody>
          <a:bodyPr/>
          <a:lstStyle/>
          <a:p>
            <a:fld id="{7336251B-1AD3-4242-9176-455EE52D991E}" type="slidenum">
              <a:rPr lang="de-DE" smtClean="0"/>
              <a:pPr/>
              <a:t>13</a:t>
            </a:fld>
            <a:endParaRPr lang="de-DE" dirty="0"/>
          </a:p>
        </p:txBody>
      </p:sp>
      <p:sp>
        <p:nvSpPr>
          <p:cNvPr id="8" name="Inhaltsplatzhalter 2">
            <a:extLst>
              <a:ext uri="{FF2B5EF4-FFF2-40B4-BE49-F238E27FC236}">
                <a16:creationId xmlns:a16="http://schemas.microsoft.com/office/drawing/2014/main" id="{943B9E68-5F53-EB62-D395-11E1D51EC605}"/>
              </a:ext>
            </a:extLst>
          </p:cNvPr>
          <p:cNvSpPr txBox="1">
            <a:spLocks/>
          </p:cNvSpPr>
          <p:nvPr/>
        </p:nvSpPr>
        <p:spPr>
          <a:xfrm>
            <a:off x="341689" y="1165248"/>
            <a:ext cx="11532716" cy="5045983"/>
          </a:xfrm>
          <a:prstGeom prst="rect">
            <a:avLst/>
          </a:prstGeom>
        </p:spPr>
        <p:txBody>
          <a:bodyPr vert="horz" lIns="91440" tIns="45720" rIns="91440" bIns="45720" rtlCol="0">
            <a:noAutofit/>
          </a:bodyPr>
          <a:lstStyle>
            <a:lvl1pPr marL="266700" indent="-2667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400" kern="1200">
                <a:solidFill>
                  <a:schemeClr val="tx1"/>
                </a:solidFill>
                <a:latin typeface="+mn-lt"/>
                <a:ea typeface="+mn-ea"/>
                <a:cs typeface="+mn-cs"/>
              </a:defRPr>
            </a:lvl1pPr>
            <a:lvl2pPr marL="542925" indent="-276225"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000" kern="1200">
                <a:solidFill>
                  <a:schemeClr val="tx1"/>
                </a:solidFill>
                <a:latin typeface="+mn-lt"/>
                <a:ea typeface="+mn-ea"/>
                <a:cs typeface="+mn-cs"/>
              </a:defRPr>
            </a:lvl2pPr>
            <a:lvl3pPr marL="809625" indent="-2667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b="1"/>
              <a:t>Temporary absence</a:t>
            </a:r>
          </a:p>
          <a:p>
            <a:pPr marL="271463" lvl="1" indent="-271463" algn="just">
              <a:spcAft>
                <a:spcPts val="600"/>
              </a:spcAft>
            </a:pPr>
            <a:r>
              <a:rPr lang="en-GB" sz="1500" dirty="0"/>
              <a:t>As before, </a:t>
            </a:r>
            <a:r>
              <a:rPr lang="en-GB" sz="1500" b="1" dirty="0"/>
              <a:t>the assessed tax will be waived</a:t>
            </a:r>
            <a:r>
              <a:rPr lang="en-GB" sz="1500" dirty="0"/>
              <a:t> – retroactively – if the termination of the unlimited tax liability is based on an </a:t>
            </a:r>
            <a:r>
              <a:rPr lang="en-GB" sz="1500" u="sng" dirty="0"/>
              <a:t>absence that is only temporary</a:t>
            </a:r>
            <a:r>
              <a:rPr lang="en-GB" sz="1500" dirty="0"/>
              <a:t> and the taxpayer becomes subject to </a:t>
            </a:r>
            <a:r>
              <a:rPr lang="en-GB" sz="1500" b="1" dirty="0"/>
              <a:t>unlimited tax liability again within seven years</a:t>
            </a:r>
            <a:r>
              <a:rPr lang="en-GB" sz="1500" dirty="0"/>
              <a:t>.  A mere </a:t>
            </a:r>
            <a:r>
              <a:rPr lang="en-GB" sz="1500" b="1" dirty="0"/>
              <a:t>intention to return </a:t>
            </a:r>
            <a:r>
              <a:rPr lang="en-GB" sz="1500" dirty="0"/>
              <a:t>and a </a:t>
            </a:r>
            <a:r>
              <a:rPr lang="en-GB" sz="1500" b="1" dirty="0"/>
              <a:t>sufficient probability</a:t>
            </a:r>
            <a:r>
              <a:rPr lang="en-GB" sz="1500" dirty="0"/>
              <a:t> shall suffice in this respect.</a:t>
            </a:r>
          </a:p>
          <a:p>
            <a:pPr marL="271463" lvl="1" indent="-271463" algn="just">
              <a:spcAft>
                <a:spcPts val="400"/>
              </a:spcAft>
            </a:pPr>
            <a:r>
              <a:rPr lang="en-GB" sz="1500" dirty="0"/>
              <a:t>This only applies if</a:t>
            </a:r>
          </a:p>
          <a:p>
            <a:pPr marL="442913" lvl="1" indent="-171450" algn="just">
              <a:spcAft>
                <a:spcPts val="400"/>
              </a:spcAft>
              <a:buSzPct val="85000"/>
              <a:tabLst>
                <a:tab pos="179388" algn="l"/>
              </a:tabLst>
            </a:pPr>
            <a:r>
              <a:rPr lang="en-GB" sz="1400" kern="0" dirty="0"/>
              <a:t>the shares </a:t>
            </a:r>
            <a:r>
              <a:rPr lang="en-GB" sz="1400" b="1" kern="0" dirty="0"/>
              <a:t>have not been sold, transferred </a:t>
            </a:r>
            <a:r>
              <a:rPr lang="en-GB" sz="1400" kern="0" dirty="0"/>
              <a:t>or included in </a:t>
            </a:r>
            <a:r>
              <a:rPr lang="en-GB" sz="1400" b="1" kern="0" dirty="0"/>
              <a:t>business assets </a:t>
            </a:r>
            <a:r>
              <a:rPr lang="en-GB" sz="1400" kern="0" dirty="0"/>
              <a:t>in the meantime,</a:t>
            </a:r>
          </a:p>
          <a:p>
            <a:pPr marL="442913" lvl="1" indent="-171450" algn="just">
              <a:spcAft>
                <a:spcPts val="400"/>
              </a:spcAft>
              <a:buSzPct val="85000"/>
              <a:tabLst>
                <a:tab pos="179388" algn="l"/>
              </a:tabLst>
            </a:pPr>
            <a:r>
              <a:rPr lang="en-GB" sz="1400" kern="0" dirty="0"/>
              <a:t>there have not been any </a:t>
            </a:r>
            <a:r>
              <a:rPr lang="en-GB" sz="1400" b="1" kern="0" dirty="0"/>
              <a:t>profit distributions </a:t>
            </a:r>
            <a:r>
              <a:rPr lang="en-GB" sz="1400" kern="0" dirty="0"/>
              <a:t>or no </a:t>
            </a:r>
            <a:r>
              <a:rPr lang="en-GB" sz="1400" b="1" kern="0" dirty="0"/>
              <a:t>return of contributions </a:t>
            </a:r>
            <a:r>
              <a:rPr lang="en-GB" sz="1400" kern="0" dirty="0"/>
              <a:t>greater than 25% of the value of the shares, and</a:t>
            </a:r>
          </a:p>
          <a:p>
            <a:pPr marL="442913" lvl="1" indent="-171450" algn="just">
              <a:spcAft>
                <a:spcPts val="600"/>
              </a:spcAft>
              <a:buSzPct val="85000"/>
              <a:tabLst>
                <a:tab pos="179388" algn="l"/>
              </a:tabLst>
            </a:pPr>
            <a:r>
              <a:rPr lang="en-GB" sz="1400" kern="0" dirty="0"/>
              <a:t>the </a:t>
            </a:r>
            <a:r>
              <a:rPr lang="en-GB" sz="1400" b="1" kern="0" dirty="0"/>
              <a:t>right of taxation of the Federal Republic of Germany </a:t>
            </a:r>
            <a:r>
              <a:rPr lang="en-GB" sz="1400" kern="0" dirty="0"/>
              <a:t>with respect to the gain from the disposal of the shares is re-established at least to the extent that it existed at the time of the termination of the tax liability.</a:t>
            </a:r>
          </a:p>
          <a:p>
            <a:pPr marL="271463" lvl="1" indent="-271463" algn="just">
              <a:spcAft>
                <a:spcPts val="600"/>
              </a:spcAft>
              <a:buSzPct val="85000"/>
              <a:tabLst>
                <a:tab pos="179388" algn="l"/>
              </a:tabLst>
            </a:pPr>
            <a:r>
              <a:rPr lang="en-GB" sz="1500" dirty="0"/>
              <a:t>Upon </a:t>
            </a:r>
            <a:r>
              <a:rPr lang="en-GB" sz="1500" b="1" dirty="0"/>
              <a:t>request</a:t>
            </a:r>
            <a:r>
              <a:rPr lang="en-GB" sz="1500" dirty="0"/>
              <a:t>, the period can be extended </a:t>
            </a:r>
            <a:r>
              <a:rPr lang="en-GB" sz="1500" b="1" dirty="0"/>
              <a:t>once by five years </a:t>
            </a:r>
            <a:r>
              <a:rPr lang="en-GB" sz="1500" dirty="0"/>
              <a:t>if the intention to return remains unchanged; in contrast to the previous situation, professional reasons for the further temporary absence are no longer relevant.</a:t>
            </a:r>
          </a:p>
          <a:p>
            <a:pPr marL="271463" lvl="1" indent="-271463" algn="just">
              <a:spcAft>
                <a:spcPts val="600"/>
              </a:spcAft>
              <a:buSzPct val="85000"/>
              <a:tabLst>
                <a:tab pos="179388" algn="l"/>
              </a:tabLst>
            </a:pPr>
            <a:r>
              <a:rPr lang="en-GB" sz="1500" dirty="0"/>
              <a:t>In cases of (recognized) temporary absence, the tax is assessed, but the collection of annual </a:t>
            </a:r>
            <a:r>
              <a:rPr lang="en-GB" sz="1500" dirty="0" err="1"/>
              <a:t>installments</a:t>
            </a:r>
            <a:r>
              <a:rPr lang="en-GB" sz="1500" dirty="0"/>
              <a:t> is waived at the request of the taxpayer (Sec. 6 (4) Sentence 7 </a:t>
            </a:r>
            <a:r>
              <a:rPr lang="en-GB" sz="1500" dirty="0" err="1"/>
              <a:t>AStG</a:t>
            </a:r>
            <a:r>
              <a:rPr lang="en-GB" sz="1500" dirty="0"/>
              <a:t>).</a:t>
            </a:r>
          </a:p>
          <a:p>
            <a:pPr marL="271463" lvl="1" indent="-271463" algn="just">
              <a:spcAft>
                <a:spcPts val="600"/>
              </a:spcAft>
              <a:buSzPct val="85000"/>
              <a:tabLst>
                <a:tab pos="179388" algn="l"/>
              </a:tabLst>
            </a:pPr>
            <a:r>
              <a:rPr lang="en-GB" sz="1500" dirty="0"/>
              <a:t>If the taxpayer does not return to Germany in due time or if the taxpayer violates the above-mentioned additional requirements, Sec. 6 (4) Sentence 8 </a:t>
            </a:r>
            <a:r>
              <a:rPr lang="en-GB" sz="1500" dirty="0" err="1"/>
              <a:t>AStG</a:t>
            </a:r>
            <a:r>
              <a:rPr lang="en-GB" sz="1500" dirty="0"/>
              <a:t> provides - in order to avoid unjustified liquidity advantages - for interest to be paid (in accordance with Sec. 234 German Formal Tax Act) for the duration of the deferral granted.</a:t>
            </a:r>
          </a:p>
        </p:txBody>
      </p:sp>
    </p:spTree>
    <p:extLst>
      <p:ext uri="{BB962C8B-B14F-4D97-AF65-F5344CB8AC3E}">
        <p14:creationId xmlns:p14="http://schemas.microsoft.com/office/powerpoint/2010/main" val="79348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6609259C-6941-A9CF-3EFA-B8A8D75BE4E9}"/>
              </a:ext>
            </a:extLst>
          </p:cNvPr>
          <p:cNvSpPr>
            <a:spLocks noGrp="1"/>
          </p:cNvSpPr>
          <p:nvPr>
            <p:ph type="title"/>
          </p:nvPr>
        </p:nvSpPr>
        <p:spPr/>
        <p:txBody>
          <a:bodyPr>
            <a:noAutofit/>
          </a:bodyPr>
          <a:lstStyle/>
          <a:p>
            <a:pPr>
              <a:tabLst>
                <a:tab pos="895350" algn="l"/>
                <a:tab pos="9240838" algn="l"/>
              </a:tabLst>
            </a:pPr>
            <a:r>
              <a:rPr lang="en-GB" sz="2600" b="1" i="0" noProof="0" dirty="0">
                <a:solidFill>
                  <a:srgbClr val="000000"/>
                </a:solidFill>
                <a:effectLst/>
                <a:cs typeface="Leelawadee UI" panose="020B0502040204020203" pitchFamily="34" charset="-34"/>
              </a:rPr>
              <a:t>Exit Taxation </a:t>
            </a:r>
            <a:r>
              <a:rPr lang="en-GB" sz="2600" noProof="0" dirty="0">
                <a:solidFill>
                  <a:srgbClr val="000000"/>
                </a:solidFill>
                <a:cs typeface="Leelawadee UI" panose="020B0502040204020203" pitchFamily="34" charset="-34"/>
              </a:rPr>
              <a:t>for Individuals 	</a:t>
            </a:r>
            <a:br>
              <a:rPr lang="en-GB" sz="2600" noProof="0" dirty="0">
                <a:solidFill>
                  <a:srgbClr val="000000"/>
                </a:solidFill>
                <a:cs typeface="Leelawadee UI" panose="020B0502040204020203" pitchFamily="34" charset="-34"/>
              </a:rPr>
            </a:br>
            <a:r>
              <a:rPr lang="en-GB" sz="2000" noProof="0" dirty="0">
                <a:solidFill>
                  <a:srgbClr val="000000"/>
                </a:solidFill>
                <a:cs typeface="Leelawadee UI" panose="020B0502040204020203" pitchFamily="34" charset="-34"/>
              </a:rPr>
              <a:t>Details regarding the new Exit Taxation Rules</a:t>
            </a:r>
            <a:endParaRPr lang="en-GB" sz="2600" noProof="0" dirty="0">
              <a:solidFill>
                <a:srgbClr val="000000"/>
              </a:solidFill>
              <a:cs typeface="Leelawadee UI" panose="020B0502040204020203" pitchFamily="34" charset="-34"/>
            </a:endParaRPr>
          </a:p>
        </p:txBody>
      </p:sp>
      <p:sp>
        <p:nvSpPr>
          <p:cNvPr id="3" name="Datumsplatzhalter 2">
            <a:extLst>
              <a:ext uri="{FF2B5EF4-FFF2-40B4-BE49-F238E27FC236}">
                <a16:creationId xmlns:a16="http://schemas.microsoft.com/office/drawing/2014/main" id="{7B1777E3-2FB4-4B4C-8301-A0DE0184D95D}"/>
              </a:ext>
            </a:extLst>
          </p:cNvPr>
          <p:cNvSpPr>
            <a:spLocks noGrp="1"/>
          </p:cNvSpPr>
          <p:nvPr>
            <p:ph type="dt" sz="half" idx="10"/>
          </p:nvPr>
        </p:nvSpPr>
        <p:spPr/>
        <p:txBody>
          <a:bodyPr/>
          <a:lstStyle/>
          <a:p>
            <a:fld id="{F3C26AD8-0376-4B92-9061-02E3BB3F8F9C}" type="datetime3">
              <a:rPr lang="en-GB" smtClean="0"/>
              <a:pPr/>
              <a:t>25 April, 2023</a:t>
            </a:fld>
            <a:endParaRPr lang="de-DE" dirty="0"/>
          </a:p>
        </p:txBody>
      </p:sp>
      <p:sp>
        <p:nvSpPr>
          <p:cNvPr id="4" name="Fußzeilenplatzhalter 3">
            <a:extLst>
              <a:ext uri="{FF2B5EF4-FFF2-40B4-BE49-F238E27FC236}">
                <a16:creationId xmlns:a16="http://schemas.microsoft.com/office/drawing/2014/main" id="{7716D008-5E4F-4AB1-8125-7A84C96F9D7D}"/>
              </a:ext>
            </a:extLst>
          </p:cNvPr>
          <p:cNvSpPr>
            <a:spLocks noGrp="1"/>
          </p:cNvSpPr>
          <p:nvPr>
            <p:ph type="ftr" sz="quarter" idx="11"/>
          </p:nvPr>
        </p:nvSpPr>
        <p:spPr/>
        <p:txBody>
          <a:bodyPr/>
          <a:lstStyle/>
          <a:p>
            <a:r>
              <a:rPr lang="de-DE" dirty="0"/>
              <a:t>PSP Munich</a:t>
            </a:r>
          </a:p>
        </p:txBody>
      </p:sp>
      <p:sp>
        <p:nvSpPr>
          <p:cNvPr id="5" name="Foliennummernplatzhalter 4">
            <a:extLst>
              <a:ext uri="{FF2B5EF4-FFF2-40B4-BE49-F238E27FC236}">
                <a16:creationId xmlns:a16="http://schemas.microsoft.com/office/drawing/2014/main" id="{E6574AB2-42D0-4C4D-A7FF-0EF60BC21010}"/>
              </a:ext>
            </a:extLst>
          </p:cNvPr>
          <p:cNvSpPr>
            <a:spLocks noGrp="1"/>
          </p:cNvSpPr>
          <p:nvPr>
            <p:ph type="sldNum" sz="quarter" idx="12"/>
          </p:nvPr>
        </p:nvSpPr>
        <p:spPr/>
        <p:txBody>
          <a:bodyPr/>
          <a:lstStyle/>
          <a:p>
            <a:fld id="{7336251B-1AD3-4242-9176-455EE52D991E}" type="slidenum">
              <a:rPr lang="de-DE" smtClean="0"/>
              <a:pPr/>
              <a:t>14</a:t>
            </a:fld>
            <a:endParaRPr lang="de-DE" dirty="0"/>
          </a:p>
        </p:txBody>
      </p:sp>
      <p:sp>
        <p:nvSpPr>
          <p:cNvPr id="8" name="Inhaltsplatzhalter 2">
            <a:extLst>
              <a:ext uri="{FF2B5EF4-FFF2-40B4-BE49-F238E27FC236}">
                <a16:creationId xmlns:a16="http://schemas.microsoft.com/office/drawing/2014/main" id="{943B9E68-5F53-EB62-D395-11E1D51EC605}"/>
              </a:ext>
            </a:extLst>
          </p:cNvPr>
          <p:cNvSpPr txBox="1">
            <a:spLocks/>
          </p:cNvSpPr>
          <p:nvPr/>
        </p:nvSpPr>
        <p:spPr>
          <a:xfrm>
            <a:off x="341689" y="1165249"/>
            <a:ext cx="11532716" cy="454002"/>
          </a:xfrm>
          <a:prstGeom prst="rect">
            <a:avLst/>
          </a:prstGeom>
        </p:spPr>
        <p:txBody>
          <a:bodyPr vert="horz" lIns="91440" tIns="45720" rIns="91440" bIns="45720" rtlCol="0">
            <a:noAutofit/>
          </a:bodyPr>
          <a:lstStyle>
            <a:lvl1pPr marL="266700" indent="-2667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400" kern="1200">
                <a:solidFill>
                  <a:schemeClr val="tx1"/>
                </a:solidFill>
                <a:latin typeface="+mn-lt"/>
                <a:ea typeface="+mn-ea"/>
                <a:cs typeface="+mn-cs"/>
              </a:defRPr>
            </a:lvl1pPr>
            <a:lvl2pPr marL="542925" indent="-276225"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000" kern="1200">
                <a:solidFill>
                  <a:schemeClr val="tx1"/>
                </a:solidFill>
                <a:latin typeface="+mn-lt"/>
                <a:ea typeface="+mn-ea"/>
                <a:cs typeface="+mn-cs"/>
              </a:defRPr>
            </a:lvl2pPr>
            <a:lvl3pPr marL="809625" indent="-2667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US" sz="1800" b="1" dirty="0"/>
              <a:t>Overview of deferral (or instalment) payment options.</a:t>
            </a:r>
            <a:endParaRPr lang="de-DE" sz="1800" b="1" dirty="0"/>
          </a:p>
        </p:txBody>
      </p:sp>
      <p:graphicFrame>
        <p:nvGraphicFramePr>
          <p:cNvPr id="2" name="Tabelle 5">
            <a:extLst>
              <a:ext uri="{FF2B5EF4-FFF2-40B4-BE49-F238E27FC236}">
                <a16:creationId xmlns:a16="http://schemas.microsoft.com/office/drawing/2014/main" id="{DC3B60F7-44F0-0E53-C5D1-3DD33719DC13}"/>
              </a:ext>
            </a:extLst>
          </p:cNvPr>
          <p:cNvGraphicFramePr>
            <a:graphicFrameLocks noGrp="1"/>
          </p:cNvGraphicFramePr>
          <p:nvPr>
            <p:extLst>
              <p:ext uri="{D42A27DB-BD31-4B8C-83A1-F6EECF244321}">
                <p14:modId xmlns:p14="http://schemas.microsoft.com/office/powerpoint/2010/main" val="2596291550"/>
              </p:ext>
            </p:extLst>
          </p:nvPr>
        </p:nvGraphicFramePr>
        <p:xfrm>
          <a:off x="336549" y="1558710"/>
          <a:ext cx="11132008" cy="4774824"/>
        </p:xfrm>
        <a:graphic>
          <a:graphicData uri="http://schemas.openxmlformats.org/drawingml/2006/table">
            <a:tbl>
              <a:tblPr firstRow="1" bandRow="1">
                <a:tableStyleId>{5C22544A-7EE6-4342-B048-85BDC9FD1C3A}</a:tableStyleId>
              </a:tblPr>
              <a:tblGrid>
                <a:gridCol w="2783002">
                  <a:extLst>
                    <a:ext uri="{9D8B030D-6E8A-4147-A177-3AD203B41FA5}">
                      <a16:colId xmlns:a16="http://schemas.microsoft.com/office/drawing/2014/main" val="1199233495"/>
                    </a:ext>
                  </a:extLst>
                </a:gridCol>
                <a:gridCol w="2783002">
                  <a:extLst>
                    <a:ext uri="{9D8B030D-6E8A-4147-A177-3AD203B41FA5}">
                      <a16:colId xmlns:a16="http://schemas.microsoft.com/office/drawing/2014/main" val="621685437"/>
                    </a:ext>
                  </a:extLst>
                </a:gridCol>
                <a:gridCol w="2783002">
                  <a:extLst>
                    <a:ext uri="{9D8B030D-6E8A-4147-A177-3AD203B41FA5}">
                      <a16:colId xmlns:a16="http://schemas.microsoft.com/office/drawing/2014/main" val="396809025"/>
                    </a:ext>
                  </a:extLst>
                </a:gridCol>
                <a:gridCol w="2783002">
                  <a:extLst>
                    <a:ext uri="{9D8B030D-6E8A-4147-A177-3AD203B41FA5}">
                      <a16:colId xmlns:a16="http://schemas.microsoft.com/office/drawing/2014/main" val="6588437"/>
                    </a:ext>
                  </a:extLst>
                </a:gridCol>
              </a:tblGrid>
              <a:tr h="566697">
                <a:tc>
                  <a:txBody>
                    <a:bodyPr/>
                    <a:lstStyle/>
                    <a:p>
                      <a:r>
                        <a:rPr lang="en-GB" sz="1700" noProof="0" dirty="0"/>
                        <a:t>Immediate payment (basic case)</a:t>
                      </a:r>
                    </a:p>
                  </a:txBody>
                  <a:tcPr/>
                </a:tc>
                <a:tc>
                  <a:txBody>
                    <a:bodyPr/>
                    <a:lstStyle/>
                    <a:p>
                      <a:r>
                        <a:rPr lang="en-GB" sz="1700" noProof="0" dirty="0"/>
                        <a:t>Payment in instalments when moving away</a:t>
                      </a:r>
                    </a:p>
                  </a:txBody>
                  <a:tcPr/>
                </a:tc>
                <a:tc>
                  <a:txBody>
                    <a:bodyPr/>
                    <a:lstStyle/>
                    <a:p>
                      <a:r>
                        <a:rPr lang="en-GB" sz="1700" noProof="0" dirty="0"/>
                        <a:t>Payment in instalments for temporary absence</a:t>
                      </a:r>
                    </a:p>
                  </a:txBody>
                  <a:tcPr/>
                </a:tc>
                <a:tc>
                  <a:txBody>
                    <a:bodyPr/>
                    <a:lstStyle/>
                    <a:p>
                      <a:r>
                        <a:rPr lang="en-GB" sz="1700" noProof="0" dirty="0"/>
                        <a:t>Deferral in case of temporary absence</a:t>
                      </a:r>
                    </a:p>
                  </a:txBody>
                  <a:tcPr/>
                </a:tc>
                <a:extLst>
                  <a:ext uri="{0D108BD9-81ED-4DB2-BD59-A6C34878D82A}">
                    <a16:rowId xmlns:a16="http://schemas.microsoft.com/office/drawing/2014/main" val="1341803845"/>
                  </a:ext>
                </a:extLst>
              </a:tr>
              <a:tr h="2422630">
                <a:tc>
                  <a:txBody>
                    <a:bodyPr/>
                    <a:lstStyle/>
                    <a:p>
                      <a:pPr algn="just"/>
                      <a:r>
                        <a:rPr lang="en-GB" sz="1300" noProof="0" dirty="0"/>
                        <a:t>As a rule, the departure tax (income tax) must be paid in full when the (income) tax assessment notice is issued. This also applies in case of a temporary absence.</a:t>
                      </a:r>
                    </a:p>
                  </a:txBody>
                  <a:tcPr/>
                </a:tc>
                <a:tc>
                  <a:txBody>
                    <a:bodyPr/>
                    <a:lstStyle/>
                    <a:p>
                      <a:pPr algn="just"/>
                      <a:r>
                        <a:rPr lang="en-GB" sz="1300" kern="1200" noProof="0" dirty="0">
                          <a:solidFill>
                            <a:schemeClr val="dk1"/>
                          </a:solidFill>
                          <a:latin typeface="+mn-lt"/>
                          <a:ea typeface="+mn-ea"/>
                          <a:cs typeface="+mn-cs"/>
                        </a:rPr>
                        <a:t>In case of final departure, the Exit Tax can be paid in </a:t>
                      </a:r>
                      <a:r>
                        <a:rPr lang="en-GB" sz="1300" b="1" kern="1200" noProof="0" dirty="0">
                          <a:solidFill>
                            <a:schemeClr val="dk1"/>
                          </a:solidFill>
                          <a:latin typeface="+mn-lt"/>
                          <a:ea typeface="+mn-ea"/>
                          <a:cs typeface="+mn-cs"/>
                        </a:rPr>
                        <a:t>seven equal instalments</a:t>
                      </a:r>
                      <a:r>
                        <a:rPr lang="en-GB" sz="1300" kern="1200" noProof="0" dirty="0">
                          <a:solidFill>
                            <a:schemeClr val="dk1"/>
                          </a:solidFill>
                          <a:latin typeface="+mn-lt"/>
                          <a:ea typeface="+mn-ea"/>
                          <a:cs typeface="+mn-cs"/>
                        </a:rPr>
                        <a:t> </a:t>
                      </a:r>
                      <a:r>
                        <a:rPr lang="en-GB" sz="1300" b="1" kern="1200" noProof="0" dirty="0">
                          <a:solidFill>
                            <a:schemeClr val="dk1"/>
                          </a:solidFill>
                          <a:latin typeface="+mn-lt"/>
                          <a:ea typeface="+mn-ea"/>
                          <a:cs typeface="+mn-cs"/>
                        </a:rPr>
                        <a:t>upon application</a:t>
                      </a:r>
                      <a:r>
                        <a:rPr lang="en-GB" sz="1300" kern="1200" noProof="0" dirty="0">
                          <a:solidFill>
                            <a:schemeClr val="dk1"/>
                          </a:solidFill>
                          <a:latin typeface="+mn-lt"/>
                          <a:ea typeface="+mn-ea"/>
                          <a:cs typeface="+mn-cs"/>
                        </a:rPr>
                        <a:t> (payment by instalments). </a:t>
                      </a:r>
                      <a:r>
                        <a:rPr lang="en-GB" sz="1300" b="1" kern="1200" noProof="0" dirty="0">
                          <a:solidFill>
                            <a:schemeClr val="dk1"/>
                          </a:solidFill>
                          <a:latin typeface="+mn-lt"/>
                          <a:ea typeface="+mn-ea"/>
                          <a:cs typeface="+mn-cs"/>
                        </a:rPr>
                        <a:t>Provision of collateral </a:t>
                      </a:r>
                      <a:r>
                        <a:rPr lang="en-GB" sz="1300" kern="1200" noProof="0" dirty="0">
                          <a:solidFill>
                            <a:schemeClr val="dk1"/>
                          </a:solidFill>
                          <a:latin typeface="+mn-lt"/>
                          <a:ea typeface="+mn-ea"/>
                          <a:cs typeface="+mn-cs"/>
                        </a:rPr>
                        <a:t>(e.g., deposit of cash or pledge of GmbH shares) generally required.</a:t>
                      </a:r>
                    </a:p>
                    <a:p>
                      <a:pPr algn="just"/>
                      <a:r>
                        <a:rPr lang="en-GB" sz="1300" b="1" kern="1200" noProof="0" dirty="0">
                          <a:solidFill>
                            <a:schemeClr val="dk1"/>
                          </a:solidFill>
                          <a:latin typeface="+mn-lt"/>
                          <a:ea typeface="+mn-ea"/>
                          <a:cs typeface="+mn-cs"/>
                        </a:rPr>
                        <a:t>No</a:t>
                      </a:r>
                      <a:r>
                        <a:rPr lang="en-GB" sz="1300" kern="1200" noProof="0" dirty="0">
                          <a:solidFill>
                            <a:schemeClr val="dk1"/>
                          </a:solidFill>
                          <a:latin typeface="+mn-lt"/>
                          <a:ea typeface="+mn-ea"/>
                          <a:cs typeface="+mn-cs"/>
                        </a:rPr>
                        <a:t> interest is paid on the instalments.</a:t>
                      </a:r>
                    </a:p>
                  </a:txBody>
                  <a:tcPr/>
                </a:tc>
                <a:tc>
                  <a:txBody>
                    <a:bodyPr/>
                    <a:lstStyle/>
                    <a:p>
                      <a:pPr algn="just"/>
                      <a:r>
                        <a:rPr lang="en-GB" sz="1300" kern="1200" noProof="0" dirty="0">
                          <a:solidFill>
                            <a:schemeClr val="dk1"/>
                          </a:solidFill>
                          <a:latin typeface="+mn-lt"/>
                          <a:ea typeface="+mn-ea"/>
                          <a:cs typeface="+mn-cs"/>
                        </a:rPr>
                        <a:t>In case of temporary absence, the Exit Tax can be paid in </a:t>
                      </a:r>
                      <a:r>
                        <a:rPr lang="en-GB" sz="1300" b="1" kern="1200" noProof="0" dirty="0">
                          <a:solidFill>
                            <a:schemeClr val="dk1"/>
                          </a:solidFill>
                          <a:latin typeface="+mn-lt"/>
                          <a:ea typeface="+mn-ea"/>
                          <a:cs typeface="+mn-cs"/>
                        </a:rPr>
                        <a:t>annual instalments upon request</a:t>
                      </a:r>
                      <a:r>
                        <a:rPr lang="en-GB" sz="1300" kern="1200" noProof="0" dirty="0">
                          <a:solidFill>
                            <a:schemeClr val="dk1"/>
                          </a:solidFill>
                          <a:latin typeface="+mn-lt"/>
                          <a:ea typeface="+mn-ea"/>
                          <a:cs typeface="+mn-cs"/>
                        </a:rPr>
                        <a:t>; the period of instalment payment corresponds to the period set by the tax office (i.e., maximum 12 years). </a:t>
                      </a:r>
                      <a:r>
                        <a:rPr lang="en-GB" sz="1300" b="1" kern="1200" noProof="0" dirty="0">
                          <a:solidFill>
                            <a:schemeClr val="dk1"/>
                          </a:solidFill>
                          <a:latin typeface="+mn-lt"/>
                          <a:ea typeface="+mn-ea"/>
                          <a:cs typeface="+mn-cs"/>
                        </a:rPr>
                        <a:t>Provision of collateral </a:t>
                      </a:r>
                      <a:r>
                        <a:rPr lang="en-GB" sz="1300" kern="1200" noProof="0" dirty="0">
                          <a:solidFill>
                            <a:schemeClr val="dk1"/>
                          </a:solidFill>
                          <a:latin typeface="+mn-lt"/>
                          <a:ea typeface="+mn-ea"/>
                          <a:cs typeface="+mn-cs"/>
                        </a:rPr>
                        <a:t>is generally required.</a:t>
                      </a:r>
                    </a:p>
                    <a:p>
                      <a:pPr algn="just"/>
                      <a:r>
                        <a:rPr lang="en-GB" sz="1300" b="1" kern="1200" noProof="0" dirty="0">
                          <a:solidFill>
                            <a:schemeClr val="dk1"/>
                          </a:solidFill>
                          <a:latin typeface="+mn-lt"/>
                          <a:ea typeface="+mn-ea"/>
                          <a:cs typeface="+mn-cs"/>
                        </a:rPr>
                        <a:t>No</a:t>
                      </a:r>
                      <a:r>
                        <a:rPr lang="en-GB" sz="1300" kern="1200" noProof="0" dirty="0">
                          <a:solidFill>
                            <a:schemeClr val="dk1"/>
                          </a:solidFill>
                          <a:latin typeface="+mn-lt"/>
                          <a:ea typeface="+mn-ea"/>
                          <a:cs typeface="+mn-cs"/>
                        </a:rPr>
                        <a:t> interest on the instalments.</a:t>
                      </a:r>
                    </a:p>
                  </a:txBody>
                  <a:tcPr/>
                </a:tc>
                <a:tc>
                  <a:txBody>
                    <a:bodyPr/>
                    <a:lstStyle/>
                    <a:p>
                      <a:pPr algn="just"/>
                      <a:r>
                        <a:rPr lang="en-GB" sz="1300" kern="1200" noProof="0" dirty="0">
                          <a:solidFill>
                            <a:schemeClr val="dk1"/>
                          </a:solidFill>
                          <a:latin typeface="+mn-lt"/>
                          <a:ea typeface="+mn-ea"/>
                          <a:cs typeface="+mn-cs"/>
                        </a:rPr>
                        <a:t>In case of temporary absence, the possibility of deferral of the Exit Tax exists </a:t>
                      </a:r>
                      <a:r>
                        <a:rPr lang="en-GB" sz="1300" b="1" kern="1200" noProof="0" dirty="0">
                          <a:solidFill>
                            <a:schemeClr val="dk1"/>
                          </a:solidFill>
                          <a:latin typeface="+mn-lt"/>
                          <a:ea typeface="+mn-ea"/>
                          <a:cs typeface="+mn-cs"/>
                        </a:rPr>
                        <a:t>upon request.</a:t>
                      </a:r>
                    </a:p>
                    <a:p>
                      <a:pPr algn="just"/>
                      <a:r>
                        <a:rPr lang="en-GB" sz="1300" b="1" kern="1200" noProof="0" dirty="0">
                          <a:solidFill>
                            <a:schemeClr val="dk1"/>
                          </a:solidFill>
                          <a:latin typeface="+mn-lt"/>
                          <a:ea typeface="+mn-ea"/>
                          <a:cs typeface="+mn-cs"/>
                        </a:rPr>
                        <a:t>Provision of collateral </a:t>
                      </a:r>
                      <a:r>
                        <a:rPr lang="en-GB" sz="1300" kern="1200" noProof="0" dirty="0">
                          <a:solidFill>
                            <a:schemeClr val="dk1"/>
                          </a:solidFill>
                          <a:latin typeface="+mn-lt"/>
                          <a:ea typeface="+mn-ea"/>
                          <a:cs typeface="+mn-cs"/>
                        </a:rPr>
                        <a:t>is generally required. </a:t>
                      </a:r>
                    </a:p>
                    <a:p>
                      <a:pPr algn="just"/>
                      <a:r>
                        <a:rPr lang="en-GB" sz="1300" b="1" kern="1200" noProof="0" dirty="0">
                          <a:solidFill>
                            <a:schemeClr val="dk1"/>
                          </a:solidFill>
                          <a:latin typeface="+mn-lt"/>
                          <a:ea typeface="+mn-ea"/>
                          <a:cs typeface="+mn-cs"/>
                        </a:rPr>
                        <a:t>No</a:t>
                      </a:r>
                      <a:r>
                        <a:rPr lang="en-GB" sz="1300" kern="1200" noProof="0" dirty="0">
                          <a:solidFill>
                            <a:schemeClr val="dk1"/>
                          </a:solidFill>
                          <a:latin typeface="+mn-lt"/>
                          <a:ea typeface="+mn-ea"/>
                          <a:cs typeface="+mn-cs"/>
                        </a:rPr>
                        <a:t> interest is paid on the instalments.</a:t>
                      </a:r>
                    </a:p>
                    <a:p>
                      <a:pPr algn="just"/>
                      <a:r>
                        <a:rPr lang="en-GB" sz="1300" b="1" kern="1200" noProof="0" dirty="0">
                          <a:solidFill>
                            <a:schemeClr val="dk1"/>
                          </a:solidFill>
                          <a:latin typeface="+mn-lt"/>
                          <a:ea typeface="+mn-ea"/>
                          <a:cs typeface="+mn-cs"/>
                        </a:rPr>
                        <a:t>If no return is made within the set period, subsequent interest on the Exit Tax is charged </a:t>
                      </a:r>
                      <a:r>
                        <a:rPr lang="en-GB" sz="1300" kern="1200" noProof="0" dirty="0">
                          <a:solidFill>
                            <a:schemeClr val="dk1"/>
                          </a:solidFill>
                          <a:latin typeface="+mn-lt"/>
                          <a:ea typeface="+mn-ea"/>
                          <a:cs typeface="+mn-cs"/>
                        </a:rPr>
                        <a:t>at the current rate of 6% p.a.</a:t>
                      </a:r>
                    </a:p>
                  </a:txBody>
                  <a:tcPr/>
                </a:tc>
                <a:extLst>
                  <a:ext uri="{0D108BD9-81ED-4DB2-BD59-A6C34878D82A}">
                    <a16:rowId xmlns:a16="http://schemas.microsoft.com/office/drawing/2014/main" val="3821678259"/>
                  </a:ext>
                </a:extLst>
              </a:tr>
              <a:tr h="1742594">
                <a:tc>
                  <a:txBody>
                    <a:bodyPr/>
                    <a:lstStyle/>
                    <a:p>
                      <a:pPr algn="just"/>
                      <a:endParaRPr lang="en-GB" sz="1500" noProof="0" dirty="0"/>
                    </a:p>
                  </a:txBody>
                  <a:tcPr/>
                </a:tc>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noProof="0" dirty="0"/>
                        <a:t>The instalments are due immediately upon the occurrence of the following events or the deferral granted is revoked:</a:t>
                      </a:r>
                    </a:p>
                    <a:p>
                      <a:pPr marL="180975" indent="-180975" algn="just">
                        <a:buFont typeface="Arial" panose="020B0604020202020204" pitchFamily="34" charset="0"/>
                        <a:buChar char="•"/>
                      </a:pPr>
                      <a:r>
                        <a:rPr lang="en-GB" sz="1300" noProof="0" dirty="0"/>
                        <a:t>Annual instalment is not paid on time (does not apply to last column).</a:t>
                      </a:r>
                    </a:p>
                    <a:p>
                      <a:pPr marL="180975" indent="-180975" algn="just">
                        <a:buFont typeface="Arial" panose="020B0604020202020204" pitchFamily="34" charset="0"/>
                        <a:buChar char="•"/>
                      </a:pPr>
                      <a:r>
                        <a:rPr lang="en-GB" sz="1300" noProof="0" dirty="0"/>
                        <a:t>Taxpayer fails to comply with its obligations to cooperate with regard to exit taxation</a:t>
                      </a:r>
                    </a:p>
                    <a:p>
                      <a:pPr marL="180975" indent="-180975" algn="just">
                        <a:buFont typeface="Arial" panose="020B0604020202020204" pitchFamily="34" charset="0"/>
                        <a:buChar char="•"/>
                      </a:pPr>
                      <a:r>
                        <a:rPr lang="en-GB" sz="1300" noProof="0" dirty="0"/>
                        <a:t>Taxpayer files for insolvency </a:t>
                      </a:r>
                    </a:p>
                    <a:p>
                      <a:pPr marL="180975" indent="-180975" algn="just">
                        <a:buFont typeface="Arial" panose="020B0604020202020204" pitchFamily="34" charset="0"/>
                        <a:buChar char="•"/>
                      </a:pPr>
                      <a:r>
                        <a:rPr lang="en-GB" sz="1300" noProof="0" dirty="0"/>
                        <a:t>Shares are sold or transferred (does not apply to transfer upon death)</a:t>
                      </a:r>
                    </a:p>
                    <a:p>
                      <a:pPr marL="180975" indent="-180975" algn="just">
                        <a:buFont typeface="Arial" panose="020B0604020202020204" pitchFamily="34" charset="0"/>
                        <a:buChar char="•"/>
                      </a:pPr>
                      <a:r>
                        <a:rPr lang="en-GB" sz="1300" noProof="0" dirty="0"/>
                        <a:t>Profit distribution or return of contributions exceeds 25% of the value of the share at the time of departure</a:t>
                      </a:r>
                    </a:p>
                  </a:txBody>
                  <a:tcPr/>
                </a:tc>
                <a:tc hMerge="1">
                  <a:txBody>
                    <a:bodyPr/>
                    <a:lstStyle/>
                    <a:p>
                      <a:pPr algn="just"/>
                      <a:endParaRPr lang="de-DE" sz="1500" dirty="0"/>
                    </a:p>
                  </a:txBody>
                  <a:tcPr/>
                </a:tc>
                <a:tc hMerge="1">
                  <a:txBody>
                    <a:bodyPr/>
                    <a:lstStyle/>
                    <a:p>
                      <a:pPr algn="just"/>
                      <a:endParaRPr lang="de-DE" sz="1500" dirty="0"/>
                    </a:p>
                  </a:txBody>
                  <a:tcPr/>
                </a:tc>
                <a:extLst>
                  <a:ext uri="{0D108BD9-81ED-4DB2-BD59-A6C34878D82A}">
                    <a16:rowId xmlns:a16="http://schemas.microsoft.com/office/drawing/2014/main" val="1921954343"/>
                  </a:ext>
                </a:extLst>
              </a:tr>
            </a:tbl>
          </a:graphicData>
        </a:graphic>
      </p:graphicFrame>
    </p:spTree>
    <p:extLst>
      <p:ext uri="{BB962C8B-B14F-4D97-AF65-F5344CB8AC3E}">
        <p14:creationId xmlns:p14="http://schemas.microsoft.com/office/powerpoint/2010/main" val="3674255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6609259C-6941-A9CF-3EFA-B8A8D75BE4E9}"/>
              </a:ext>
            </a:extLst>
          </p:cNvPr>
          <p:cNvSpPr>
            <a:spLocks noGrp="1"/>
          </p:cNvSpPr>
          <p:nvPr>
            <p:ph type="title"/>
          </p:nvPr>
        </p:nvSpPr>
        <p:spPr/>
        <p:txBody>
          <a:bodyPr>
            <a:noAutofit/>
          </a:bodyPr>
          <a:lstStyle/>
          <a:p>
            <a:pPr>
              <a:tabLst>
                <a:tab pos="895350" algn="l"/>
                <a:tab pos="9240838" algn="l"/>
              </a:tabLst>
            </a:pPr>
            <a:r>
              <a:rPr lang="en-GB" sz="2600" b="1" i="0" noProof="0" dirty="0">
                <a:solidFill>
                  <a:srgbClr val="000000"/>
                </a:solidFill>
                <a:effectLst/>
                <a:cs typeface="Leelawadee UI" panose="020B0502040204020203" pitchFamily="34" charset="-34"/>
              </a:rPr>
              <a:t>Exit Taxation</a:t>
            </a:r>
            <a:r>
              <a:rPr lang="en-GB" sz="2600" noProof="0" dirty="0">
                <a:solidFill>
                  <a:srgbClr val="000000"/>
                </a:solidFill>
                <a:cs typeface="Leelawadee UI" panose="020B0502040204020203" pitchFamily="34" charset="-34"/>
              </a:rPr>
              <a:t> for Individuals 	</a:t>
            </a:r>
            <a:br>
              <a:rPr lang="en-GB" sz="2600" noProof="0" dirty="0">
                <a:solidFill>
                  <a:srgbClr val="000000"/>
                </a:solidFill>
                <a:cs typeface="Leelawadee UI" panose="020B0502040204020203" pitchFamily="34" charset="-34"/>
              </a:rPr>
            </a:br>
            <a:r>
              <a:rPr lang="en-GB" sz="2000" noProof="0" dirty="0">
                <a:solidFill>
                  <a:srgbClr val="000000"/>
                </a:solidFill>
                <a:cs typeface="Leelawadee UI" panose="020B0502040204020203" pitchFamily="34" charset="-34"/>
              </a:rPr>
              <a:t>Efficient structuring measures to avoid Exit Taxation</a:t>
            </a:r>
            <a:endParaRPr lang="en-GB" sz="2600" noProof="0" dirty="0">
              <a:solidFill>
                <a:srgbClr val="000000"/>
              </a:solidFill>
              <a:cs typeface="Leelawadee UI" panose="020B0502040204020203" pitchFamily="34" charset="-34"/>
            </a:endParaRPr>
          </a:p>
        </p:txBody>
      </p:sp>
      <p:sp>
        <p:nvSpPr>
          <p:cNvPr id="3" name="Datumsplatzhalter 2">
            <a:extLst>
              <a:ext uri="{FF2B5EF4-FFF2-40B4-BE49-F238E27FC236}">
                <a16:creationId xmlns:a16="http://schemas.microsoft.com/office/drawing/2014/main" id="{7B1777E3-2FB4-4B4C-8301-A0DE0184D95D}"/>
              </a:ext>
            </a:extLst>
          </p:cNvPr>
          <p:cNvSpPr>
            <a:spLocks noGrp="1"/>
          </p:cNvSpPr>
          <p:nvPr>
            <p:ph type="dt" sz="half" idx="10"/>
          </p:nvPr>
        </p:nvSpPr>
        <p:spPr/>
        <p:txBody>
          <a:bodyPr/>
          <a:lstStyle/>
          <a:p>
            <a:fld id="{F3C26AD8-0376-4B92-9061-02E3BB3F8F9C}" type="datetime3">
              <a:rPr lang="en-GB" smtClean="0"/>
              <a:pPr/>
              <a:t>25 April, 2023</a:t>
            </a:fld>
            <a:endParaRPr lang="de-DE" dirty="0"/>
          </a:p>
        </p:txBody>
      </p:sp>
      <p:sp>
        <p:nvSpPr>
          <p:cNvPr id="4" name="Fußzeilenplatzhalter 3">
            <a:extLst>
              <a:ext uri="{FF2B5EF4-FFF2-40B4-BE49-F238E27FC236}">
                <a16:creationId xmlns:a16="http://schemas.microsoft.com/office/drawing/2014/main" id="{7716D008-5E4F-4AB1-8125-7A84C96F9D7D}"/>
              </a:ext>
            </a:extLst>
          </p:cNvPr>
          <p:cNvSpPr>
            <a:spLocks noGrp="1"/>
          </p:cNvSpPr>
          <p:nvPr>
            <p:ph type="ftr" sz="quarter" idx="11"/>
          </p:nvPr>
        </p:nvSpPr>
        <p:spPr/>
        <p:txBody>
          <a:bodyPr/>
          <a:lstStyle/>
          <a:p>
            <a:r>
              <a:rPr lang="de-DE" dirty="0"/>
              <a:t>PSP Munich</a:t>
            </a:r>
          </a:p>
        </p:txBody>
      </p:sp>
      <p:sp>
        <p:nvSpPr>
          <p:cNvPr id="5" name="Foliennummernplatzhalter 4">
            <a:extLst>
              <a:ext uri="{FF2B5EF4-FFF2-40B4-BE49-F238E27FC236}">
                <a16:creationId xmlns:a16="http://schemas.microsoft.com/office/drawing/2014/main" id="{E6574AB2-42D0-4C4D-A7FF-0EF60BC21010}"/>
              </a:ext>
            </a:extLst>
          </p:cNvPr>
          <p:cNvSpPr>
            <a:spLocks noGrp="1"/>
          </p:cNvSpPr>
          <p:nvPr>
            <p:ph type="sldNum" sz="quarter" idx="12"/>
          </p:nvPr>
        </p:nvSpPr>
        <p:spPr/>
        <p:txBody>
          <a:bodyPr/>
          <a:lstStyle/>
          <a:p>
            <a:fld id="{7336251B-1AD3-4242-9176-455EE52D991E}" type="slidenum">
              <a:rPr lang="de-DE" smtClean="0"/>
              <a:pPr/>
              <a:t>15</a:t>
            </a:fld>
            <a:endParaRPr lang="de-DE" dirty="0"/>
          </a:p>
        </p:txBody>
      </p:sp>
      <p:sp>
        <p:nvSpPr>
          <p:cNvPr id="18" name="Inhaltsplatzhalter 2">
            <a:extLst>
              <a:ext uri="{FF2B5EF4-FFF2-40B4-BE49-F238E27FC236}">
                <a16:creationId xmlns:a16="http://schemas.microsoft.com/office/drawing/2014/main" id="{D33C989F-4FA4-4D42-8D72-2246258C25C5}"/>
              </a:ext>
            </a:extLst>
          </p:cNvPr>
          <p:cNvSpPr txBox="1">
            <a:spLocks/>
          </p:cNvSpPr>
          <p:nvPr/>
        </p:nvSpPr>
        <p:spPr>
          <a:xfrm>
            <a:off x="5708805" y="1165248"/>
            <a:ext cx="6173691" cy="5045983"/>
          </a:xfrm>
          <a:prstGeom prst="rect">
            <a:avLst/>
          </a:prstGeom>
        </p:spPr>
        <p:txBody>
          <a:bodyPr vert="horz" lIns="91440" tIns="45720" rIns="91440" bIns="45720" rtlCol="0">
            <a:noAutofit/>
          </a:bodyPr>
          <a:lstStyle>
            <a:lvl1pPr marL="266700" indent="-2667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400" kern="1200">
                <a:solidFill>
                  <a:schemeClr val="tx1"/>
                </a:solidFill>
                <a:latin typeface="+mn-lt"/>
                <a:ea typeface="+mn-ea"/>
                <a:cs typeface="+mn-cs"/>
              </a:defRPr>
            </a:lvl1pPr>
            <a:lvl2pPr marL="542925" indent="-276225"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000" kern="1200">
                <a:solidFill>
                  <a:schemeClr val="tx1"/>
                </a:solidFill>
                <a:latin typeface="+mn-lt"/>
                <a:ea typeface="+mn-ea"/>
                <a:cs typeface="+mn-cs"/>
              </a:defRPr>
            </a:lvl2pPr>
            <a:lvl3pPr marL="809625" indent="-2667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b="1" dirty="0"/>
              <a:t>Solution for foundation</a:t>
            </a:r>
          </a:p>
          <a:p>
            <a:pPr marL="271463" lvl="1" indent="-271463" algn="just">
              <a:spcAft>
                <a:spcPts val="600"/>
              </a:spcAft>
            </a:pPr>
            <a:r>
              <a:rPr lang="en-GB" sz="1500" dirty="0"/>
              <a:t>By transferring GmbH shares to a Germany (family) foundation as a gift, exit taxation can be avoided permanently, as the family foundation without shareholders becomes a shareholder of the GmbH. The same applies to a charitable foundation.</a:t>
            </a:r>
          </a:p>
          <a:p>
            <a:pPr marL="271463" lvl="1" indent="-271463" algn="just">
              <a:spcAft>
                <a:spcPts val="600"/>
              </a:spcAft>
            </a:pPr>
            <a:r>
              <a:rPr lang="en-GB" sz="1500" dirty="0"/>
              <a:t>In this respect, this arrangement ensures the greatest possible flexibility with regard to (temporary as well as permanent) residence abroad. Relocations between different foreign countries can also be carried out without any income tax implications with regard to the GmbH shares.</a:t>
            </a:r>
          </a:p>
          <a:p>
            <a:pPr marL="271463" lvl="1" indent="-271463" algn="just">
              <a:spcAft>
                <a:spcPts val="600"/>
              </a:spcAft>
            </a:pPr>
            <a:r>
              <a:rPr lang="en-GB" sz="1500" dirty="0"/>
              <a:t>The transfer of the GmbH shares to the foundation can be structured with a high degree of legal certainty and is regularly income tax-neutral and</a:t>
            </a:r>
            <a:br>
              <a:rPr lang="en-GB" sz="1500" dirty="0"/>
            </a:br>
            <a:r>
              <a:rPr lang="en-GB" sz="1500" dirty="0"/>
              <a:t>–  under certain conditions – without gift tax, so that a tax burden does not arise in a large number of cases or can at least be significantly reduced.</a:t>
            </a:r>
          </a:p>
        </p:txBody>
      </p:sp>
      <p:grpSp>
        <p:nvGrpSpPr>
          <p:cNvPr id="8" name="Gruppieren 7">
            <a:extLst>
              <a:ext uri="{FF2B5EF4-FFF2-40B4-BE49-F238E27FC236}">
                <a16:creationId xmlns:a16="http://schemas.microsoft.com/office/drawing/2014/main" id="{DEEE7713-9F2D-FB33-F6E2-45C4381160BD}"/>
              </a:ext>
            </a:extLst>
          </p:cNvPr>
          <p:cNvGrpSpPr>
            <a:grpSpLocks noChangeAspect="1"/>
          </p:cNvGrpSpPr>
          <p:nvPr/>
        </p:nvGrpSpPr>
        <p:grpSpPr bwMode="auto">
          <a:xfrm>
            <a:off x="668770" y="2145921"/>
            <a:ext cx="785262" cy="536140"/>
            <a:chOff x="-116835" y="-295604"/>
            <a:chExt cx="2839015" cy="1936942"/>
          </a:xfrm>
        </p:grpSpPr>
        <p:pic>
          <p:nvPicPr>
            <p:cNvPr id="9" name="Grafik 8">
              <a:extLst>
                <a:ext uri="{FF2B5EF4-FFF2-40B4-BE49-F238E27FC236}">
                  <a16:creationId xmlns:a16="http://schemas.microsoft.com/office/drawing/2014/main" id="{778DC22C-C082-3760-D669-894F50E4502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727" y="-295604"/>
              <a:ext cx="1019163" cy="107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a:extLst>
                <a:ext uri="{FF2B5EF4-FFF2-40B4-BE49-F238E27FC236}">
                  <a16:creationId xmlns:a16="http://schemas.microsoft.com/office/drawing/2014/main" id="{4176AD01-DE46-73A7-68FE-C805FD465DE7}"/>
                </a:ext>
              </a:extLst>
            </p:cNvPr>
            <p:cNvSpPr txBox="1">
              <a:spLocks noChangeArrowheads="1"/>
            </p:cNvSpPr>
            <p:nvPr/>
          </p:nvSpPr>
          <p:spPr bwMode="auto">
            <a:xfrm>
              <a:off x="-116835" y="711527"/>
              <a:ext cx="2839015" cy="9298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36000" rIns="0" bIns="36000">
              <a:spAutoFit/>
            </a:bodyPr>
            <a:lstStyle/>
            <a:p>
              <a:pPr algn="ctr" eaLnBrk="1" fontAlgn="auto" hangingPunct="1">
                <a:spcBef>
                  <a:spcPts val="0"/>
                </a:spcBef>
                <a:spcAft>
                  <a:spcPts val="0"/>
                </a:spcAft>
              </a:pPr>
              <a:r>
                <a:rPr lang="de-DE" sz="1200" b="1" dirty="0">
                  <a:solidFill>
                    <a:srgbClr val="000000"/>
                  </a:solidFill>
                  <a:latin typeface="+mj-lt"/>
                  <a:ea typeface="Times New Roman" panose="02020603050405020304" pitchFamily="18" charset="0"/>
                </a:rPr>
                <a:t>A</a:t>
              </a:r>
            </a:p>
          </p:txBody>
        </p:sp>
      </p:grpSp>
      <p:sp>
        <p:nvSpPr>
          <p:cNvPr id="2" name="Textfeld 1">
            <a:extLst>
              <a:ext uri="{FF2B5EF4-FFF2-40B4-BE49-F238E27FC236}">
                <a16:creationId xmlns:a16="http://schemas.microsoft.com/office/drawing/2014/main" id="{3CF4BA35-0BE9-261A-1D10-D19E38BCD0A7}"/>
              </a:ext>
            </a:extLst>
          </p:cNvPr>
          <p:cNvSpPr txBox="1"/>
          <p:nvPr/>
        </p:nvSpPr>
        <p:spPr>
          <a:xfrm>
            <a:off x="240327" y="1165253"/>
            <a:ext cx="1633352" cy="307777"/>
          </a:xfrm>
          <a:prstGeom prst="rect">
            <a:avLst/>
          </a:prstGeom>
          <a:noFill/>
        </p:spPr>
        <p:txBody>
          <a:bodyPr wrap="square" rtlCol="0">
            <a:spAutoFit/>
          </a:bodyPr>
          <a:lstStyle/>
          <a:p>
            <a:pPr algn="ctr"/>
            <a:r>
              <a:rPr lang="en-GB" sz="1400" b="1" dirty="0"/>
              <a:t>Current structure</a:t>
            </a:r>
          </a:p>
        </p:txBody>
      </p:sp>
      <p:sp>
        <p:nvSpPr>
          <p:cNvPr id="6" name="Textfeld 5">
            <a:extLst>
              <a:ext uri="{FF2B5EF4-FFF2-40B4-BE49-F238E27FC236}">
                <a16:creationId xmlns:a16="http://schemas.microsoft.com/office/drawing/2014/main" id="{6F9631A3-96DE-D765-9C4A-3684813D441E}"/>
              </a:ext>
            </a:extLst>
          </p:cNvPr>
          <p:cNvSpPr txBox="1"/>
          <p:nvPr/>
        </p:nvSpPr>
        <p:spPr>
          <a:xfrm>
            <a:off x="340793" y="3277811"/>
            <a:ext cx="1440000" cy="576000"/>
          </a:xfrm>
          <a:prstGeom prst="rect">
            <a:avLst/>
          </a:prstGeom>
          <a:solidFill>
            <a:schemeClr val="bg1">
              <a:lumMod val="65000"/>
            </a:schemeClr>
          </a:solidFill>
        </p:spPr>
        <p:txBody>
          <a:bodyPr wrap="square" rtlCol="0" anchor="ctr" anchorCtr="0">
            <a:noAutofit/>
          </a:bodyPr>
          <a:lstStyle/>
          <a:p>
            <a:pPr algn="ctr"/>
            <a:r>
              <a:rPr lang="de-DE" sz="1500" b="1" dirty="0">
                <a:solidFill>
                  <a:schemeClr val="bg1"/>
                </a:solidFill>
              </a:rPr>
              <a:t>US Inc.</a:t>
            </a:r>
          </a:p>
        </p:txBody>
      </p:sp>
      <p:cxnSp>
        <p:nvCxnSpPr>
          <p:cNvPr id="13" name="Gerader Verbinder 12">
            <a:extLst>
              <a:ext uri="{FF2B5EF4-FFF2-40B4-BE49-F238E27FC236}">
                <a16:creationId xmlns:a16="http://schemas.microsoft.com/office/drawing/2014/main" id="{0AC9EDA4-40F2-9503-FEA7-A58776E1CAC4}"/>
              </a:ext>
            </a:extLst>
          </p:cNvPr>
          <p:cNvCxnSpPr>
            <a:cxnSpLocks/>
            <a:stCxn id="10" idx="2"/>
            <a:endCxn id="6" idx="0"/>
          </p:cNvCxnSpPr>
          <p:nvPr/>
        </p:nvCxnSpPr>
        <p:spPr>
          <a:xfrm flipH="1">
            <a:off x="1060793" y="2682061"/>
            <a:ext cx="608" cy="595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uppieren 18">
            <a:extLst>
              <a:ext uri="{FF2B5EF4-FFF2-40B4-BE49-F238E27FC236}">
                <a16:creationId xmlns:a16="http://schemas.microsoft.com/office/drawing/2014/main" id="{B8BB4005-6D82-3520-92FC-85C1C8A40B47}"/>
              </a:ext>
            </a:extLst>
          </p:cNvPr>
          <p:cNvGrpSpPr>
            <a:grpSpLocks noChangeAspect="1"/>
          </p:cNvGrpSpPr>
          <p:nvPr/>
        </p:nvGrpSpPr>
        <p:grpSpPr bwMode="auto">
          <a:xfrm>
            <a:off x="2826309" y="2145921"/>
            <a:ext cx="785262" cy="536140"/>
            <a:chOff x="-116835" y="-295604"/>
            <a:chExt cx="2839015" cy="1936942"/>
          </a:xfrm>
        </p:grpSpPr>
        <p:pic>
          <p:nvPicPr>
            <p:cNvPr id="20" name="Grafik 19">
              <a:extLst>
                <a:ext uri="{FF2B5EF4-FFF2-40B4-BE49-F238E27FC236}">
                  <a16:creationId xmlns:a16="http://schemas.microsoft.com/office/drawing/2014/main" id="{4CF21D64-E00D-2342-F968-55E035BB6F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727" y="-295604"/>
              <a:ext cx="1019163" cy="107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feld 20">
              <a:extLst>
                <a:ext uri="{FF2B5EF4-FFF2-40B4-BE49-F238E27FC236}">
                  <a16:creationId xmlns:a16="http://schemas.microsoft.com/office/drawing/2014/main" id="{0B79E728-281D-D1DA-E85E-66180225A100}"/>
                </a:ext>
              </a:extLst>
            </p:cNvPr>
            <p:cNvSpPr txBox="1">
              <a:spLocks noChangeArrowheads="1"/>
            </p:cNvSpPr>
            <p:nvPr/>
          </p:nvSpPr>
          <p:spPr bwMode="auto">
            <a:xfrm>
              <a:off x="-116835" y="711527"/>
              <a:ext cx="2839015" cy="9298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36000" rIns="0" bIns="36000">
              <a:spAutoFit/>
            </a:bodyPr>
            <a:lstStyle/>
            <a:p>
              <a:pPr algn="ctr" eaLnBrk="1" fontAlgn="auto" hangingPunct="1">
                <a:spcBef>
                  <a:spcPts val="0"/>
                </a:spcBef>
                <a:spcAft>
                  <a:spcPts val="0"/>
                </a:spcAft>
              </a:pPr>
              <a:r>
                <a:rPr lang="de-DE" sz="1200" b="1" dirty="0">
                  <a:solidFill>
                    <a:srgbClr val="000000"/>
                  </a:solidFill>
                  <a:latin typeface="+mj-lt"/>
                  <a:ea typeface="Times New Roman" panose="02020603050405020304" pitchFamily="18" charset="0"/>
                </a:rPr>
                <a:t>A</a:t>
              </a:r>
            </a:p>
          </p:txBody>
        </p:sp>
      </p:grpSp>
      <p:sp>
        <p:nvSpPr>
          <p:cNvPr id="22" name="Textfeld 21">
            <a:extLst>
              <a:ext uri="{FF2B5EF4-FFF2-40B4-BE49-F238E27FC236}">
                <a16:creationId xmlns:a16="http://schemas.microsoft.com/office/drawing/2014/main" id="{545C4D0E-7F50-43A0-734C-08E3EF980FE8}"/>
              </a:ext>
            </a:extLst>
          </p:cNvPr>
          <p:cNvSpPr txBox="1"/>
          <p:nvPr/>
        </p:nvSpPr>
        <p:spPr>
          <a:xfrm>
            <a:off x="2689882" y="1165253"/>
            <a:ext cx="2796516" cy="307777"/>
          </a:xfrm>
          <a:prstGeom prst="rect">
            <a:avLst/>
          </a:prstGeom>
          <a:noFill/>
        </p:spPr>
        <p:txBody>
          <a:bodyPr wrap="square" rtlCol="0">
            <a:spAutoFit/>
          </a:bodyPr>
          <a:lstStyle/>
          <a:p>
            <a:r>
              <a:rPr lang="en-GB" sz="1400" b="1" dirty="0"/>
              <a:t>Structure with German foundation</a:t>
            </a:r>
          </a:p>
        </p:txBody>
      </p:sp>
      <p:sp>
        <p:nvSpPr>
          <p:cNvPr id="23" name="Textfeld 22">
            <a:extLst>
              <a:ext uri="{FF2B5EF4-FFF2-40B4-BE49-F238E27FC236}">
                <a16:creationId xmlns:a16="http://schemas.microsoft.com/office/drawing/2014/main" id="{A1D59542-B9A8-C6CD-2B57-D1151BB25ADD}"/>
              </a:ext>
            </a:extLst>
          </p:cNvPr>
          <p:cNvSpPr txBox="1"/>
          <p:nvPr/>
        </p:nvSpPr>
        <p:spPr>
          <a:xfrm>
            <a:off x="3214416" y="3277811"/>
            <a:ext cx="1440000" cy="576000"/>
          </a:xfrm>
          <a:prstGeom prst="rect">
            <a:avLst/>
          </a:prstGeom>
          <a:solidFill>
            <a:schemeClr val="bg1">
              <a:lumMod val="65000"/>
            </a:schemeClr>
          </a:solidFill>
        </p:spPr>
        <p:txBody>
          <a:bodyPr wrap="square" rtlCol="0" anchor="ctr" anchorCtr="0">
            <a:noAutofit/>
          </a:bodyPr>
          <a:lstStyle/>
          <a:p>
            <a:pPr algn="ctr"/>
            <a:r>
              <a:rPr lang="de-DE" sz="1500" b="1" dirty="0">
                <a:solidFill>
                  <a:schemeClr val="bg1"/>
                </a:solidFill>
              </a:rPr>
              <a:t>US Inc.</a:t>
            </a:r>
          </a:p>
        </p:txBody>
      </p:sp>
      <p:cxnSp>
        <p:nvCxnSpPr>
          <p:cNvPr id="25" name="Gerader Verbinder 24">
            <a:extLst>
              <a:ext uri="{FF2B5EF4-FFF2-40B4-BE49-F238E27FC236}">
                <a16:creationId xmlns:a16="http://schemas.microsoft.com/office/drawing/2014/main" id="{C09B87AB-6A23-DC3A-F4C1-19E77BCD515E}"/>
              </a:ext>
            </a:extLst>
          </p:cNvPr>
          <p:cNvCxnSpPr/>
          <p:nvPr/>
        </p:nvCxnSpPr>
        <p:spPr>
          <a:xfrm>
            <a:off x="2495550" y="1165248"/>
            <a:ext cx="0" cy="36194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D050B56A-CD30-2CEC-E6C2-E61C68846FD2}"/>
              </a:ext>
            </a:extLst>
          </p:cNvPr>
          <p:cNvSpPr txBox="1"/>
          <p:nvPr/>
        </p:nvSpPr>
        <p:spPr>
          <a:xfrm>
            <a:off x="4081840" y="2106061"/>
            <a:ext cx="1156418" cy="576000"/>
          </a:xfrm>
          <a:prstGeom prst="rect">
            <a:avLst/>
          </a:prstGeom>
          <a:solidFill>
            <a:schemeClr val="bg1">
              <a:lumMod val="50000"/>
            </a:schemeClr>
          </a:solidFill>
          <a:ln w="19050">
            <a:solidFill>
              <a:srgbClr val="C00000"/>
            </a:solidFill>
          </a:ln>
        </p:spPr>
        <p:txBody>
          <a:bodyPr wrap="square" rtlCol="0" anchor="ctr" anchorCtr="0">
            <a:noAutofit/>
          </a:bodyPr>
          <a:lstStyle/>
          <a:p>
            <a:pPr algn="ctr"/>
            <a:r>
              <a:rPr lang="de-DE" sz="1500" b="1" dirty="0" err="1">
                <a:solidFill>
                  <a:schemeClr val="bg1"/>
                </a:solidFill>
              </a:rPr>
              <a:t>Foundation</a:t>
            </a:r>
            <a:endParaRPr lang="de-DE" sz="1500" b="1" dirty="0">
              <a:solidFill>
                <a:schemeClr val="bg1"/>
              </a:solidFill>
            </a:endParaRPr>
          </a:p>
        </p:txBody>
      </p:sp>
      <p:cxnSp>
        <p:nvCxnSpPr>
          <p:cNvPr id="28" name="Verbinder: gewinkelt 27">
            <a:extLst>
              <a:ext uri="{FF2B5EF4-FFF2-40B4-BE49-F238E27FC236}">
                <a16:creationId xmlns:a16="http://schemas.microsoft.com/office/drawing/2014/main" id="{F6B90D5A-EA7F-B02B-E0DD-63F30E1E6EF0}"/>
              </a:ext>
            </a:extLst>
          </p:cNvPr>
          <p:cNvCxnSpPr>
            <a:cxnSpLocks/>
            <a:stCxn id="26" idx="2"/>
            <a:endCxn id="23" idx="0"/>
          </p:cNvCxnSpPr>
          <p:nvPr/>
        </p:nvCxnSpPr>
        <p:spPr>
          <a:xfrm rot="5400000">
            <a:off x="3999358" y="2617120"/>
            <a:ext cx="595750" cy="725633"/>
          </a:xfrm>
          <a:prstGeom prst="bentConnector3">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767D72C2-C4A9-EB4D-E939-7C0654E7CE9E}"/>
              </a:ext>
            </a:extLst>
          </p:cNvPr>
          <p:cNvCxnSpPr>
            <a:cxnSpLocks/>
          </p:cNvCxnSpPr>
          <p:nvPr/>
        </p:nvCxnSpPr>
        <p:spPr>
          <a:xfrm>
            <a:off x="3412882" y="2424692"/>
            <a:ext cx="648000" cy="0"/>
          </a:xfrm>
          <a:prstGeom prst="straightConnector1">
            <a:avLst/>
          </a:prstGeom>
          <a:ln w="952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DF740FCB-D0CA-1E42-C7E3-5985188D3CC0}"/>
              </a:ext>
            </a:extLst>
          </p:cNvPr>
          <p:cNvSpPr txBox="1"/>
          <p:nvPr/>
        </p:nvSpPr>
        <p:spPr>
          <a:xfrm>
            <a:off x="3360770" y="2241903"/>
            <a:ext cx="648000" cy="215444"/>
          </a:xfrm>
          <a:prstGeom prst="rect">
            <a:avLst/>
          </a:prstGeom>
          <a:noFill/>
        </p:spPr>
        <p:txBody>
          <a:bodyPr wrap="square" rtlCol="0">
            <a:spAutoFit/>
          </a:bodyPr>
          <a:lstStyle/>
          <a:p>
            <a:r>
              <a:rPr lang="de-DE" sz="800" dirty="0" err="1">
                <a:solidFill>
                  <a:srgbClr val="C00000"/>
                </a:solidFill>
              </a:rPr>
              <a:t>Beneficiary</a:t>
            </a:r>
            <a:endParaRPr lang="de-DE" sz="800" dirty="0">
              <a:solidFill>
                <a:srgbClr val="C00000"/>
              </a:solidFill>
            </a:endParaRPr>
          </a:p>
        </p:txBody>
      </p:sp>
    </p:spTree>
    <p:extLst>
      <p:ext uri="{BB962C8B-B14F-4D97-AF65-F5344CB8AC3E}">
        <p14:creationId xmlns:p14="http://schemas.microsoft.com/office/powerpoint/2010/main" val="33635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Gerader Verbinder 22">
            <a:extLst>
              <a:ext uri="{FF2B5EF4-FFF2-40B4-BE49-F238E27FC236}">
                <a16:creationId xmlns:a16="http://schemas.microsoft.com/office/drawing/2014/main" id="{176B1E36-EC31-0C42-7E41-16D1DE16F5CA}"/>
              </a:ext>
            </a:extLst>
          </p:cNvPr>
          <p:cNvCxnSpPr>
            <a:cxnSpLocks/>
          </p:cNvCxnSpPr>
          <p:nvPr/>
        </p:nvCxnSpPr>
        <p:spPr>
          <a:xfrm>
            <a:off x="3934365" y="2722567"/>
            <a:ext cx="1048" cy="25736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itel 1">
            <a:extLst>
              <a:ext uri="{FF2B5EF4-FFF2-40B4-BE49-F238E27FC236}">
                <a16:creationId xmlns:a16="http://schemas.microsoft.com/office/drawing/2014/main" id="{6609259C-6941-A9CF-3EFA-B8A8D75BE4E9}"/>
              </a:ext>
            </a:extLst>
          </p:cNvPr>
          <p:cNvSpPr>
            <a:spLocks noGrp="1"/>
          </p:cNvSpPr>
          <p:nvPr>
            <p:ph type="title"/>
          </p:nvPr>
        </p:nvSpPr>
        <p:spPr/>
        <p:txBody>
          <a:bodyPr>
            <a:noAutofit/>
          </a:bodyPr>
          <a:lstStyle/>
          <a:p>
            <a:pPr>
              <a:tabLst>
                <a:tab pos="895350" algn="l"/>
                <a:tab pos="9240838" algn="l"/>
              </a:tabLst>
            </a:pPr>
            <a:r>
              <a:rPr lang="en-GB" sz="2600" b="1" i="0" noProof="0" dirty="0">
                <a:solidFill>
                  <a:srgbClr val="000000"/>
                </a:solidFill>
                <a:effectLst/>
                <a:cs typeface="Leelawadee UI" panose="020B0502040204020203" pitchFamily="34" charset="-34"/>
              </a:rPr>
              <a:t>Exit Taxation</a:t>
            </a:r>
            <a:r>
              <a:rPr lang="en-GB" sz="2600" noProof="0" dirty="0">
                <a:solidFill>
                  <a:srgbClr val="000000"/>
                </a:solidFill>
                <a:cs typeface="Leelawadee UI" panose="020B0502040204020203" pitchFamily="34" charset="-34"/>
              </a:rPr>
              <a:t> for Individuals </a:t>
            </a:r>
            <a:r>
              <a:rPr lang="en-GB" sz="2600" b="1" i="0" noProof="0" dirty="0">
                <a:solidFill>
                  <a:srgbClr val="000000"/>
                </a:solidFill>
                <a:effectLst/>
                <a:cs typeface="Leelawadee UI" panose="020B0502040204020203" pitchFamily="34" charset="-34"/>
              </a:rPr>
              <a:t>	</a:t>
            </a:r>
            <a:br>
              <a:rPr lang="en-GB" sz="2600" b="1" i="0" noProof="0" dirty="0">
                <a:solidFill>
                  <a:srgbClr val="000000"/>
                </a:solidFill>
                <a:effectLst/>
                <a:cs typeface="Leelawadee UI" panose="020B0502040204020203" pitchFamily="34" charset="-34"/>
              </a:rPr>
            </a:br>
            <a:r>
              <a:rPr lang="en-GB" sz="2000" b="1" i="0" noProof="0" dirty="0">
                <a:solidFill>
                  <a:srgbClr val="000000"/>
                </a:solidFill>
                <a:effectLst/>
                <a:cs typeface="Leelawadee UI" panose="020B0502040204020203" pitchFamily="34" charset="-34"/>
              </a:rPr>
              <a:t>Efficient structuring measures to avoid Exit Taxation</a:t>
            </a:r>
            <a:endParaRPr lang="en-GB" sz="2000" noProof="0" dirty="0">
              <a:solidFill>
                <a:srgbClr val="000000"/>
              </a:solidFill>
              <a:cs typeface="Leelawadee UI" panose="020B0502040204020203" pitchFamily="34" charset="-34"/>
            </a:endParaRPr>
          </a:p>
        </p:txBody>
      </p:sp>
      <p:sp>
        <p:nvSpPr>
          <p:cNvPr id="3" name="Datumsplatzhalter 2">
            <a:extLst>
              <a:ext uri="{FF2B5EF4-FFF2-40B4-BE49-F238E27FC236}">
                <a16:creationId xmlns:a16="http://schemas.microsoft.com/office/drawing/2014/main" id="{7B1777E3-2FB4-4B4C-8301-A0DE0184D95D}"/>
              </a:ext>
            </a:extLst>
          </p:cNvPr>
          <p:cNvSpPr>
            <a:spLocks noGrp="1"/>
          </p:cNvSpPr>
          <p:nvPr>
            <p:ph type="dt" sz="half" idx="10"/>
          </p:nvPr>
        </p:nvSpPr>
        <p:spPr/>
        <p:txBody>
          <a:bodyPr/>
          <a:lstStyle/>
          <a:p>
            <a:fld id="{F3C26AD8-0376-4B92-9061-02E3BB3F8F9C}" type="datetime3">
              <a:rPr lang="en-GB" smtClean="0"/>
              <a:pPr/>
              <a:t>25 April, 2023</a:t>
            </a:fld>
            <a:endParaRPr lang="de-DE" dirty="0"/>
          </a:p>
        </p:txBody>
      </p:sp>
      <p:sp>
        <p:nvSpPr>
          <p:cNvPr id="4" name="Fußzeilenplatzhalter 3">
            <a:extLst>
              <a:ext uri="{FF2B5EF4-FFF2-40B4-BE49-F238E27FC236}">
                <a16:creationId xmlns:a16="http://schemas.microsoft.com/office/drawing/2014/main" id="{7716D008-5E4F-4AB1-8125-7A84C96F9D7D}"/>
              </a:ext>
            </a:extLst>
          </p:cNvPr>
          <p:cNvSpPr>
            <a:spLocks noGrp="1"/>
          </p:cNvSpPr>
          <p:nvPr>
            <p:ph type="ftr" sz="quarter" idx="11"/>
          </p:nvPr>
        </p:nvSpPr>
        <p:spPr/>
        <p:txBody>
          <a:bodyPr/>
          <a:lstStyle/>
          <a:p>
            <a:r>
              <a:rPr lang="de-DE" dirty="0"/>
              <a:t>PSP Munich</a:t>
            </a:r>
          </a:p>
        </p:txBody>
      </p:sp>
      <p:sp>
        <p:nvSpPr>
          <p:cNvPr id="5" name="Foliennummernplatzhalter 4">
            <a:extLst>
              <a:ext uri="{FF2B5EF4-FFF2-40B4-BE49-F238E27FC236}">
                <a16:creationId xmlns:a16="http://schemas.microsoft.com/office/drawing/2014/main" id="{E6574AB2-42D0-4C4D-A7FF-0EF60BC21010}"/>
              </a:ext>
            </a:extLst>
          </p:cNvPr>
          <p:cNvSpPr>
            <a:spLocks noGrp="1"/>
          </p:cNvSpPr>
          <p:nvPr>
            <p:ph type="sldNum" sz="quarter" idx="12"/>
          </p:nvPr>
        </p:nvSpPr>
        <p:spPr/>
        <p:txBody>
          <a:bodyPr/>
          <a:lstStyle/>
          <a:p>
            <a:fld id="{7336251B-1AD3-4242-9176-455EE52D991E}" type="slidenum">
              <a:rPr lang="de-DE" smtClean="0"/>
              <a:pPr/>
              <a:t>16</a:t>
            </a:fld>
            <a:endParaRPr lang="de-DE" dirty="0"/>
          </a:p>
        </p:txBody>
      </p:sp>
      <p:sp>
        <p:nvSpPr>
          <p:cNvPr id="18" name="Inhaltsplatzhalter 2">
            <a:extLst>
              <a:ext uri="{FF2B5EF4-FFF2-40B4-BE49-F238E27FC236}">
                <a16:creationId xmlns:a16="http://schemas.microsoft.com/office/drawing/2014/main" id="{D33C989F-4FA4-4D42-8D72-2246258C25C5}"/>
              </a:ext>
            </a:extLst>
          </p:cNvPr>
          <p:cNvSpPr txBox="1">
            <a:spLocks/>
          </p:cNvSpPr>
          <p:nvPr/>
        </p:nvSpPr>
        <p:spPr>
          <a:xfrm>
            <a:off x="5708805" y="1165248"/>
            <a:ext cx="6173692" cy="5045983"/>
          </a:xfrm>
          <a:prstGeom prst="rect">
            <a:avLst/>
          </a:prstGeom>
        </p:spPr>
        <p:txBody>
          <a:bodyPr vert="horz" lIns="91440" tIns="45720" rIns="91440" bIns="45720" rtlCol="0">
            <a:noAutofit/>
          </a:bodyPr>
          <a:lstStyle>
            <a:lvl1pPr marL="266700" indent="-2667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400" kern="1200">
                <a:solidFill>
                  <a:schemeClr val="tx1"/>
                </a:solidFill>
                <a:latin typeface="+mn-lt"/>
                <a:ea typeface="+mn-ea"/>
                <a:cs typeface="+mn-cs"/>
              </a:defRPr>
            </a:lvl1pPr>
            <a:lvl2pPr marL="542925" indent="-276225"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000" kern="1200">
                <a:solidFill>
                  <a:schemeClr val="tx1"/>
                </a:solidFill>
                <a:latin typeface="+mn-lt"/>
                <a:ea typeface="+mn-ea"/>
                <a:cs typeface="+mn-cs"/>
              </a:defRPr>
            </a:lvl2pPr>
            <a:lvl3pPr marL="809625" indent="-2667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spcAft>
                <a:spcPts val="600"/>
              </a:spcAft>
              <a:buSzPct val="85000"/>
              <a:buNone/>
              <a:tabLst>
                <a:tab pos="179388" algn="l"/>
              </a:tabLst>
            </a:pPr>
            <a:r>
              <a:rPr lang="en-GB" sz="1800" b="1" dirty="0"/>
              <a:t>Solution via the interposition of a (commercially active) GmbH &amp; Co. KG (Partnership)</a:t>
            </a:r>
          </a:p>
          <a:p>
            <a:pPr marL="271463" lvl="1" indent="-271463" algn="just">
              <a:spcAft>
                <a:spcPts val="600"/>
              </a:spcAft>
              <a:buSzPct val="85000"/>
              <a:tabLst>
                <a:tab pos="179388" algn="l"/>
              </a:tabLst>
            </a:pPr>
            <a:r>
              <a:rPr lang="en-GB" sz="1500" dirty="0"/>
              <a:t>The second option is to transfer the GmbH shares to a partnership (GmbH &amp; Co. KG) - currently already planned. In this case, there is no (direct) GmbH shareholding that could be subject to exit taxation; shares in partnerships are generally not subject to the rules on exit taxation (but see below).</a:t>
            </a:r>
          </a:p>
          <a:p>
            <a:pPr marL="271463" lvl="1" indent="-271463" algn="just">
              <a:spcAft>
                <a:spcPts val="600"/>
              </a:spcAft>
              <a:buSzPct val="85000"/>
              <a:tabLst>
                <a:tab pos="179388" algn="l"/>
              </a:tabLst>
            </a:pPr>
            <a:r>
              <a:rPr lang="en-GB" sz="1500" dirty="0"/>
              <a:t>In order to avoid exit taxation, however, it is necessary for the partnership to carry out its own commercial activity vis-à-vis the GmbH (not a pure holding function). In this context, administrative activities performed vis-à-vis the corporation or its subsidiary(</a:t>
            </a:r>
            <a:r>
              <a:rPr lang="en-GB" sz="1500" dirty="0" err="1"/>
              <a:t>ies</a:t>
            </a:r>
            <a:r>
              <a:rPr lang="en-GB" sz="1500" dirty="0"/>
              <a:t>) may be considered, such as accounting, bookkeeping, legal and tax advice, HR services, controlling, etc. These activities - and the necessary personnel resources - can, for example, be transferred to the partnership.</a:t>
            </a:r>
          </a:p>
          <a:p>
            <a:pPr marL="271463" lvl="1" indent="-271463" algn="just">
              <a:spcAft>
                <a:spcPts val="600"/>
              </a:spcAft>
              <a:buSzPct val="85000"/>
              <a:tabLst>
                <a:tab pos="179388" algn="l"/>
              </a:tabLst>
            </a:pPr>
            <a:r>
              <a:rPr lang="en-GB" sz="1500" kern="0" dirty="0"/>
              <a:t>It is recommended that the possibility of interposing a GmbH &amp; Co. KG (before moving away) with the responsible tax office.</a:t>
            </a:r>
            <a:endParaRPr lang="en-GB" sz="1500" dirty="0"/>
          </a:p>
        </p:txBody>
      </p:sp>
      <p:grpSp>
        <p:nvGrpSpPr>
          <p:cNvPr id="7" name="Gruppieren 6">
            <a:extLst>
              <a:ext uri="{FF2B5EF4-FFF2-40B4-BE49-F238E27FC236}">
                <a16:creationId xmlns:a16="http://schemas.microsoft.com/office/drawing/2014/main" id="{A73CD3E7-A83F-B86E-46C1-F3B57C3ADAE3}"/>
              </a:ext>
            </a:extLst>
          </p:cNvPr>
          <p:cNvGrpSpPr>
            <a:grpSpLocks noChangeAspect="1"/>
          </p:cNvGrpSpPr>
          <p:nvPr/>
        </p:nvGrpSpPr>
        <p:grpSpPr bwMode="auto">
          <a:xfrm>
            <a:off x="668770" y="2145921"/>
            <a:ext cx="785262" cy="536140"/>
            <a:chOff x="-116835" y="-295604"/>
            <a:chExt cx="2839015" cy="1936942"/>
          </a:xfrm>
        </p:grpSpPr>
        <p:pic>
          <p:nvPicPr>
            <p:cNvPr id="8" name="Grafik 7">
              <a:extLst>
                <a:ext uri="{FF2B5EF4-FFF2-40B4-BE49-F238E27FC236}">
                  <a16:creationId xmlns:a16="http://schemas.microsoft.com/office/drawing/2014/main" id="{C2BA0958-CD0B-AC4E-192F-ECFD2126878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727" y="-295604"/>
              <a:ext cx="1019163" cy="107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a:extLst>
                <a:ext uri="{FF2B5EF4-FFF2-40B4-BE49-F238E27FC236}">
                  <a16:creationId xmlns:a16="http://schemas.microsoft.com/office/drawing/2014/main" id="{1C0CF275-F62A-D275-D325-C210900072A9}"/>
                </a:ext>
              </a:extLst>
            </p:cNvPr>
            <p:cNvSpPr txBox="1">
              <a:spLocks noChangeArrowheads="1"/>
            </p:cNvSpPr>
            <p:nvPr/>
          </p:nvSpPr>
          <p:spPr bwMode="auto">
            <a:xfrm>
              <a:off x="-116835" y="711527"/>
              <a:ext cx="2839015" cy="9298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36000" rIns="0" bIns="36000">
              <a:spAutoFit/>
            </a:bodyPr>
            <a:lstStyle/>
            <a:p>
              <a:pPr algn="ctr" eaLnBrk="1" fontAlgn="auto" hangingPunct="1">
                <a:spcBef>
                  <a:spcPts val="0"/>
                </a:spcBef>
                <a:spcAft>
                  <a:spcPts val="0"/>
                </a:spcAft>
              </a:pPr>
              <a:r>
                <a:rPr lang="de-DE" sz="1200" b="1" dirty="0">
                  <a:solidFill>
                    <a:srgbClr val="000000"/>
                  </a:solidFill>
                  <a:latin typeface="+mj-lt"/>
                  <a:ea typeface="Times New Roman" panose="02020603050405020304" pitchFamily="18" charset="0"/>
                </a:rPr>
                <a:t>A</a:t>
              </a:r>
            </a:p>
          </p:txBody>
        </p:sp>
      </p:grpSp>
      <p:sp>
        <p:nvSpPr>
          <p:cNvPr id="10" name="Textfeld 9">
            <a:extLst>
              <a:ext uri="{FF2B5EF4-FFF2-40B4-BE49-F238E27FC236}">
                <a16:creationId xmlns:a16="http://schemas.microsoft.com/office/drawing/2014/main" id="{E17B7852-566B-0978-B9E5-6AE40CD40FFC}"/>
              </a:ext>
            </a:extLst>
          </p:cNvPr>
          <p:cNvSpPr txBox="1"/>
          <p:nvPr/>
        </p:nvSpPr>
        <p:spPr>
          <a:xfrm>
            <a:off x="240327" y="1165253"/>
            <a:ext cx="1633352" cy="307777"/>
          </a:xfrm>
          <a:prstGeom prst="rect">
            <a:avLst/>
          </a:prstGeom>
          <a:noFill/>
        </p:spPr>
        <p:txBody>
          <a:bodyPr wrap="square" rtlCol="0">
            <a:spAutoFit/>
          </a:bodyPr>
          <a:lstStyle/>
          <a:p>
            <a:pPr algn="ctr"/>
            <a:r>
              <a:rPr lang="en-GB" sz="1400" b="1" dirty="0"/>
              <a:t>Current structure</a:t>
            </a:r>
          </a:p>
        </p:txBody>
      </p:sp>
      <p:sp>
        <p:nvSpPr>
          <p:cNvPr id="11" name="Textfeld 10">
            <a:extLst>
              <a:ext uri="{FF2B5EF4-FFF2-40B4-BE49-F238E27FC236}">
                <a16:creationId xmlns:a16="http://schemas.microsoft.com/office/drawing/2014/main" id="{F929A9C3-2A4D-D32C-05A8-509B0DA1BC74}"/>
              </a:ext>
            </a:extLst>
          </p:cNvPr>
          <p:cNvSpPr txBox="1"/>
          <p:nvPr/>
        </p:nvSpPr>
        <p:spPr>
          <a:xfrm>
            <a:off x="340793" y="3277811"/>
            <a:ext cx="1440000" cy="576000"/>
          </a:xfrm>
          <a:prstGeom prst="rect">
            <a:avLst/>
          </a:prstGeom>
          <a:solidFill>
            <a:schemeClr val="bg1">
              <a:lumMod val="65000"/>
            </a:schemeClr>
          </a:solidFill>
        </p:spPr>
        <p:txBody>
          <a:bodyPr wrap="square" rtlCol="0" anchor="ctr" anchorCtr="0">
            <a:noAutofit/>
          </a:bodyPr>
          <a:lstStyle/>
          <a:p>
            <a:pPr algn="ctr"/>
            <a:r>
              <a:rPr lang="de-DE" sz="1500" b="1" dirty="0" err="1">
                <a:solidFill>
                  <a:schemeClr val="bg1"/>
                </a:solidFill>
              </a:rPr>
              <a:t>Dutch</a:t>
            </a:r>
            <a:r>
              <a:rPr lang="de-DE" sz="1500" b="1" dirty="0">
                <a:solidFill>
                  <a:schemeClr val="bg1"/>
                </a:solidFill>
              </a:rPr>
              <a:t> BV</a:t>
            </a:r>
          </a:p>
        </p:txBody>
      </p:sp>
      <p:cxnSp>
        <p:nvCxnSpPr>
          <p:cNvPr id="13" name="Gerader Verbinder 12">
            <a:extLst>
              <a:ext uri="{FF2B5EF4-FFF2-40B4-BE49-F238E27FC236}">
                <a16:creationId xmlns:a16="http://schemas.microsoft.com/office/drawing/2014/main" id="{781D832A-0FF4-A349-BB25-BECED58D1ABC}"/>
              </a:ext>
            </a:extLst>
          </p:cNvPr>
          <p:cNvCxnSpPr>
            <a:cxnSpLocks/>
            <a:stCxn id="9" idx="2"/>
            <a:endCxn id="11" idx="0"/>
          </p:cNvCxnSpPr>
          <p:nvPr/>
        </p:nvCxnSpPr>
        <p:spPr>
          <a:xfrm flipH="1">
            <a:off x="1060793" y="2682061"/>
            <a:ext cx="608" cy="595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uppieren 13">
            <a:extLst>
              <a:ext uri="{FF2B5EF4-FFF2-40B4-BE49-F238E27FC236}">
                <a16:creationId xmlns:a16="http://schemas.microsoft.com/office/drawing/2014/main" id="{4590E11F-5570-D92F-F657-B0F6917B2F62}"/>
              </a:ext>
            </a:extLst>
          </p:cNvPr>
          <p:cNvGrpSpPr>
            <a:grpSpLocks noChangeAspect="1"/>
          </p:cNvGrpSpPr>
          <p:nvPr/>
        </p:nvGrpSpPr>
        <p:grpSpPr bwMode="auto">
          <a:xfrm>
            <a:off x="3541734" y="2145921"/>
            <a:ext cx="785262" cy="536140"/>
            <a:chOff x="-116835" y="-295604"/>
            <a:chExt cx="2839015" cy="1936942"/>
          </a:xfrm>
        </p:grpSpPr>
        <p:pic>
          <p:nvPicPr>
            <p:cNvPr id="15" name="Grafik 14">
              <a:extLst>
                <a:ext uri="{FF2B5EF4-FFF2-40B4-BE49-F238E27FC236}">
                  <a16:creationId xmlns:a16="http://schemas.microsoft.com/office/drawing/2014/main" id="{4C12A3F3-4A78-BB91-1C0B-0F821CFDE1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727" y="-295604"/>
              <a:ext cx="1019163" cy="107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feld 15">
              <a:extLst>
                <a:ext uri="{FF2B5EF4-FFF2-40B4-BE49-F238E27FC236}">
                  <a16:creationId xmlns:a16="http://schemas.microsoft.com/office/drawing/2014/main" id="{754A87F5-6C63-701F-C4D3-72F9D603B2F0}"/>
                </a:ext>
              </a:extLst>
            </p:cNvPr>
            <p:cNvSpPr txBox="1">
              <a:spLocks noChangeArrowheads="1"/>
            </p:cNvSpPr>
            <p:nvPr/>
          </p:nvSpPr>
          <p:spPr bwMode="auto">
            <a:xfrm>
              <a:off x="-116835" y="711527"/>
              <a:ext cx="2839015" cy="9298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36000" rIns="0" bIns="36000">
              <a:spAutoFit/>
            </a:bodyPr>
            <a:lstStyle/>
            <a:p>
              <a:pPr algn="ctr" eaLnBrk="1" fontAlgn="auto" hangingPunct="1">
                <a:spcBef>
                  <a:spcPts val="0"/>
                </a:spcBef>
                <a:spcAft>
                  <a:spcPts val="0"/>
                </a:spcAft>
              </a:pPr>
              <a:r>
                <a:rPr lang="de-DE" sz="1200" b="1" dirty="0">
                  <a:solidFill>
                    <a:srgbClr val="000000"/>
                  </a:solidFill>
                  <a:latin typeface="+mj-lt"/>
                  <a:ea typeface="Times New Roman" panose="02020603050405020304" pitchFamily="18" charset="0"/>
                </a:rPr>
                <a:t>A</a:t>
              </a:r>
            </a:p>
          </p:txBody>
        </p:sp>
      </p:grpSp>
      <p:sp>
        <p:nvSpPr>
          <p:cNvPr id="19" name="Textfeld 18">
            <a:extLst>
              <a:ext uri="{FF2B5EF4-FFF2-40B4-BE49-F238E27FC236}">
                <a16:creationId xmlns:a16="http://schemas.microsoft.com/office/drawing/2014/main" id="{0568D2AA-C31E-3637-AF17-33F27F7B850F}"/>
              </a:ext>
            </a:extLst>
          </p:cNvPr>
          <p:cNvSpPr txBox="1"/>
          <p:nvPr/>
        </p:nvSpPr>
        <p:spPr>
          <a:xfrm>
            <a:off x="3214416" y="4162056"/>
            <a:ext cx="1440000" cy="576000"/>
          </a:xfrm>
          <a:prstGeom prst="rect">
            <a:avLst/>
          </a:prstGeom>
          <a:solidFill>
            <a:schemeClr val="bg1">
              <a:lumMod val="65000"/>
            </a:schemeClr>
          </a:solidFill>
        </p:spPr>
        <p:txBody>
          <a:bodyPr wrap="square" rtlCol="0" anchor="ctr" anchorCtr="0">
            <a:noAutofit/>
          </a:bodyPr>
          <a:lstStyle/>
          <a:p>
            <a:pPr algn="ctr"/>
            <a:r>
              <a:rPr lang="de-DE" sz="1500" b="1" dirty="0" err="1">
                <a:solidFill>
                  <a:schemeClr val="bg1"/>
                </a:solidFill>
              </a:rPr>
              <a:t>Dutch</a:t>
            </a:r>
            <a:r>
              <a:rPr lang="de-DE" sz="1500" b="1" dirty="0">
                <a:solidFill>
                  <a:schemeClr val="bg1"/>
                </a:solidFill>
              </a:rPr>
              <a:t> BV</a:t>
            </a:r>
          </a:p>
        </p:txBody>
      </p:sp>
      <p:cxnSp>
        <p:nvCxnSpPr>
          <p:cNvPr id="20" name="Gerader Verbinder 19">
            <a:extLst>
              <a:ext uri="{FF2B5EF4-FFF2-40B4-BE49-F238E27FC236}">
                <a16:creationId xmlns:a16="http://schemas.microsoft.com/office/drawing/2014/main" id="{55CD7EC1-B65A-560B-3F8C-D4F1B62B3C1E}"/>
              </a:ext>
            </a:extLst>
          </p:cNvPr>
          <p:cNvCxnSpPr/>
          <p:nvPr/>
        </p:nvCxnSpPr>
        <p:spPr>
          <a:xfrm>
            <a:off x="2495550" y="1165248"/>
            <a:ext cx="0" cy="36194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Gleichschenkliges Dreieck 1">
            <a:extLst>
              <a:ext uri="{FF2B5EF4-FFF2-40B4-BE49-F238E27FC236}">
                <a16:creationId xmlns:a16="http://schemas.microsoft.com/office/drawing/2014/main" id="{7306801C-4402-7DB8-7169-44A6087B8232}"/>
              </a:ext>
            </a:extLst>
          </p:cNvPr>
          <p:cNvSpPr/>
          <p:nvPr/>
        </p:nvSpPr>
        <p:spPr>
          <a:xfrm>
            <a:off x="3289313" y="2971809"/>
            <a:ext cx="1295384" cy="599432"/>
          </a:xfrm>
          <a:prstGeom prst="triangle">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7C118AB1-01C0-84BA-3DCF-9AC19155C38A}"/>
              </a:ext>
            </a:extLst>
          </p:cNvPr>
          <p:cNvSpPr txBox="1"/>
          <p:nvPr/>
        </p:nvSpPr>
        <p:spPr>
          <a:xfrm>
            <a:off x="3308363" y="3119633"/>
            <a:ext cx="1252541" cy="461665"/>
          </a:xfrm>
          <a:prstGeom prst="rect">
            <a:avLst/>
          </a:prstGeom>
          <a:noFill/>
        </p:spPr>
        <p:txBody>
          <a:bodyPr wrap="square" rtlCol="0">
            <a:spAutoFit/>
          </a:bodyPr>
          <a:lstStyle/>
          <a:p>
            <a:pPr algn="ctr"/>
            <a:r>
              <a:rPr lang="de-DE" sz="1200" b="1" dirty="0">
                <a:solidFill>
                  <a:schemeClr val="bg1"/>
                </a:solidFill>
              </a:rPr>
              <a:t>Partner-</a:t>
            </a:r>
            <a:br>
              <a:rPr lang="de-DE" sz="1200" b="1" dirty="0">
                <a:solidFill>
                  <a:schemeClr val="bg1"/>
                </a:solidFill>
              </a:rPr>
            </a:br>
            <a:r>
              <a:rPr lang="de-DE" sz="1200" b="1" dirty="0" err="1">
                <a:solidFill>
                  <a:schemeClr val="bg1"/>
                </a:solidFill>
              </a:rPr>
              <a:t>ship</a:t>
            </a:r>
            <a:endParaRPr lang="de-DE" sz="1200" b="1" dirty="0">
              <a:solidFill>
                <a:schemeClr val="bg1"/>
              </a:solidFill>
            </a:endParaRPr>
          </a:p>
        </p:txBody>
      </p:sp>
      <p:cxnSp>
        <p:nvCxnSpPr>
          <p:cNvPr id="28" name="Gerader Verbinder 27">
            <a:extLst>
              <a:ext uri="{FF2B5EF4-FFF2-40B4-BE49-F238E27FC236}">
                <a16:creationId xmlns:a16="http://schemas.microsoft.com/office/drawing/2014/main" id="{994EB2A2-E1C4-ABC9-B3E1-CBEA27A06D97}"/>
              </a:ext>
            </a:extLst>
          </p:cNvPr>
          <p:cNvCxnSpPr>
            <a:cxnSpLocks/>
            <a:stCxn id="2" idx="3"/>
            <a:endCxn id="19" idx="0"/>
          </p:cNvCxnSpPr>
          <p:nvPr/>
        </p:nvCxnSpPr>
        <p:spPr>
          <a:xfrm flipH="1">
            <a:off x="3934416" y="3571241"/>
            <a:ext cx="0" cy="5908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3FFE7E60-0374-0FCE-C32B-C53BA12F535C}"/>
              </a:ext>
            </a:extLst>
          </p:cNvPr>
          <p:cNvSpPr txBox="1"/>
          <p:nvPr/>
        </p:nvSpPr>
        <p:spPr>
          <a:xfrm>
            <a:off x="2689883" y="1165253"/>
            <a:ext cx="2491058" cy="307777"/>
          </a:xfrm>
          <a:prstGeom prst="rect">
            <a:avLst/>
          </a:prstGeom>
          <a:noFill/>
        </p:spPr>
        <p:txBody>
          <a:bodyPr wrap="square" rtlCol="0">
            <a:spAutoFit/>
          </a:bodyPr>
          <a:lstStyle/>
          <a:p>
            <a:r>
              <a:rPr lang="en-GB" sz="1400" b="1" dirty="0"/>
              <a:t>Structure with GmbH &amp; Co. KG</a:t>
            </a:r>
          </a:p>
        </p:txBody>
      </p:sp>
      <p:sp>
        <p:nvSpPr>
          <p:cNvPr id="39" name="Textfeld 38">
            <a:extLst>
              <a:ext uri="{FF2B5EF4-FFF2-40B4-BE49-F238E27FC236}">
                <a16:creationId xmlns:a16="http://schemas.microsoft.com/office/drawing/2014/main" id="{FEA8DF47-61E6-5096-2DD4-2C51C43D6151}"/>
              </a:ext>
            </a:extLst>
          </p:cNvPr>
          <p:cNvSpPr txBox="1"/>
          <p:nvPr/>
        </p:nvSpPr>
        <p:spPr>
          <a:xfrm>
            <a:off x="3351254" y="3605533"/>
            <a:ext cx="1171549" cy="246221"/>
          </a:xfrm>
          <a:prstGeom prst="rect">
            <a:avLst/>
          </a:prstGeom>
          <a:solidFill>
            <a:schemeClr val="bg1"/>
          </a:solidFill>
        </p:spPr>
        <p:txBody>
          <a:bodyPr wrap="square" rtlCol="0">
            <a:spAutoFit/>
          </a:bodyPr>
          <a:lstStyle/>
          <a:p>
            <a:pPr algn="ctr"/>
            <a:r>
              <a:rPr lang="de-DE" sz="1000" b="1" dirty="0">
                <a:solidFill>
                  <a:srgbClr val="C00000"/>
                </a:solidFill>
              </a:rPr>
              <a:t>Services</a:t>
            </a:r>
          </a:p>
        </p:txBody>
      </p:sp>
    </p:spTree>
    <p:extLst>
      <p:ext uri="{BB962C8B-B14F-4D97-AF65-F5344CB8AC3E}">
        <p14:creationId xmlns:p14="http://schemas.microsoft.com/office/powerpoint/2010/main" val="4166728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578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716D008-5E4F-4AB1-8125-7A84C96F9D7D}"/>
              </a:ext>
            </a:extLst>
          </p:cNvPr>
          <p:cNvSpPr>
            <a:spLocks noGrp="1"/>
          </p:cNvSpPr>
          <p:nvPr>
            <p:ph type="ftr" sz="quarter" idx="11"/>
          </p:nvPr>
        </p:nvSpPr>
        <p:spPr/>
        <p:txBody>
          <a:bodyPr/>
          <a:lstStyle/>
          <a:p>
            <a:r>
              <a:rPr lang="en-GB" dirty="0"/>
              <a:t>PSP Munich</a:t>
            </a:r>
          </a:p>
        </p:txBody>
      </p:sp>
      <p:sp>
        <p:nvSpPr>
          <p:cNvPr id="3" name="Datumsplatzhalter 2">
            <a:extLst>
              <a:ext uri="{FF2B5EF4-FFF2-40B4-BE49-F238E27FC236}">
                <a16:creationId xmlns:a16="http://schemas.microsoft.com/office/drawing/2014/main" id="{7B1777E3-2FB4-4B4C-8301-A0DE0184D95D}"/>
              </a:ext>
            </a:extLst>
          </p:cNvPr>
          <p:cNvSpPr>
            <a:spLocks noGrp="1"/>
          </p:cNvSpPr>
          <p:nvPr>
            <p:ph type="dt" sz="half" idx="10"/>
          </p:nvPr>
        </p:nvSpPr>
        <p:spPr>
          <a:xfrm>
            <a:off x="10796529" y="6423025"/>
            <a:ext cx="869037" cy="365125"/>
          </a:xfrm>
        </p:spPr>
        <p:txBody>
          <a:bodyPr/>
          <a:lstStyle/>
          <a:p>
            <a:fld id="{F3C26AD8-0376-4B92-9061-02E3BB3F8F9C}" type="datetime3">
              <a:rPr lang="en-GB" smtClean="0"/>
              <a:pPr/>
              <a:t>25 April, 2023</a:t>
            </a:fld>
            <a:endParaRPr lang="en-GB" dirty="0"/>
          </a:p>
        </p:txBody>
      </p:sp>
      <p:sp>
        <p:nvSpPr>
          <p:cNvPr id="9" name="Titel 1">
            <a:extLst>
              <a:ext uri="{FF2B5EF4-FFF2-40B4-BE49-F238E27FC236}">
                <a16:creationId xmlns:a16="http://schemas.microsoft.com/office/drawing/2014/main" id="{FA4964D4-EE23-4F44-A70B-831D05035842}"/>
              </a:ext>
            </a:extLst>
          </p:cNvPr>
          <p:cNvSpPr>
            <a:spLocks noGrp="1"/>
          </p:cNvSpPr>
          <p:nvPr>
            <p:ph type="title"/>
          </p:nvPr>
        </p:nvSpPr>
        <p:spPr/>
        <p:txBody>
          <a:bodyPr>
            <a:noAutofit/>
          </a:bodyPr>
          <a:lstStyle/>
          <a:p>
            <a:pPr>
              <a:tabLst>
                <a:tab pos="9240838" algn="l"/>
              </a:tabLst>
            </a:pPr>
            <a:r>
              <a:rPr lang="en-GB" sz="2600" noProof="0" dirty="0">
                <a:solidFill>
                  <a:srgbClr val="000000"/>
                </a:solidFill>
                <a:cs typeface="Leelawadee UI" panose="020B0502040204020203" pitchFamily="34" charset="-34"/>
              </a:rPr>
              <a:t>Exit Taxation for Individuals	</a:t>
            </a:r>
            <a:br>
              <a:rPr lang="en-GB" sz="2600" noProof="0" dirty="0">
                <a:solidFill>
                  <a:srgbClr val="000000"/>
                </a:solidFill>
                <a:cs typeface="Leelawadee UI" panose="020B0502040204020203" pitchFamily="34" charset="-34"/>
              </a:rPr>
            </a:br>
            <a:r>
              <a:rPr lang="en-GB" sz="2000" noProof="0" dirty="0">
                <a:solidFill>
                  <a:srgbClr val="000000"/>
                </a:solidFill>
                <a:cs typeface="Leelawadee UI" panose="020B0502040204020203" pitchFamily="34" charset="-34"/>
              </a:rPr>
              <a:t>Background of Exit Taxation</a:t>
            </a:r>
            <a:endParaRPr lang="en-GB" sz="2600" noProof="0" dirty="0">
              <a:solidFill>
                <a:srgbClr val="000000"/>
              </a:solidFill>
              <a:cs typeface="Leelawadee UI" panose="020B0502040204020203" pitchFamily="34" charset="-34"/>
            </a:endParaRPr>
          </a:p>
        </p:txBody>
      </p:sp>
      <p:sp>
        <p:nvSpPr>
          <p:cNvPr id="5" name="Foliennummernplatzhalter 4">
            <a:extLst>
              <a:ext uri="{FF2B5EF4-FFF2-40B4-BE49-F238E27FC236}">
                <a16:creationId xmlns:a16="http://schemas.microsoft.com/office/drawing/2014/main" id="{E6574AB2-42D0-4C4D-A7FF-0EF60BC21010}"/>
              </a:ext>
            </a:extLst>
          </p:cNvPr>
          <p:cNvSpPr>
            <a:spLocks noGrp="1"/>
          </p:cNvSpPr>
          <p:nvPr>
            <p:ph type="sldNum" sz="quarter" idx="12"/>
          </p:nvPr>
        </p:nvSpPr>
        <p:spPr/>
        <p:txBody>
          <a:bodyPr/>
          <a:lstStyle/>
          <a:p>
            <a:fld id="{7336251B-1AD3-4242-9176-455EE52D991E}" type="slidenum">
              <a:rPr lang="en-GB" smtClean="0"/>
              <a:pPr/>
              <a:t>2</a:t>
            </a:fld>
            <a:endParaRPr lang="en-GB" dirty="0"/>
          </a:p>
        </p:txBody>
      </p:sp>
      <p:grpSp>
        <p:nvGrpSpPr>
          <p:cNvPr id="8" name="Gruppieren 7">
            <a:extLst>
              <a:ext uri="{FF2B5EF4-FFF2-40B4-BE49-F238E27FC236}">
                <a16:creationId xmlns:a16="http://schemas.microsoft.com/office/drawing/2014/main" id="{CAD62C81-30F3-CA71-DF3E-31BBA5B859D5}"/>
              </a:ext>
            </a:extLst>
          </p:cNvPr>
          <p:cNvGrpSpPr>
            <a:grpSpLocks noChangeAspect="1"/>
          </p:cNvGrpSpPr>
          <p:nvPr/>
        </p:nvGrpSpPr>
        <p:grpSpPr bwMode="auto">
          <a:xfrm>
            <a:off x="2828502" y="2145921"/>
            <a:ext cx="785262" cy="536140"/>
            <a:chOff x="-116835" y="-295604"/>
            <a:chExt cx="2839015" cy="1936942"/>
          </a:xfrm>
        </p:grpSpPr>
        <p:pic>
          <p:nvPicPr>
            <p:cNvPr id="10" name="Grafik 9">
              <a:extLst>
                <a:ext uri="{FF2B5EF4-FFF2-40B4-BE49-F238E27FC236}">
                  <a16:creationId xmlns:a16="http://schemas.microsoft.com/office/drawing/2014/main" id="{55B7F0E6-178B-7A3C-1CB8-664D1A19F8B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727" y="-295604"/>
              <a:ext cx="1019163" cy="107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a:extLst>
                <a:ext uri="{FF2B5EF4-FFF2-40B4-BE49-F238E27FC236}">
                  <a16:creationId xmlns:a16="http://schemas.microsoft.com/office/drawing/2014/main" id="{943E2287-97E1-8380-A10E-D9B10C1B08A1}"/>
                </a:ext>
              </a:extLst>
            </p:cNvPr>
            <p:cNvSpPr txBox="1">
              <a:spLocks noChangeArrowheads="1"/>
            </p:cNvSpPr>
            <p:nvPr/>
          </p:nvSpPr>
          <p:spPr bwMode="auto">
            <a:xfrm>
              <a:off x="-116835" y="711527"/>
              <a:ext cx="2839015" cy="9298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36000" rIns="0" bIns="36000">
              <a:spAutoFit/>
            </a:bodyPr>
            <a:lstStyle/>
            <a:p>
              <a:pPr algn="ctr" eaLnBrk="1" fontAlgn="auto" hangingPunct="1">
                <a:spcBef>
                  <a:spcPts val="0"/>
                </a:spcBef>
                <a:spcAft>
                  <a:spcPts val="0"/>
                </a:spcAft>
              </a:pPr>
              <a:r>
                <a:rPr lang="en-GB" sz="1200" b="1" dirty="0">
                  <a:solidFill>
                    <a:srgbClr val="000000"/>
                  </a:solidFill>
                  <a:latin typeface="+mj-lt"/>
                  <a:ea typeface="Times New Roman" panose="02020603050405020304" pitchFamily="18" charset="0"/>
                </a:rPr>
                <a:t>A</a:t>
              </a:r>
            </a:p>
          </p:txBody>
        </p:sp>
      </p:grpSp>
      <p:grpSp>
        <p:nvGrpSpPr>
          <p:cNvPr id="12" name="Gruppieren 11">
            <a:extLst>
              <a:ext uri="{FF2B5EF4-FFF2-40B4-BE49-F238E27FC236}">
                <a16:creationId xmlns:a16="http://schemas.microsoft.com/office/drawing/2014/main" id="{6C9FEA5E-70E2-1A9E-4EA5-10F5FEAE1BD8}"/>
              </a:ext>
            </a:extLst>
          </p:cNvPr>
          <p:cNvGrpSpPr>
            <a:grpSpLocks noChangeAspect="1"/>
          </p:cNvGrpSpPr>
          <p:nvPr/>
        </p:nvGrpSpPr>
        <p:grpSpPr bwMode="auto">
          <a:xfrm>
            <a:off x="8591803" y="2140452"/>
            <a:ext cx="785262" cy="536140"/>
            <a:chOff x="-116835" y="-295604"/>
            <a:chExt cx="2839015" cy="1936942"/>
          </a:xfrm>
        </p:grpSpPr>
        <p:pic>
          <p:nvPicPr>
            <p:cNvPr id="13" name="Grafik 12">
              <a:extLst>
                <a:ext uri="{FF2B5EF4-FFF2-40B4-BE49-F238E27FC236}">
                  <a16:creationId xmlns:a16="http://schemas.microsoft.com/office/drawing/2014/main" id="{E427C718-0CEC-E34B-A416-BCF9641A7B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727" y="-295604"/>
              <a:ext cx="1019163" cy="107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13">
              <a:extLst>
                <a:ext uri="{FF2B5EF4-FFF2-40B4-BE49-F238E27FC236}">
                  <a16:creationId xmlns:a16="http://schemas.microsoft.com/office/drawing/2014/main" id="{06A5C919-F4CA-DF61-5322-49E91A74E9FA}"/>
                </a:ext>
              </a:extLst>
            </p:cNvPr>
            <p:cNvSpPr txBox="1">
              <a:spLocks noChangeArrowheads="1"/>
            </p:cNvSpPr>
            <p:nvPr/>
          </p:nvSpPr>
          <p:spPr bwMode="auto">
            <a:xfrm>
              <a:off x="-116835" y="711527"/>
              <a:ext cx="2839015" cy="9298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36000" rIns="0" bIns="36000">
              <a:spAutoFit/>
            </a:bodyPr>
            <a:lstStyle/>
            <a:p>
              <a:pPr algn="ctr" eaLnBrk="1" fontAlgn="auto" hangingPunct="1">
                <a:spcBef>
                  <a:spcPts val="0"/>
                </a:spcBef>
                <a:spcAft>
                  <a:spcPts val="0"/>
                </a:spcAft>
              </a:pPr>
              <a:r>
                <a:rPr lang="en-GB" sz="1200" b="1" dirty="0">
                  <a:solidFill>
                    <a:srgbClr val="000000"/>
                  </a:solidFill>
                  <a:latin typeface="+mj-lt"/>
                  <a:ea typeface="Times New Roman" panose="02020603050405020304" pitchFamily="18" charset="0"/>
                </a:rPr>
                <a:t>A</a:t>
              </a:r>
            </a:p>
          </p:txBody>
        </p:sp>
      </p:grpSp>
      <p:sp>
        <p:nvSpPr>
          <p:cNvPr id="15" name="Textfeld 14">
            <a:extLst>
              <a:ext uri="{FF2B5EF4-FFF2-40B4-BE49-F238E27FC236}">
                <a16:creationId xmlns:a16="http://schemas.microsoft.com/office/drawing/2014/main" id="{184A201E-4127-150F-1B66-F4940FA55E46}"/>
              </a:ext>
            </a:extLst>
          </p:cNvPr>
          <p:cNvSpPr txBox="1"/>
          <p:nvPr/>
        </p:nvSpPr>
        <p:spPr>
          <a:xfrm>
            <a:off x="2495959" y="1249114"/>
            <a:ext cx="1449030" cy="338554"/>
          </a:xfrm>
          <a:prstGeom prst="rect">
            <a:avLst/>
          </a:prstGeom>
          <a:noFill/>
        </p:spPr>
        <p:txBody>
          <a:bodyPr wrap="square" rtlCol="0">
            <a:spAutoFit/>
          </a:bodyPr>
          <a:lstStyle/>
          <a:p>
            <a:r>
              <a:rPr lang="en-GB" sz="1600" b="1" dirty="0"/>
              <a:t>Germany</a:t>
            </a:r>
            <a:endParaRPr lang="en-GB" sz="1600" b="1" u="sng" dirty="0"/>
          </a:p>
        </p:txBody>
      </p:sp>
      <p:sp>
        <p:nvSpPr>
          <p:cNvPr id="16" name="Textfeld 15">
            <a:extLst>
              <a:ext uri="{FF2B5EF4-FFF2-40B4-BE49-F238E27FC236}">
                <a16:creationId xmlns:a16="http://schemas.microsoft.com/office/drawing/2014/main" id="{1FDAE189-E565-2C50-AF53-AFB0B17BB836}"/>
              </a:ext>
            </a:extLst>
          </p:cNvPr>
          <p:cNvSpPr txBox="1"/>
          <p:nvPr/>
        </p:nvSpPr>
        <p:spPr>
          <a:xfrm>
            <a:off x="8261977" y="1242197"/>
            <a:ext cx="1449030" cy="338554"/>
          </a:xfrm>
          <a:prstGeom prst="rect">
            <a:avLst/>
          </a:prstGeom>
          <a:noFill/>
        </p:spPr>
        <p:txBody>
          <a:bodyPr wrap="square" rtlCol="0">
            <a:spAutoFit/>
          </a:bodyPr>
          <a:lstStyle/>
          <a:p>
            <a:pPr algn="ctr"/>
            <a:r>
              <a:rPr lang="en-GB" sz="1600" b="1" dirty="0"/>
              <a:t>Austria</a:t>
            </a:r>
          </a:p>
        </p:txBody>
      </p:sp>
      <p:cxnSp>
        <p:nvCxnSpPr>
          <p:cNvPr id="6" name="Gerader Verbinder 5">
            <a:extLst>
              <a:ext uri="{FF2B5EF4-FFF2-40B4-BE49-F238E27FC236}">
                <a16:creationId xmlns:a16="http://schemas.microsoft.com/office/drawing/2014/main" id="{36038D81-E23B-7492-1FE2-7940A6FAD834}"/>
              </a:ext>
            </a:extLst>
          </p:cNvPr>
          <p:cNvCxnSpPr>
            <a:cxnSpLocks/>
          </p:cNvCxnSpPr>
          <p:nvPr/>
        </p:nvCxnSpPr>
        <p:spPr>
          <a:xfrm>
            <a:off x="6096000" y="1085919"/>
            <a:ext cx="0" cy="46800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B1FF7689-9B4D-E4BA-FFC1-02ECABF4DE95}"/>
              </a:ext>
            </a:extLst>
          </p:cNvPr>
          <p:cNvCxnSpPr/>
          <p:nvPr/>
        </p:nvCxnSpPr>
        <p:spPr>
          <a:xfrm>
            <a:off x="3683724" y="2342093"/>
            <a:ext cx="4824000"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03E3B366-1792-A493-12DC-8B3C293632EF}"/>
              </a:ext>
            </a:extLst>
          </p:cNvPr>
          <p:cNvSpPr txBox="1"/>
          <p:nvPr/>
        </p:nvSpPr>
        <p:spPr>
          <a:xfrm>
            <a:off x="5146766" y="1937020"/>
            <a:ext cx="1907177" cy="828000"/>
          </a:xfrm>
          <a:prstGeom prst="rect">
            <a:avLst/>
          </a:prstGeom>
          <a:solidFill>
            <a:schemeClr val="bg1"/>
          </a:solidFill>
        </p:spPr>
        <p:txBody>
          <a:bodyPr wrap="square" rtlCol="0" anchor="ctr" anchorCtr="0">
            <a:noAutofit/>
          </a:bodyPr>
          <a:lstStyle/>
          <a:p>
            <a:pPr algn="ctr"/>
            <a:r>
              <a:rPr lang="en-GB" sz="1000" dirty="0">
                <a:solidFill>
                  <a:srgbClr val="C00000"/>
                </a:solidFill>
              </a:rPr>
              <a:t>Moving out of Germany and establishing residence in Austria</a:t>
            </a:r>
          </a:p>
        </p:txBody>
      </p:sp>
      <p:sp>
        <p:nvSpPr>
          <p:cNvPr id="21" name="Rechteck 20">
            <a:extLst>
              <a:ext uri="{FF2B5EF4-FFF2-40B4-BE49-F238E27FC236}">
                <a16:creationId xmlns:a16="http://schemas.microsoft.com/office/drawing/2014/main" id="{80075948-027D-2D59-6C48-C872A8BEAF2C}"/>
              </a:ext>
            </a:extLst>
          </p:cNvPr>
          <p:cNvSpPr/>
          <p:nvPr/>
        </p:nvSpPr>
        <p:spPr>
          <a:xfrm>
            <a:off x="1698259" y="4252299"/>
            <a:ext cx="540000" cy="415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t>Basis</a:t>
            </a:r>
          </a:p>
        </p:txBody>
      </p:sp>
      <p:sp>
        <p:nvSpPr>
          <p:cNvPr id="22" name="Textfeld 21">
            <a:extLst>
              <a:ext uri="{FF2B5EF4-FFF2-40B4-BE49-F238E27FC236}">
                <a16:creationId xmlns:a16="http://schemas.microsoft.com/office/drawing/2014/main" id="{4722EFEC-82E9-492E-F09B-945021A4D0CF}"/>
              </a:ext>
            </a:extLst>
          </p:cNvPr>
          <p:cNvSpPr txBox="1"/>
          <p:nvPr/>
        </p:nvSpPr>
        <p:spPr>
          <a:xfrm>
            <a:off x="343792" y="2724635"/>
            <a:ext cx="2384365" cy="276999"/>
          </a:xfrm>
          <a:prstGeom prst="rect">
            <a:avLst/>
          </a:prstGeom>
          <a:noFill/>
        </p:spPr>
        <p:txBody>
          <a:bodyPr wrap="square" rtlCol="0">
            <a:spAutoFit/>
          </a:bodyPr>
          <a:lstStyle/>
          <a:p>
            <a:pPr algn="ctr"/>
            <a:r>
              <a:rPr lang="en-GB" sz="1200" b="1" dirty="0"/>
              <a:t>Shares in German GmbH</a:t>
            </a:r>
          </a:p>
        </p:txBody>
      </p:sp>
      <p:sp>
        <p:nvSpPr>
          <p:cNvPr id="23" name="Rechteck 22">
            <a:extLst>
              <a:ext uri="{FF2B5EF4-FFF2-40B4-BE49-F238E27FC236}">
                <a16:creationId xmlns:a16="http://schemas.microsoft.com/office/drawing/2014/main" id="{E030CB08-D79C-CBF2-F1DE-EA2243E9B3EC}"/>
              </a:ext>
            </a:extLst>
          </p:cNvPr>
          <p:cNvSpPr/>
          <p:nvPr/>
        </p:nvSpPr>
        <p:spPr>
          <a:xfrm>
            <a:off x="778394" y="3148499"/>
            <a:ext cx="540078" cy="151929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300" b="1" dirty="0"/>
              <a:t>Fair market value</a:t>
            </a:r>
          </a:p>
        </p:txBody>
      </p:sp>
      <p:sp>
        <p:nvSpPr>
          <p:cNvPr id="26" name="Rechteck 25">
            <a:extLst>
              <a:ext uri="{FF2B5EF4-FFF2-40B4-BE49-F238E27FC236}">
                <a16:creationId xmlns:a16="http://schemas.microsoft.com/office/drawing/2014/main" id="{A202468D-0E09-09F8-7096-D296DBF83BE7}"/>
              </a:ext>
            </a:extLst>
          </p:cNvPr>
          <p:cNvSpPr/>
          <p:nvPr/>
        </p:nvSpPr>
        <p:spPr>
          <a:xfrm>
            <a:off x="1693816" y="3148499"/>
            <a:ext cx="540000" cy="1103800"/>
          </a:xfrm>
          <a:prstGeom prst="rect">
            <a:avLst/>
          </a:prstGeom>
          <a:pattFill prst="pct25">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b="1" dirty="0">
                <a:solidFill>
                  <a:srgbClr val="C00000"/>
                </a:solidFill>
              </a:rPr>
              <a:t>Hidden  Reserves</a:t>
            </a:r>
          </a:p>
        </p:txBody>
      </p:sp>
      <p:sp>
        <p:nvSpPr>
          <p:cNvPr id="30" name="Textfeld 29">
            <a:extLst>
              <a:ext uri="{FF2B5EF4-FFF2-40B4-BE49-F238E27FC236}">
                <a16:creationId xmlns:a16="http://schemas.microsoft.com/office/drawing/2014/main" id="{9FBAA669-0F4E-ABFF-F947-CE9976EA1FAE}"/>
              </a:ext>
            </a:extLst>
          </p:cNvPr>
          <p:cNvSpPr txBox="1"/>
          <p:nvPr/>
        </p:nvSpPr>
        <p:spPr>
          <a:xfrm>
            <a:off x="2471631" y="3075474"/>
            <a:ext cx="3405724" cy="1461939"/>
          </a:xfrm>
          <a:prstGeom prst="rect">
            <a:avLst/>
          </a:prstGeom>
          <a:noFill/>
        </p:spPr>
        <p:txBody>
          <a:bodyPr wrap="square" rtlCol="0">
            <a:spAutoFit/>
          </a:bodyPr>
          <a:lstStyle/>
          <a:p>
            <a:pPr algn="just">
              <a:spcAft>
                <a:spcPts val="600"/>
              </a:spcAft>
            </a:pPr>
            <a:r>
              <a:rPr lang="en-GB" sz="1400" dirty="0"/>
              <a:t>Germany has (unlimited/unrestricted) right to tax hidden reserves in case of a share disposal.</a:t>
            </a:r>
          </a:p>
          <a:p>
            <a:pPr algn="just">
              <a:spcAft>
                <a:spcPts val="600"/>
              </a:spcAft>
            </a:pPr>
            <a:r>
              <a:rPr lang="en-GB" sz="1400" dirty="0"/>
              <a:t>Taxation with German income tax (as deemed disposal of shares) with up to 28.5% effective tax rate.</a:t>
            </a:r>
          </a:p>
        </p:txBody>
      </p:sp>
      <p:sp>
        <p:nvSpPr>
          <p:cNvPr id="31" name="Textfeld 30">
            <a:extLst>
              <a:ext uri="{FF2B5EF4-FFF2-40B4-BE49-F238E27FC236}">
                <a16:creationId xmlns:a16="http://schemas.microsoft.com/office/drawing/2014/main" id="{8B4BAE72-B499-B329-9164-0E6A72BACC89}"/>
              </a:ext>
            </a:extLst>
          </p:cNvPr>
          <p:cNvSpPr txBox="1"/>
          <p:nvPr/>
        </p:nvSpPr>
        <p:spPr>
          <a:xfrm>
            <a:off x="6462191" y="3069457"/>
            <a:ext cx="3880705" cy="1892826"/>
          </a:xfrm>
          <a:prstGeom prst="rect">
            <a:avLst/>
          </a:prstGeom>
          <a:noFill/>
        </p:spPr>
        <p:txBody>
          <a:bodyPr wrap="square" rtlCol="0">
            <a:spAutoFit/>
          </a:bodyPr>
          <a:lstStyle/>
          <a:p>
            <a:pPr algn="just">
              <a:spcAft>
                <a:spcPts val="600"/>
              </a:spcAft>
            </a:pPr>
            <a:r>
              <a:rPr lang="en-US" sz="1400" dirty="0"/>
              <a:t>After moving to Austria, Austria has (unlimited/unrestricted) right to tax hidden reserves in case of a share disposal (Art. 13 para. 5 DTT)</a:t>
            </a:r>
          </a:p>
          <a:p>
            <a:pPr lvl="1" algn="just">
              <a:spcAft>
                <a:spcPts val="600"/>
              </a:spcAft>
              <a:tabLst>
                <a:tab pos="358775" algn="l"/>
              </a:tabLst>
            </a:pPr>
            <a:r>
              <a:rPr lang="en-US" sz="1400" b="1" dirty="0"/>
              <a:t>Without an exit taxation, Germany would thus lose the taxation right for all hidden reserves, including those that arose up to the date of departure</a:t>
            </a:r>
            <a:endParaRPr lang="en-GB" sz="1400" b="1" dirty="0"/>
          </a:p>
        </p:txBody>
      </p:sp>
      <p:sp>
        <p:nvSpPr>
          <p:cNvPr id="34" name="Pfeil: nach rechts 33">
            <a:extLst>
              <a:ext uri="{FF2B5EF4-FFF2-40B4-BE49-F238E27FC236}">
                <a16:creationId xmlns:a16="http://schemas.microsoft.com/office/drawing/2014/main" id="{F4C1C9AD-BA67-58D8-072A-26E2F0AD65FF}"/>
              </a:ext>
            </a:extLst>
          </p:cNvPr>
          <p:cNvSpPr/>
          <p:nvPr/>
        </p:nvSpPr>
        <p:spPr>
          <a:xfrm>
            <a:off x="6563796" y="4130379"/>
            <a:ext cx="288000" cy="299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feld 34">
            <a:extLst>
              <a:ext uri="{FF2B5EF4-FFF2-40B4-BE49-F238E27FC236}">
                <a16:creationId xmlns:a16="http://schemas.microsoft.com/office/drawing/2014/main" id="{753B1E9E-ED7D-87C3-1BEE-CAF5CD416610}"/>
              </a:ext>
            </a:extLst>
          </p:cNvPr>
          <p:cNvSpPr txBox="1"/>
          <p:nvPr/>
        </p:nvSpPr>
        <p:spPr>
          <a:xfrm>
            <a:off x="595513" y="5544820"/>
            <a:ext cx="11011001" cy="646331"/>
          </a:xfrm>
          <a:prstGeom prst="rect">
            <a:avLst/>
          </a:prstGeom>
          <a:solidFill>
            <a:schemeClr val="bg1">
              <a:lumMod val="85000"/>
            </a:schemeClr>
          </a:solidFill>
        </p:spPr>
        <p:txBody>
          <a:bodyPr wrap="square" rtlCol="0">
            <a:spAutoFit/>
          </a:bodyPr>
          <a:lstStyle/>
          <a:p>
            <a:pPr algn="ctr"/>
            <a:r>
              <a:rPr lang="en-GB" b="1" dirty="0"/>
              <a:t>Exit taxation </a:t>
            </a:r>
            <a:r>
              <a:rPr lang="en-US" b="1" dirty="0"/>
              <a:t>secures the German to tax hidden reserves that are available in privately held shares at the moment the taxpayer moves abroad. This prevents Germany from losing tax substrate.</a:t>
            </a:r>
            <a:endParaRPr lang="en-GB" b="1" dirty="0"/>
          </a:p>
        </p:txBody>
      </p:sp>
      <p:sp>
        <p:nvSpPr>
          <p:cNvPr id="37" name="Pfeil: nach unten 36">
            <a:extLst>
              <a:ext uri="{FF2B5EF4-FFF2-40B4-BE49-F238E27FC236}">
                <a16:creationId xmlns:a16="http://schemas.microsoft.com/office/drawing/2014/main" id="{0EE6AD8A-DCAE-82B9-3EEC-53788C50A87E}"/>
              </a:ext>
            </a:extLst>
          </p:cNvPr>
          <p:cNvSpPr/>
          <p:nvPr/>
        </p:nvSpPr>
        <p:spPr>
          <a:xfrm>
            <a:off x="8064894" y="4996301"/>
            <a:ext cx="675298" cy="453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Geschweifte Klammer rechts 37">
            <a:extLst>
              <a:ext uri="{FF2B5EF4-FFF2-40B4-BE49-F238E27FC236}">
                <a16:creationId xmlns:a16="http://schemas.microsoft.com/office/drawing/2014/main" id="{B2377091-074C-7B91-BCA3-D56218A20D6F}"/>
              </a:ext>
            </a:extLst>
          </p:cNvPr>
          <p:cNvSpPr/>
          <p:nvPr/>
        </p:nvSpPr>
        <p:spPr>
          <a:xfrm>
            <a:off x="2274455" y="3147009"/>
            <a:ext cx="235060" cy="110529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37224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716D008-5E4F-4AB1-8125-7A84C96F9D7D}"/>
              </a:ext>
            </a:extLst>
          </p:cNvPr>
          <p:cNvSpPr>
            <a:spLocks noGrp="1"/>
          </p:cNvSpPr>
          <p:nvPr>
            <p:ph type="ftr" sz="quarter" idx="11"/>
          </p:nvPr>
        </p:nvSpPr>
        <p:spPr/>
        <p:txBody>
          <a:bodyPr/>
          <a:lstStyle/>
          <a:p>
            <a:r>
              <a:rPr lang="de-DE" dirty="0"/>
              <a:t>PSP Munich</a:t>
            </a:r>
          </a:p>
        </p:txBody>
      </p:sp>
      <p:sp>
        <p:nvSpPr>
          <p:cNvPr id="3" name="Datumsplatzhalter 2">
            <a:extLst>
              <a:ext uri="{FF2B5EF4-FFF2-40B4-BE49-F238E27FC236}">
                <a16:creationId xmlns:a16="http://schemas.microsoft.com/office/drawing/2014/main" id="{7B1777E3-2FB4-4B4C-8301-A0DE0184D95D}"/>
              </a:ext>
            </a:extLst>
          </p:cNvPr>
          <p:cNvSpPr>
            <a:spLocks noGrp="1"/>
          </p:cNvSpPr>
          <p:nvPr>
            <p:ph type="dt" sz="half" idx="10"/>
          </p:nvPr>
        </p:nvSpPr>
        <p:spPr/>
        <p:txBody>
          <a:bodyPr/>
          <a:lstStyle/>
          <a:p>
            <a:fld id="{F3C26AD8-0376-4B92-9061-02E3BB3F8F9C}" type="datetime3">
              <a:rPr lang="en-GB" smtClean="0"/>
              <a:pPr/>
              <a:t>25 April, 2023</a:t>
            </a:fld>
            <a:endParaRPr lang="de-DE" dirty="0"/>
          </a:p>
        </p:txBody>
      </p:sp>
      <p:sp>
        <p:nvSpPr>
          <p:cNvPr id="9" name="Titel 1">
            <a:extLst>
              <a:ext uri="{FF2B5EF4-FFF2-40B4-BE49-F238E27FC236}">
                <a16:creationId xmlns:a16="http://schemas.microsoft.com/office/drawing/2014/main" id="{3C110500-2716-DF21-0764-B7D9ADB22993}"/>
              </a:ext>
            </a:extLst>
          </p:cNvPr>
          <p:cNvSpPr>
            <a:spLocks noGrp="1"/>
          </p:cNvSpPr>
          <p:nvPr>
            <p:ph type="title"/>
          </p:nvPr>
        </p:nvSpPr>
        <p:spPr/>
        <p:txBody>
          <a:bodyPr>
            <a:noAutofit/>
          </a:bodyPr>
          <a:lstStyle/>
          <a:p>
            <a:pPr>
              <a:tabLst>
                <a:tab pos="895350" algn="l"/>
                <a:tab pos="9240838" algn="l"/>
              </a:tabLst>
            </a:pPr>
            <a:r>
              <a:rPr lang="en-GB" sz="2600" b="1" i="0" noProof="0" dirty="0">
                <a:solidFill>
                  <a:srgbClr val="000000"/>
                </a:solidFill>
                <a:effectLst/>
                <a:cs typeface="Leelawadee UI" panose="020B0502040204020203" pitchFamily="34" charset="-34"/>
              </a:rPr>
              <a:t>Exit T</a:t>
            </a:r>
            <a:r>
              <a:rPr lang="en-GB" sz="2600" noProof="0" dirty="0">
                <a:solidFill>
                  <a:srgbClr val="000000"/>
                </a:solidFill>
                <a:cs typeface="Leelawadee UI" panose="020B0502040204020203" pitchFamily="34" charset="-34"/>
              </a:rPr>
              <a:t>axation for Individuals</a:t>
            </a:r>
            <a:br>
              <a:rPr lang="en-GB" sz="2600" noProof="0" dirty="0">
                <a:solidFill>
                  <a:srgbClr val="000000"/>
                </a:solidFill>
                <a:cs typeface="Leelawadee UI" panose="020B0502040204020203" pitchFamily="34" charset="-34"/>
              </a:rPr>
            </a:br>
            <a:r>
              <a:rPr lang="en-GB" sz="2000" noProof="0" dirty="0">
                <a:solidFill>
                  <a:srgbClr val="000000"/>
                </a:solidFill>
                <a:cs typeface="Leelawadee UI" panose="020B0502040204020203" pitchFamily="34" charset="-34"/>
              </a:rPr>
              <a:t>Examples</a:t>
            </a:r>
            <a:endParaRPr lang="en-GB" sz="2600" noProof="0" dirty="0">
              <a:solidFill>
                <a:srgbClr val="000000"/>
              </a:solidFill>
              <a:cs typeface="Leelawadee UI" panose="020B0502040204020203" pitchFamily="34" charset="-34"/>
            </a:endParaRPr>
          </a:p>
        </p:txBody>
      </p:sp>
      <p:sp>
        <p:nvSpPr>
          <p:cNvPr id="5" name="Foliennummernplatzhalter 4">
            <a:extLst>
              <a:ext uri="{FF2B5EF4-FFF2-40B4-BE49-F238E27FC236}">
                <a16:creationId xmlns:a16="http://schemas.microsoft.com/office/drawing/2014/main" id="{E6574AB2-42D0-4C4D-A7FF-0EF60BC21010}"/>
              </a:ext>
            </a:extLst>
          </p:cNvPr>
          <p:cNvSpPr>
            <a:spLocks noGrp="1"/>
          </p:cNvSpPr>
          <p:nvPr>
            <p:ph type="sldNum" sz="quarter" idx="12"/>
          </p:nvPr>
        </p:nvSpPr>
        <p:spPr/>
        <p:txBody>
          <a:bodyPr/>
          <a:lstStyle/>
          <a:p>
            <a:fld id="{7336251B-1AD3-4242-9176-455EE52D991E}" type="slidenum">
              <a:rPr lang="de-DE" smtClean="0"/>
              <a:pPr/>
              <a:t>3</a:t>
            </a:fld>
            <a:endParaRPr lang="de-DE" dirty="0"/>
          </a:p>
        </p:txBody>
      </p:sp>
      <p:graphicFrame>
        <p:nvGraphicFramePr>
          <p:cNvPr id="2" name="Tabelle 5">
            <a:extLst>
              <a:ext uri="{FF2B5EF4-FFF2-40B4-BE49-F238E27FC236}">
                <a16:creationId xmlns:a16="http://schemas.microsoft.com/office/drawing/2014/main" id="{25773A29-E997-93E4-0F3C-12C24B23D42A}"/>
              </a:ext>
            </a:extLst>
          </p:cNvPr>
          <p:cNvGraphicFramePr>
            <a:graphicFrameLocks noGrp="1"/>
          </p:cNvGraphicFramePr>
          <p:nvPr>
            <p:extLst>
              <p:ext uri="{D42A27DB-BD31-4B8C-83A1-F6EECF244321}">
                <p14:modId xmlns:p14="http://schemas.microsoft.com/office/powerpoint/2010/main" val="2395652057"/>
              </p:ext>
            </p:extLst>
          </p:nvPr>
        </p:nvGraphicFramePr>
        <p:xfrm>
          <a:off x="354000" y="942262"/>
          <a:ext cx="11484000" cy="5415280"/>
        </p:xfrm>
        <a:graphic>
          <a:graphicData uri="http://schemas.openxmlformats.org/drawingml/2006/table">
            <a:tbl>
              <a:tblPr firstRow="1" bandRow="1">
                <a:tableStyleId>{5C22544A-7EE6-4342-B048-85BDC9FD1C3A}</a:tableStyleId>
              </a:tblPr>
              <a:tblGrid>
                <a:gridCol w="5742000">
                  <a:extLst>
                    <a:ext uri="{9D8B030D-6E8A-4147-A177-3AD203B41FA5}">
                      <a16:colId xmlns:a16="http://schemas.microsoft.com/office/drawing/2014/main" val="850293590"/>
                    </a:ext>
                  </a:extLst>
                </a:gridCol>
                <a:gridCol w="5742000">
                  <a:extLst>
                    <a:ext uri="{9D8B030D-6E8A-4147-A177-3AD203B41FA5}">
                      <a16:colId xmlns:a16="http://schemas.microsoft.com/office/drawing/2014/main" val="3201459709"/>
                    </a:ext>
                  </a:extLst>
                </a:gridCol>
              </a:tblGrid>
              <a:tr h="370840">
                <a:tc>
                  <a:txBody>
                    <a:bodyPr/>
                    <a:lstStyle/>
                    <a:p>
                      <a:r>
                        <a:rPr lang="de-DE" dirty="0"/>
                        <a:t>Situation</a:t>
                      </a:r>
                    </a:p>
                  </a:txBody>
                  <a:tcPr/>
                </a:tc>
                <a:tc>
                  <a:txBody>
                    <a:bodyPr/>
                    <a:lstStyle/>
                    <a:p>
                      <a:r>
                        <a:rPr lang="en-GB" noProof="0" dirty="0"/>
                        <a:t>Implication for Exit Taxation</a:t>
                      </a:r>
                    </a:p>
                  </a:txBody>
                  <a:tcPr/>
                </a:tc>
                <a:extLst>
                  <a:ext uri="{0D108BD9-81ED-4DB2-BD59-A6C34878D82A}">
                    <a16:rowId xmlns:a16="http://schemas.microsoft.com/office/drawing/2014/main" val="446026026"/>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b="1" dirty="0"/>
                        <a:t>1. </a:t>
                      </a:r>
                      <a:r>
                        <a:rPr lang="de-DE" sz="1500" b="1" dirty="0" err="1"/>
                        <a:t>Stay</a:t>
                      </a:r>
                      <a:r>
                        <a:rPr lang="en-US" sz="1500" b="1" dirty="0"/>
                        <a:t> abroad for educational purposes (semester abroad)</a:t>
                      </a:r>
                      <a:endParaRPr lang="de-DE" sz="1500" b="1" dirty="0"/>
                    </a:p>
                  </a:txBody>
                  <a:tcPr anchor="b"/>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500" dirty="0"/>
                    </a:p>
                  </a:txBody>
                  <a:tcPr/>
                </a:tc>
                <a:extLst>
                  <a:ext uri="{0D108BD9-81ED-4DB2-BD59-A6C34878D82A}">
                    <a16:rowId xmlns:a16="http://schemas.microsoft.com/office/drawing/2014/main" val="642777938"/>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dirty="0"/>
                        <a:t>A German tax resident spends a semester abroad while maintaining their German domestic residence. The education is continued in Germany after the semester abroad.</a:t>
                      </a:r>
                      <a:endParaRPr lang="de-DE" sz="15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dirty="0"/>
                        <a:t>The temporary “relocation" should be rather unproblematic with regard to the Exit Taxation, since Germany should usually remain the state of residence as meant in the applicable DTT and Germany would thus not lose its right to tax.</a:t>
                      </a:r>
                      <a:endParaRPr lang="de-DE" sz="1500" dirty="0"/>
                    </a:p>
                  </a:txBody>
                  <a:tcPr/>
                </a:tc>
                <a:extLst>
                  <a:ext uri="{0D108BD9-81ED-4DB2-BD59-A6C34878D82A}">
                    <a16:rowId xmlns:a16="http://schemas.microsoft.com/office/drawing/2014/main" val="3304610361"/>
                  </a:ext>
                </a:extLst>
              </a:tr>
              <a:tr h="370840">
                <a:tc>
                  <a:txBody>
                    <a:bodyPr/>
                    <a:lstStyle/>
                    <a:p>
                      <a:pPr algn="just"/>
                      <a:r>
                        <a:rPr lang="de-DE" sz="1500" b="1" dirty="0"/>
                        <a:t>2. </a:t>
                      </a:r>
                      <a:r>
                        <a:rPr lang="en-GB" sz="1500" b="1" noProof="0" dirty="0"/>
                        <a:t>Studies abroad (e.g. Master‘s Studies)</a:t>
                      </a:r>
                    </a:p>
                  </a:txBody>
                  <a:tcPr anchor="b"/>
                </a:tc>
                <a:tc>
                  <a:txBody>
                    <a:bodyPr/>
                    <a:lstStyle/>
                    <a:p>
                      <a:pPr algn="just"/>
                      <a:endParaRPr lang="de-DE" sz="1500" dirty="0"/>
                    </a:p>
                  </a:txBody>
                  <a:tcPr/>
                </a:tc>
                <a:extLst>
                  <a:ext uri="{0D108BD9-81ED-4DB2-BD59-A6C34878D82A}">
                    <a16:rowId xmlns:a16="http://schemas.microsoft.com/office/drawing/2014/main" val="391046519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dirty="0"/>
                        <a:t>A resident moves abroad for (master's) studies while retaining their domestic residence. After graduation, the student plans to work as a professional or self-employed person in Germany.</a:t>
                      </a:r>
                      <a:endParaRPr lang="de-DE" sz="15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dirty="0"/>
                        <a:t>The temporary “relocation" should be rather unproblematic with regard to the Exit Taxation, since Germany should remain the state of residence as meant in the applicable DTT and Germany would thus not lose its right to tax.</a:t>
                      </a:r>
                      <a:endParaRPr lang="de-DE" sz="1500" dirty="0"/>
                    </a:p>
                  </a:txBody>
                  <a:tcPr/>
                </a:tc>
                <a:extLst>
                  <a:ext uri="{0D108BD9-81ED-4DB2-BD59-A6C34878D82A}">
                    <a16:rowId xmlns:a16="http://schemas.microsoft.com/office/drawing/2014/main" val="2670978654"/>
                  </a:ext>
                </a:extLst>
              </a:tr>
              <a:tr h="370840">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1500" b="1" dirty="0"/>
                        <a:t>3. </a:t>
                      </a:r>
                      <a:r>
                        <a:rPr lang="en-GB" sz="1500" b="1" noProof="0" dirty="0"/>
                        <a:t>Temporary professional activities abroad (Secondment</a:t>
                      </a:r>
                      <a:r>
                        <a:rPr lang="de-DE" sz="1500" b="1" dirty="0"/>
                        <a:t>)</a:t>
                      </a:r>
                    </a:p>
                  </a:txBody>
                  <a:tcPr anchor="b"/>
                </a:tc>
                <a:tc hMerge="1">
                  <a:txBody>
                    <a:bodyPr/>
                    <a:lstStyle/>
                    <a:p>
                      <a:endParaRPr lang="de-DE" sz="1500" dirty="0"/>
                    </a:p>
                  </a:txBody>
                  <a:tcPr/>
                </a:tc>
                <a:extLst>
                  <a:ext uri="{0D108BD9-81ED-4DB2-BD59-A6C34878D82A}">
                    <a16:rowId xmlns:a16="http://schemas.microsoft.com/office/drawing/2014/main" val="1161896348"/>
                  </a:ext>
                </a:extLst>
              </a:tr>
              <a:tr h="370840">
                <a:tc>
                  <a:txBody>
                    <a:bodyPr/>
                    <a:lstStyle/>
                    <a:p>
                      <a:pPr algn="just"/>
                      <a:r>
                        <a:rPr lang="en-US" sz="1500" dirty="0"/>
                        <a:t>A resident moves abroad for a predefined period of time to work for their employer. After the end of the period abroad, the employment relationship will be continued in Germany. The domestic place of residence remains the same.</a:t>
                      </a:r>
                      <a:endParaRPr lang="de-DE" sz="15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dirty="0"/>
                        <a:t>The temporary “relocation" can be problematic with regard to the Exit Taxation. In case of a longer-term stay abroad, there is a risk that the tax residence as meant in the applicable DTT will be shifted to the foreign country of residence. This would result in Germany losing its right of taxation. This applies even more if the stay in a foreign country lasts longer or the return periods to Germany become shorter and if </a:t>
                      </a:r>
                      <a:r>
                        <a:rPr lang="en-US" sz="1500" kern="0" dirty="0"/>
                        <a:t>the center of life interests should shift abroad </a:t>
                      </a:r>
                      <a:r>
                        <a:rPr lang="en-US" sz="1500" dirty="0"/>
                        <a:t> (e.g., in case of family members moving in).</a:t>
                      </a:r>
                      <a:endParaRPr lang="de-DE" sz="1500" dirty="0"/>
                    </a:p>
                  </a:txBody>
                  <a:tcPr/>
                </a:tc>
                <a:extLst>
                  <a:ext uri="{0D108BD9-81ED-4DB2-BD59-A6C34878D82A}">
                    <a16:rowId xmlns:a16="http://schemas.microsoft.com/office/drawing/2014/main" val="499485039"/>
                  </a:ext>
                </a:extLst>
              </a:tr>
            </a:tbl>
          </a:graphicData>
        </a:graphic>
      </p:graphicFrame>
    </p:spTree>
    <p:extLst>
      <p:ext uri="{BB962C8B-B14F-4D97-AF65-F5344CB8AC3E}">
        <p14:creationId xmlns:p14="http://schemas.microsoft.com/office/powerpoint/2010/main" val="1911181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716D008-5E4F-4AB1-8125-7A84C96F9D7D}"/>
              </a:ext>
            </a:extLst>
          </p:cNvPr>
          <p:cNvSpPr>
            <a:spLocks noGrp="1"/>
          </p:cNvSpPr>
          <p:nvPr>
            <p:ph type="ftr" sz="quarter" idx="11"/>
          </p:nvPr>
        </p:nvSpPr>
        <p:spPr/>
        <p:txBody>
          <a:bodyPr/>
          <a:lstStyle/>
          <a:p>
            <a:r>
              <a:rPr lang="de-DE" dirty="0"/>
              <a:t>PSP Munich</a:t>
            </a:r>
          </a:p>
        </p:txBody>
      </p:sp>
      <p:sp>
        <p:nvSpPr>
          <p:cNvPr id="3" name="Datumsplatzhalter 2">
            <a:extLst>
              <a:ext uri="{FF2B5EF4-FFF2-40B4-BE49-F238E27FC236}">
                <a16:creationId xmlns:a16="http://schemas.microsoft.com/office/drawing/2014/main" id="{7B1777E3-2FB4-4B4C-8301-A0DE0184D95D}"/>
              </a:ext>
            </a:extLst>
          </p:cNvPr>
          <p:cNvSpPr>
            <a:spLocks noGrp="1"/>
          </p:cNvSpPr>
          <p:nvPr>
            <p:ph type="dt" sz="half" idx="10"/>
          </p:nvPr>
        </p:nvSpPr>
        <p:spPr/>
        <p:txBody>
          <a:bodyPr/>
          <a:lstStyle/>
          <a:p>
            <a:fld id="{F3C26AD8-0376-4B92-9061-02E3BB3F8F9C}" type="datetime3">
              <a:rPr lang="en-GB" smtClean="0"/>
              <a:pPr/>
              <a:t>25 April, 2023</a:t>
            </a:fld>
            <a:endParaRPr lang="de-DE" dirty="0"/>
          </a:p>
        </p:txBody>
      </p:sp>
      <p:sp>
        <p:nvSpPr>
          <p:cNvPr id="9" name="Titel 1">
            <a:extLst>
              <a:ext uri="{FF2B5EF4-FFF2-40B4-BE49-F238E27FC236}">
                <a16:creationId xmlns:a16="http://schemas.microsoft.com/office/drawing/2014/main" id="{3C110500-2716-DF21-0764-B7D9ADB22993}"/>
              </a:ext>
            </a:extLst>
          </p:cNvPr>
          <p:cNvSpPr>
            <a:spLocks noGrp="1"/>
          </p:cNvSpPr>
          <p:nvPr>
            <p:ph type="title"/>
          </p:nvPr>
        </p:nvSpPr>
        <p:spPr/>
        <p:txBody>
          <a:bodyPr>
            <a:noAutofit/>
          </a:bodyPr>
          <a:lstStyle/>
          <a:p>
            <a:pPr>
              <a:tabLst>
                <a:tab pos="895350" algn="l"/>
                <a:tab pos="9240838" algn="l"/>
              </a:tabLst>
            </a:pPr>
            <a:r>
              <a:rPr lang="en-GB" sz="2600" b="1" i="0" noProof="0" dirty="0">
                <a:solidFill>
                  <a:srgbClr val="000000"/>
                </a:solidFill>
                <a:effectLst/>
                <a:cs typeface="Leelawadee UI" panose="020B0502040204020203" pitchFamily="34" charset="-34"/>
              </a:rPr>
              <a:t>Exit T</a:t>
            </a:r>
            <a:r>
              <a:rPr lang="en-GB" sz="2600" noProof="0" dirty="0">
                <a:solidFill>
                  <a:srgbClr val="000000"/>
                </a:solidFill>
                <a:cs typeface="Leelawadee UI" panose="020B0502040204020203" pitchFamily="34" charset="-34"/>
              </a:rPr>
              <a:t>axation for Individuals</a:t>
            </a:r>
            <a:br>
              <a:rPr lang="en-GB" sz="2600" noProof="0" dirty="0">
                <a:solidFill>
                  <a:srgbClr val="000000"/>
                </a:solidFill>
                <a:cs typeface="Leelawadee UI" panose="020B0502040204020203" pitchFamily="34" charset="-34"/>
              </a:rPr>
            </a:br>
            <a:r>
              <a:rPr lang="en-GB" sz="2000" noProof="0" dirty="0">
                <a:solidFill>
                  <a:srgbClr val="000000"/>
                </a:solidFill>
                <a:cs typeface="Leelawadee UI" panose="020B0502040204020203" pitchFamily="34" charset="-34"/>
              </a:rPr>
              <a:t>Examples</a:t>
            </a:r>
            <a:endParaRPr lang="en-GB" sz="2600" noProof="0" dirty="0">
              <a:solidFill>
                <a:srgbClr val="000000"/>
              </a:solidFill>
              <a:cs typeface="Leelawadee UI" panose="020B0502040204020203" pitchFamily="34" charset="-34"/>
            </a:endParaRPr>
          </a:p>
        </p:txBody>
      </p:sp>
      <p:sp>
        <p:nvSpPr>
          <p:cNvPr id="5" name="Foliennummernplatzhalter 4">
            <a:extLst>
              <a:ext uri="{FF2B5EF4-FFF2-40B4-BE49-F238E27FC236}">
                <a16:creationId xmlns:a16="http://schemas.microsoft.com/office/drawing/2014/main" id="{E6574AB2-42D0-4C4D-A7FF-0EF60BC21010}"/>
              </a:ext>
            </a:extLst>
          </p:cNvPr>
          <p:cNvSpPr>
            <a:spLocks noGrp="1"/>
          </p:cNvSpPr>
          <p:nvPr>
            <p:ph type="sldNum" sz="quarter" idx="12"/>
          </p:nvPr>
        </p:nvSpPr>
        <p:spPr/>
        <p:txBody>
          <a:bodyPr/>
          <a:lstStyle/>
          <a:p>
            <a:fld id="{7336251B-1AD3-4242-9176-455EE52D991E}" type="slidenum">
              <a:rPr lang="de-DE" smtClean="0"/>
              <a:pPr/>
              <a:t>4</a:t>
            </a:fld>
            <a:endParaRPr lang="de-DE" dirty="0"/>
          </a:p>
        </p:txBody>
      </p:sp>
      <p:graphicFrame>
        <p:nvGraphicFramePr>
          <p:cNvPr id="2" name="Tabelle 5">
            <a:extLst>
              <a:ext uri="{FF2B5EF4-FFF2-40B4-BE49-F238E27FC236}">
                <a16:creationId xmlns:a16="http://schemas.microsoft.com/office/drawing/2014/main" id="{25773A29-E997-93E4-0F3C-12C24B23D42A}"/>
              </a:ext>
            </a:extLst>
          </p:cNvPr>
          <p:cNvGraphicFramePr>
            <a:graphicFrameLocks noGrp="1"/>
          </p:cNvGraphicFramePr>
          <p:nvPr>
            <p:extLst>
              <p:ext uri="{D42A27DB-BD31-4B8C-83A1-F6EECF244321}">
                <p14:modId xmlns:p14="http://schemas.microsoft.com/office/powerpoint/2010/main" val="4040136432"/>
              </p:ext>
            </p:extLst>
          </p:nvPr>
        </p:nvGraphicFramePr>
        <p:xfrm>
          <a:off x="349472" y="1165984"/>
          <a:ext cx="11484000" cy="2890520"/>
        </p:xfrm>
        <a:graphic>
          <a:graphicData uri="http://schemas.openxmlformats.org/drawingml/2006/table">
            <a:tbl>
              <a:tblPr firstRow="1" bandRow="1">
                <a:tableStyleId>{5C22544A-7EE6-4342-B048-85BDC9FD1C3A}</a:tableStyleId>
              </a:tblPr>
              <a:tblGrid>
                <a:gridCol w="5742000">
                  <a:extLst>
                    <a:ext uri="{9D8B030D-6E8A-4147-A177-3AD203B41FA5}">
                      <a16:colId xmlns:a16="http://schemas.microsoft.com/office/drawing/2014/main" val="850293590"/>
                    </a:ext>
                  </a:extLst>
                </a:gridCol>
                <a:gridCol w="5742000">
                  <a:extLst>
                    <a:ext uri="{9D8B030D-6E8A-4147-A177-3AD203B41FA5}">
                      <a16:colId xmlns:a16="http://schemas.microsoft.com/office/drawing/2014/main" val="3201459709"/>
                    </a:ext>
                  </a:extLst>
                </a:gridCol>
              </a:tblGrid>
              <a:tr h="370840">
                <a:tc>
                  <a:txBody>
                    <a:bodyPr/>
                    <a:lstStyle/>
                    <a:p>
                      <a:r>
                        <a:rPr lang="de-DE" dirty="0"/>
                        <a:t>Situation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Implication for Exit Taxation</a:t>
                      </a:r>
                    </a:p>
                  </a:txBody>
                  <a:tcPr/>
                </a:tc>
                <a:extLst>
                  <a:ext uri="{0D108BD9-81ED-4DB2-BD59-A6C34878D82A}">
                    <a16:rowId xmlns:a16="http://schemas.microsoft.com/office/drawing/2014/main" val="4460260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b="1" dirty="0"/>
                        <a:t>4. </a:t>
                      </a:r>
                      <a:r>
                        <a:rPr lang="en-GB" sz="1500" b="1" noProof="0" dirty="0"/>
                        <a:t>Temporary professional activity abroad</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500" dirty="0"/>
                    </a:p>
                  </a:txBody>
                  <a:tcPr/>
                </a:tc>
                <a:extLst>
                  <a:ext uri="{0D108BD9-81ED-4DB2-BD59-A6C34878D82A}">
                    <a16:rowId xmlns:a16="http://schemas.microsoft.com/office/drawing/2014/main" val="2893573073"/>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dirty="0"/>
                        <a:t>A resident moves abroad (e.g., after graduation) to start working for a foreign employer; the working contract is for an unlimited period.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50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5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kern="0" dirty="0"/>
                        <a:t>The (indefinite) relocation should lead to an Exit Taxation if the resident ceases their domestic residence. If a German domicile is retained, there is a risk that the residency will be transferred to the foreign country of domicile in case of a longer-term stay abroad. As a result, Germany would lose its right of taxation, which would have as consequence the Exit Taxation. This applies even more, the longer the stay in a foreign country lasts or the shorter the return periods to Germany become and </a:t>
                      </a:r>
                      <a:r>
                        <a:rPr lang="en-US" sz="1500" dirty="0"/>
                        <a:t>in case </a:t>
                      </a:r>
                      <a:r>
                        <a:rPr lang="en-US" sz="1500" kern="0" dirty="0"/>
                        <a:t>the center of life interests should shift abroad (e.g., in case of family members moving in).</a:t>
                      </a:r>
                      <a:endParaRPr lang="de-DE" sz="1500" kern="0" dirty="0"/>
                    </a:p>
                  </a:txBody>
                  <a:tcPr/>
                </a:tc>
                <a:extLst>
                  <a:ext uri="{0D108BD9-81ED-4DB2-BD59-A6C34878D82A}">
                    <a16:rowId xmlns:a16="http://schemas.microsoft.com/office/drawing/2014/main" val="795565618"/>
                  </a:ext>
                </a:extLst>
              </a:tr>
            </a:tbl>
          </a:graphicData>
        </a:graphic>
      </p:graphicFrame>
    </p:spTree>
    <p:extLst>
      <p:ext uri="{BB962C8B-B14F-4D97-AF65-F5344CB8AC3E}">
        <p14:creationId xmlns:p14="http://schemas.microsoft.com/office/powerpoint/2010/main" val="394144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716D008-5E4F-4AB1-8125-7A84C96F9D7D}"/>
              </a:ext>
            </a:extLst>
          </p:cNvPr>
          <p:cNvSpPr>
            <a:spLocks noGrp="1"/>
          </p:cNvSpPr>
          <p:nvPr>
            <p:ph type="ftr" sz="quarter" idx="11"/>
          </p:nvPr>
        </p:nvSpPr>
        <p:spPr/>
        <p:txBody>
          <a:bodyPr/>
          <a:lstStyle/>
          <a:p>
            <a:r>
              <a:rPr lang="de-DE" dirty="0"/>
              <a:t>PSP Munich</a:t>
            </a:r>
          </a:p>
        </p:txBody>
      </p:sp>
      <p:sp>
        <p:nvSpPr>
          <p:cNvPr id="3" name="Datumsplatzhalter 2">
            <a:extLst>
              <a:ext uri="{FF2B5EF4-FFF2-40B4-BE49-F238E27FC236}">
                <a16:creationId xmlns:a16="http://schemas.microsoft.com/office/drawing/2014/main" id="{7B1777E3-2FB4-4B4C-8301-A0DE0184D95D}"/>
              </a:ext>
            </a:extLst>
          </p:cNvPr>
          <p:cNvSpPr>
            <a:spLocks noGrp="1"/>
          </p:cNvSpPr>
          <p:nvPr>
            <p:ph type="dt" sz="half" idx="10"/>
          </p:nvPr>
        </p:nvSpPr>
        <p:spPr/>
        <p:txBody>
          <a:bodyPr/>
          <a:lstStyle/>
          <a:p>
            <a:fld id="{F3C26AD8-0376-4B92-9061-02E3BB3F8F9C}" type="datetime3">
              <a:rPr lang="en-GB" smtClean="0"/>
              <a:pPr/>
              <a:t>25 April, 2023</a:t>
            </a:fld>
            <a:endParaRPr lang="de-DE" dirty="0"/>
          </a:p>
        </p:txBody>
      </p:sp>
      <p:sp>
        <p:nvSpPr>
          <p:cNvPr id="9" name="Titel 1">
            <a:extLst>
              <a:ext uri="{FF2B5EF4-FFF2-40B4-BE49-F238E27FC236}">
                <a16:creationId xmlns:a16="http://schemas.microsoft.com/office/drawing/2014/main" id="{3C110500-2716-DF21-0764-B7D9ADB22993}"/>
              </a:ext>
            </a:extLst>
          </p:cNvPr>
          <p:cNvSpPr>
            <a:spLocks noGrp="1"/>
          </p:cNvSpPr>
          <p:nvPr>
            <p:ph type="title"/>
          </p:nvPr>
        </p:nvSpPr>
        <p:spPr/>
        <p:txBody>
          <a:bodyPr>
            <a:noAutofit/>
          </a:bodyPr>
          <a:lstStyle/>
          <a:p>
            <a:pPr>
              <a:tabLst>
                <a:tab pos="895350" algn="l"/>
                <a:tab pos="9240838" algn="l"/>
              </a:tabLst>
            </a:pPr>
            <a:r>
              <a:rPr lang="en-GB" sz="2600" b="1" i="0" noProof="0" dirty="0">
                <a:solidFill>
                  <a:srgbClr val="000000"/>
                </a:solidFill>
                <a:effectLst/>
                <a:cs typeface="Leelawadee UI" panose="020B0502040204020203" pitchFamily="34" charset="-34"/>
              </a:rPr>
              <a:t>Exit T</a:t>
            </a:r>
            <a:r>
              <a:rPr lang="en-GB" sz="2600" noProof="0" dirty="0">
                <a:solidFill>
                  <a:srgbClr val="000000"/>
                </a:solidFill>
                <a:cs typeface="Leelawadee UI" panose="020B0502040204020203" pitchFamily="34" charset="-34"/>
              </a:rPr>
              <a:t>axation for Individuals</a:t>
            </a:r>
            <a:br>
              <a:rPr lang="en-GB" sz="2600" noProof="0" dirty="0">
                <a:solidFill>
                  <a:srgbClr val="000000"/>
                </a:solidFill>
                <a:cs typeface="Leelawadee UI" panose="020B0502040204020203" pitchFamily="34" charset="-34"/>
              </a:rPr>
            </a:br>
            <a:r>
              <a:rPr lang="en-GB" sz="2000" noProof="0" dirty="0">
                <a:solidFill>
                  <a:srgbClr val="000000"/>
                </a:solidFill>
                <a:cs typeface="Leelawadee UI" panose="020B0502040204020203" pitchFamily="34" charset="-34"/>
              </a:rPr>
              <a:t>Examples</a:t>
            </a:r>
            <a:endParaRPr lang="en-GB" sz="2600" noProof="0" dirty="0">
              <a:solidFill>
                <a:srgbClr val="000000"/>
              </a:solidFill>
              <a:cs typeface="Leelawadee UI" panose="020B0502040204020203" pitchFamily="34" charset="-34"/>
            </a:endParaRPr>
          </a:p>
        </p:txBody>
      </p:sp>
      <p:sp>
        <p:nvSpPr>
          <p:cNvPr id="5" name="Foliennummernplatzhalter 4">
            <a:extLst>
              <a:ext uri="{FF2B5EF4-FFF2-40B4-BE49-F238E27FC236}">
                <a16:creationId xmlns:a16="http://schemas.microsoft.com/office/drawing/2014/main" id="{E6574AB2-42D0-4C4D-A7FF-0EF60BC21010}"/>
              </a:ext>
            </a:extLst>
          </p:cNvPr>
          <p:cNvSpPr>
            <a:spLocks noGrp="1"/>
          </p:cNvSpPr>
          <p:nvPr>
            <p:ph type="sldNum" sz="quarter" idx="12"/>
          </p:nvPr>
        </p:nvSpPr>
        <p:spPr/>
        <p:txBody>
          <a:bodyPr/>
          <a:lstStyle/>
          <a:p>
            <a:fld id="{7336251B-1AD3-4242-9176-455EE52D991E}" type="slidenum">
              <a:rPr lang="de-DE" smtClean="0"/>
              <a:pPr/>
              <a:t>5</a:t>
            </a:fld>
            <a:endParaRPr lang="de-DE" dirty="0"/>
          </a:p>
        </p:txBody>
      </p:sp>
      <p:graphicFrame>
        <p:nvGraphicFramePr>
          <p:cNvPr id="2" name="Tabelle 5">
            <a:extLst>
              <a:ext uri="{FF2B5EF4-FFF2-40B4-BE49-F238E27FC236}">
                <a16:creationId xmlns:a16="http://schemas.microsoft.com/office/drawing/2014/main" id="{25773A29-E997-93E4-0F3C-12C24B23D42A}"/>
              </a:ext>
            </a:extLst>
          </p:cNvPr>
          <p:cNvGraphicFramePr>
            <a:graphicFrameLocks noGrp="1"/>
          </p:cNvGraphicFramePr>
          <p:nvPr>
            <p:extLst>
              <p:ext uri="{D42A27DB-BD31-4B8C-83A1-F6EECF244321}">
                <p14:modId xmlns:p14="http://schemas.microsoft.com/office/powerpoint/2010/main" val="3807133694"/>
              </p:ext>
            </p:extLst>
          </p:nvPr>
        </p:nvGraphicFramePr>
        <p:xfrm>
          <a:off x="349472" y="1165984"/>
          <a:ext cx="11484000" cy="4267200"/>
        </p:xfrm>
        <a:graphic>
          <a:graphicData uri="http://schemas.openxmlformats.org/drawingml/2006/table">
            <a:tbl>
              <a:tblPr firstRow="1" bandRow="1">
                <a:tableStyleId>{5C22544A-7EE6-4342-B048-85BDC9FD1C3A}</a:tableStyleId>
              </a:tblPr>
              <a:tblGrid>
                <a:gridCol w="5742000">
                  <a:extLst>
                    <a:ext uri="{9D8B030D-6E8A-4147-A177-3AD203B41FA5}">
                      <a16:colId xmlns:a16="http://schemas.microsoft.com/office/drawing/2014/main" val="850293590"/>
                    </a:ext>
                  </a:extLst>
                </a:gridCol>
                <a:gridCol w="5742000">
                  <a:extLst>
                    <a:ext uri="{9D8B030D-6E8A-4147-A177-3AD203B41FA5}">
                      <a16:colId xmlns:a16="http://schemas.microsoft.com/office/drawing/2014/main" val="3201459709"/>
                    </a:ext>
                  </a:extLst>
                </a:gridCol>
              </a:tblGrid>
              <a:tr h="370840">
                <a:tc>
                  <a:txBody>
                    <a:bodyPr/>
                    <a:lstStyle/>
                    <a:p>
                      <a:r>
                        <a:rPr lang="de-DE" dirty="0"/>
                        <a:t>Situation</a:t>
                      </a:r>
                    </a:p>
                  </a:txBody>
                  <a:tcPr/>
                </a:tc>
                <a:tc>
                  <a:txBody>
                    <a:bodyPr/>
                    <a:lstStyle/>
                    <a:p>
                      <a:r>
                        <a:rPr lang="en-GB" noProof="0" dirty="0"/>
                        <a:t>Implication for Exit Taxation</a:t>
                      </a:r>
                    </a:p>
                  </a:txBody>
                  <a:tcPr/>
                </a:tc>
                <a:extLst>
                  <a:ext uri="{0D108BD9-81ED-4DB2-BD59-A6C34878D82A}">
                    <a16:rowId xmlns:a16="http://schemas.microsoft.com/office/drawing/2014/main" val="446026026"/>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b="1" dirty="0"/>
                        <a:t>5. </a:t>
                      </a:r>
                      <a:r>
                        <a:rPr lang="en-US" sz="1500" b="1" noProof="0" dirty="0"/>
                        <a:t>“Gradual” relocation (loss of German taxation right)</a:t>
                      </a:r>
                    </a:p>
                  </a:txBody>
                  <a:tcPr anchor="b"/>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500" dirty="0"/>
                    </a:p>
                  </a:txBody>
                  <a:tcPr/>
                </a:tc>
                <a:extLst>
                  <a:ext uri="{0D108BD9-81ED-4DB2-BD59-A6C34878D82A}">
                    <a16:rowId xmlns:a16="http://schemas.microsoft.com/office/drawing/2014/main" val="2893573073"/>
                  </a:ext>
                </a:extLst>
              </a:tr>
              <a:tr h="370840">
                <a:tc>
                  <a:txBody>
                    <a:bodyPr/>
                    <a:lstStyle/>
                    <a:p>
                      <a:pPr algn="just"/>
                      <a:r>
                        <a:rPr lang="en-US" sz="1500" dirty="0"/>
                        <a:t>A German resident owns a vacation home abroad. After finishing their professional activities, they and their spouse spend more and more time in the vacation home, but they continue to keep their German residence and can also use it at any time. Whereas in the beginning they regularly returned to Germany for several months, after a few years they return to Germany only for a few days per year. Due to the high amount of hidden reserves in GmbH shares held by the couple, a move away from Germany is not desired.</a:t>
                      </a:r>
                      <a:endParaRPr lang="de-DE" sz="15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kern="0" dirty="0"/>
                        <a:t>The (indefinite) departure itself should not lead to an Exit Taxation as long as a German residence is retained. However, even though a German residence is maintained, there is a risk that the tax residency for DTT purposes will be transferred to the foreign country of residence in case of a longer-term stay abroad. As a result, Germany would lose the right of taxation and the exit taxation would (then) arise. This applies even more since the stay in a foreign country clearly exceeds the periods of presence in Germany and thus the center of life interests should shift abroad over the years (especially in case of a joint move with a partner).</a:t>
                      </a:r>
                      <a:endParaRPr lang="de-DE" sz="1500" kern="0" dirty="0"/>
                    </a:p>
                  </a:txBody>
                  <a:tcPr/>
                </a:tc>
                <a:extLst>
                  <a:ext uri="{0D108BD9-81ED-4DB2-BD59-A6C34878D82A}">
                    <a16:rowId xmlns:a16="http://schemas.microsoft.com/office/drawing/2014/main" val="795565618"/>
                  </a:ext>
                </a:extLst>
              </a:tr>
              <a:tr h="370840">
                <a:tc>
                  <a:txBody>
                    <a:bodyPr/>
                    <a:lstStyle/>
                    <a:p>
                      <a:pPr algn="just"/>
                      <a:r>
                        <a:rPr lang="de-DE" sz="1500" b="1" dirty="0"/>
                        <a:t>6. Donation </a:t>
                      </a:r>
                      <a:r>
                        <a:rPr lang="en-GB" sz="1500" b="1" noProof="0" dirty="0"/>
                        <a:t>abroad</a:t>
                      </a:r>
                    </a:p>
                  </a:txBody>
                  <a:tcPr anchor="b"/>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500" dirty="0"/>
                    </a:p>
                  </a:txBody>
                  <a:tcPr/>
                </a:tc>
                <a:extLst>
                  <a:ext uri="{0D108BD9-81ED-4DB2-BD59-A6C34878D82A}">
                    <a16:rowId xmlns:a16="http://schemas.microsoft.com/office/drawing/2014/main" val="576767465"/>
                  </a:ext>
                </a:extLst>
              </a:tr>
              <a:tr h="370840">
                <a:tc>
                  <a:txBody>
                    <a:bodyPr/>
                    <a:lstStyle/>
                    <a:p>
                      <a:pPr algn="just"/>
                      <a:r>
                        <a:rPr lang="en-US" sz="1500" dirty="0"/>
                        <a:t>A German resident transfers their shares in a limited liability company to their daughter who lives permanently abroad and does not have a domestic domicile. The donor remains a resident of Germany.</a:t>
                      </a:r>
                      <a:endParaRPr lang="de-DE" sz="15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dirty="0"/>
                        <a:t>The gratuitous transfer of the shares to the daughter leads to Exit Taxation. This applies accordingly in case of an inheritance.</a:t>
                      </a:r>
                      <a:endParaRPr lang="de-DE" sz="1500" dirty="0"/>
                    </a:p>
                  </a:txBody>
                  <a:tcPr/>
                </a:tc>
                <a:extLst>
                  <a:ext uri="{0D108BD9-81ED-4DB2-BD59-A6C34878D82A}">
                    <a16:rowId xmlns:a16="http://schemas.microsoft.com/office/drawing/2014/main" val="2973318299"/>
                  </a:ext>
                </a:extLst>
              </a:tr>
            </a:tbl>
          </a:graphicData>
        </a:graphic>
      </p:graphicFrame>
    </p:spTree>
    <p:extLst>
      <p:ext uri="{BB962C8B-B14F-4D97-AF65-F5344CB8AC3E}">
        <p14:creationId xmlns:p14="http://schemas.microsoft.com/office/powerpoint/2010/main" val="228707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716D008-5E4F-4AB1-8125-7A84C96F9D7D}"/>
              </a:ext>
            </a:extLst>
          </p:cNvPr>
          <p:cNvSpPr>
            <a:spLocks noGrp="1"/>
          </p:cNvSpPr>
          <p:nvPr>
            <p:ph type="ftr" sz="quarter" idx="11"/>
          </p:nvPr>
        </p:nvSpPr>
        <p:spPr/>
        <p:txBody>
          <a:bodyPr/>
          <a:lstStyle/>
          <a:p>
            <a:r>
              <a:rPr lang="de-DE" dirty="0"/>
              <a:t>PSP Munich</a:t>
            </a:r>
          </a:p>
        </p:txBody>
      </p:sp>
      <p:sp>
        <p:nvSpPr>
          <p:cNvPr id="3" name="Datumsplatzhalter 2">
            <a:extLst>
              <a:ext uri="{FF2B5EF4-FFF2-40B4-BE49-F238E27FC236}">
                <a16:creationId xmlns:a16="http://schemas.microsoft.com/office/drawing/2014/main" id="{7B1777E3-2FB4-4B4C-8301-A0DE0184D95D}"/>
              </a:ext>
            </a:extLst>
          </p:cNvPr>
          <p:cNvSpPr>
            <a:spLocks noGrp="1"/>
          </p:cNvSpPr>
          <p:nvPr>
            <p:ph type="dt" sz="half" idx="10"/>
          </p:nvPr>
        </p:nvSpPr>
        <p:spPr/>
        <p:txBody>
          <a:bodyPr/>
          <a:lstStyle/>
          <a:p>
            <a:fld id="{F3C26AD8-0376-4B92-9061-02E3BB3F8F9C}" type="datetime3">
              <a:rPr lang="en-GB" smtClean="0"/>
              <a:pPr/>
              <a:t>25 April, 2023</a:t>
            </a:fld>
            <a:endParaRPr lang="de-DE" dirty="0"/>
          </a:p>
        </p:txBody>
      </p:sp>
      <p:sp>
        <p:nvSpPr>
          <p:cNvPr id="9" name="Titel 1">
            <a:extLst>
              <a:ext uri="{FF2B5EF4-FFF2-40B4-BE49-F238E27FC236}">
                <a16:creationId xmlns:a16="http://schemas.microsoft.com/office/drawing/2014/main" id="{FA4964D4-EE23-4F44-A70B-831D05035842}"/>
              </a:ext>
            </a:extLst>
          </p:cNvPr>
          <p:cNvSpPr>
            <a:spLocks noGrp="1"/>
          </p:cNvSpPr>
          <p:nvPr>
            <p:ph type="title"/>
          </p:nvPr>
        </p:nvSpPr>
        <p:spPr/>
        <p:txBody>
          <a:bodyPr>
            <a:noAutofit/>
          </a:bodyPr>
          <a:lstStyle/>
          <a:p>
            <a:pPr>
              <a:tabLst>
                <a:tab pos="9240838" algn="l"/>
              </a:tabLst>
            </a:pPr>
            <a:r>
              <a:rPr lang="en-GB" sz="2600" noProof="0" dirty="0">
                <a:solidFill>
                  <a:srgbClr val="000000"/>
                </a:solidFill>
                <a:cs typeface="Leelawadee UI" panose="020B0502040204020203" pitchFamily="34" charset="-34"/>
              </a:rPr>
              <a:t>Exit Taxation for Individuals 	</a:t>
            </a:r>
            <a:br>
              <a:rPr lang="en-GB" sz="2000" noProof="0" dirty="0">
                <a:solidFill>
                  <a:srgbClr val="000000"/>
                </a:solidFill>
                <a:cs typeface="Leelawadee UI" panose="020B0502040204020203" pitchFamily="34" charset="-34"/>
              </a:rPr>
            </a:br>
            <a:r>
              <a:rPr lang="en-GB" sz="2000" noProof="0" dirty="0">
                <a:solidFill>
                  <a:srgbClr val="000000"/>
                </a:solidFill>
                <a:cs typeface="Leelawadee UI" panose="020B0502040204020203" pitchFamily="34" charset="-34"/>
              </a:rPr>
              <a:t>Country overview regarding Exit Taxation</a:t>
            </a:r>
            <a:endParaRPr lang="en-GB" sz="2600" noProof="0" dirty="0">
              <a:solidFill>
                <a:srgbClr val="000000"/>
              </a:solidFill>
              <a:cs typeface="Leelawadee UI" panose="020B0502040204020203" pitchFamily="34" charset="-34"/>
            </a:endParaRPr>
          </a:p>
        </p:txBody>
      </p:sp>
      <p:sp>
        <p:nvSpPr>
          <p:cNvPr id="5" name="Foliennummernplatzhalter 4">
            <a:extLst>
              <a:ext uri="{FF2B5EF4-FFF2-40B4-BE49-F238E27FC236}">
                <a16:creationId xmlns:a16="http://schemas.microsoft.com/office/drawing/2014/main" id="{E6574AB2-42D0-4C4D-A7FF-0EF60BC21010}"/>
              </a:ext>
            </a:extLst>
          </p:cNvPr>
          <p:cNvSpPr>
            <a:spLocks noGrp="1"/>
          </p:cNvSpPr>
          <p:nvPr>
            <p:ph type="sldNum" sz="quarter" idx="12"/>
          </p:nvPr>
        </p:nvSpPr>
        <p:spPr/>
        <p:txBody>
          <a:bodyPr/>
          <a:lstStyle/>
          <a:p>
            <a:fld id="{7336251B-1AD3-4242-9176-455EE52D991E}" type="slidenum">
              <a:rPr lang="de-DE" smtClean="0"/>
              <a:pPr/>
              <a:t>6</a:t>
            </a:fld>
            <a:endParaRPr lang="de-DE" dirty="0"/>
          </a:p>
        </p:txBody>
      </p:sp>
      <p:pic>
        <p:nvPicPr>
          <p:cNvPr id="18" name="Grafik 17">
            <a:extLst>
              <a:ext uri="{FF2B5EF4-FFF2-40B4-BE49-F238E27FC236}">
                <a16:creationId xmlns:a16="http://schemas.microsoft.com/office/drawing/2014/main" id="{CCBDC485-271F-8C7C-548D-A6C363F1DAD7}"/>
              </a:ext>
            </a:extLst>
          </p:cNvPr>
          <p:cNvPicPr>
            <a:picLocks noChangeAspect="1"/>
          </p:cNvPicPr>
          <p:nvPr/>
        </p:nvPicPr>
        <p:blipFill rotWithShape="1">
          <a:blip r:embed="rId2"/>
          <a:srcRect l="-1" t="4402" r="43721" b="50000"/>
          <a:stretch/>
        </p:blipFill>
        <p:spPr>
          <a:xfrm>
            <a:off x="331622" y="1597681"/>
            <a:ext cx="8367831" cy="3754804"/>
          </a:xfrm>
          <a:prstGeom prst="rect">
            <a:avLst/>
          </a:prstGeom>
        </p:spPr>
      </p:pic>
      <p:sp>
        <p:nvSpPr>
          <p:cNvPr id="19" name="Textfeld 18">
            <a:extLst>
              <a:ext uri="{FF2B5EF4-FFF2-40B4-BE49-F238E27FC236}">
                <a16:creationId xmlns:a16="http://schemas.microsoft.com/office/drawing/2014/main" id="{AAF6740B-7767-FB8A-0276-557FC1B00782}"/>
              </a:ext>
            </a:extLst>
          </p:cNvPr>
          <p:cNvSpPr txBox="1"/>
          <p:nvPr/>
        </p:nvSpPr>
        <p:spPr>
          <a:xfrm>
            <a:off x="310101" y="1240405"/>
            <a:ext cx="5025224" cy="338554"/>
          </a:xfrm>
          <a:prstGeom prst="rect">
            <a:avLst/>
          </a:prstGeom>
          <a:noFill/>
        </p:spPr>
        <p:txBody>
          <a:bodyPr wrap="square" rtlCol="0">
            <a:spAutoFit/>
          </a:bodyPr>
          <a:lstStyle/>
          <a:p>
            <a:r>
              <a:rPr lang="de-DE" sz="1600" b="1" dirty="0"/>
              <a:t>Exit Taxation </a:t>
            </a:r>
            <a:r>
              <a:rPr lang="de-DE" sz="1600" b="1" u="sng" dirty="0" err="1"/>
              <a:t>until</a:t>
            </a:r>
            <a:r>
              <a:rPr lang="de-DE" sz="1600" b="1" u="sng" dirty="0"/>
              <a:t> 31 </a:t>
            </a:r>
            <a:r>
              <a:rPr lang="de-DE" sz="1600" b="1" u="sng" dirty="0" err="1"/>
              <a:t>Dec</a:t>
            </a:r>
            <a:r>
              <a:rPr lang="de-DE" sz="1600" b="1" u="sng" dirty="0"/>
              <a:t> 2021</a:t>
            </a:r>
          </a:p>
        </p:txBody>
      </p:sp>
      <p:sp>
        <p:nvSpPr>
          <p:cNvPr id="20" name="Rechteck 19">
            <a:extLst>
              <a:ext uri="{FF2B5EF4-FFF2-40B4-BE49-F238E27FC236}">
                <a16:creationId xmlns:a16="http://schemas.microsoft.com/office/drawing/2014/main" id="{4F3CAAAF-D289-03AC-5AA3-452EAAD74B55}"/>
              </a:ext>
            </a:extLst>
          </p:cNvPr>
          <p:cNvSpPr/>
          <p:nvPr/>
        </p:nvSpPr>
        <p:spPr>
          <a:xfrm>
            <a:off x="9286295" y="1994208"/>
            <a:ext cx="216000" cy="216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3014CBF6-D3A4-9191-8403-4876E0918BBF}"/>
              </a:ext>
            </a:extLst>
          </p:cNvPr>
          <p:cNvSpPr/>
          <p:nvPr/>
        </p:nvSpPr>
        <p:spPr>
          <a:xfrm>
            <a:off x="9286295" y="2498208"/>
            <a:ext cx="216000" cy="216000"/>
          </a:xfrm>
          <a:prstGeom prst="rect">
            <a:avLst/>
          </a:prstGeom>
          <a:solidFill>
            <a:srgbClr val="146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3F29D36A-0921-86C6-F09D-7A58C1DEF8F1}"/>
              </a:ext>
            </a:extLst>
          </p:cNvPr>
          <p:cNvSpPr/>
          <p:nvPr/>
        </p:nvSpPr>
        <p:spPr>
          <a:xfrm>
            <a:off x="9286295" y="3002208"/>
            <a:ext cx="216000" cy="21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extLst>
              <a:ext uri="{FF2B5EF4-FFF2-40B4-BE49-F238E27FC236}">
                <a16:creationId xmlns:a16="http://schemas.microsoft.com/office/drawing/2014/main" id="{9050034D-3708-47CC-ABF4-55F1BA133F29}"/>
              </a:ext>
            </a:extLst>
          </p:cNvPr>
          <p:cNvSpPr txBox="1"/>
          <p:nvPr/>
        </p:nvSpPr>
        <p:spPr>
          <a:xfrm>
            <a:off x="9585114" y="1972208"/>
            <a:ext cx="2419323" cy="246221"/>
          </a:xfrm>
          <a:prstGeom prst="rect">
            <a:avLst/>
          </a:prstGeom>
          <a:noFill/>
        </p:spPr>
        <p:txBody>
          <a:bodyPr wrap="square" rtlCol="0">
            <a:spAutoFit/>
          </a:bodyPr>
          <a:lstStyle/>
          <a:p>
            <a:r>
              <a:rPr lang="en-US" sz="1000" dirty="0"/>
              <a:t>Exit possible without legal consequences</a:t>
            </a:r>
          </a:p>
        </p:txBody>
      </p:sp>
      <p:sp>
        <p:nvSpPr>
          <p:cNvPr id="24" name="Textfeld 23">
            <a:extLst>
              <a:ext uri="{FF2B5EF4-FFF2-40B4-BE49-F238E27FC236}">
                <a16:creationId xmlns:a16="http://schemas.microsoft.com/office/drawing/2014/main" id="{3BCAC316-0B80-FA78-44C2-03CFA3977C30}"/>
              </a:ext>
            </a:extLst>
          </p:cNvPr>
          <p:cNvSpPr txBox="1"/>
          <p:nvPr/>
        </p:nvSpPr>
        <p:spPr>
          <a:xfrm>
            <a:off x="9582031" y="2404557"/>
            <a:ext cx="2422407" cy="400110"/>
          </a:xfrm>
          <a:prstGeom prst="rect">
            <a:avLst/>
          </a:prstGeom>
          <a:noFill/>
        </p:spPr>
        <p:txBody>
          <a:bodyPr wrap="square" rtlCol="0">
            <a:spAutoFit/>
          </a:bodyPr>
          <a:lstStyle/>
          <a:p>
            <a:r>
              <a:rPr lang="de-DE" sz="1000" dirty="0"/>
              <a:t>Exit Taxation </a:t>
            </a:r>
            <a:r>
              <a:rPr lang="de-DE" sz="1000" dirty="0" err="1"/>
              <a:t>applies</a:t>
            </a:r>
            <a:r>
              <a:rPr lang="de-DE" sz="1000" dirty="0"/>
              <a:t> but </a:t>
            </a:r>
            <a:r>
              <a:rPr lang="en-US" sz="1000" dirty="0"/>
              <a:t>unlimited deferral (EU/EEA countries)</a:t>
            </a:r>
            <a:endParaRPr lang="de-DE" sz="1000" dirty="0"/>
          </a:p>
        </p:txBody>
      </p:sp>
      <p:sp>
        <p:nvSpPr>
          <p:cNvPr id="25" name="Textfeld 24">
            <a:extLst>
              <a:ext uri="{FF2B5EF4-FFF2-40B4-BE49-F238E27FC236}">
                <a16:creationId xmlns:a16="http://schemas.microsoft.com/office/drawing/2014/main" id="{013E25C5-A2F8-A142-DC14-0F7DB9B90C50}"/>
              </a:ext>
            </a:extLst>
          </p:cNvPr>
          <p:cNvSpPr txBox="1"/>
          <p:nvPr/>
        </p:nvSpPr>
        <p:spPr>
          <a:xfrm>
            <a:off x="9582032" y="2921373"/>
            <a:ext cx="2245360" cy="400110"/>
          </a:xfrm>
          <a:prstGeom prst="rect">
            <a:avLst/>
          </a:prstGeom>
          <a:noFill/>
        </p:spPr>
        <p:txBody>
          <a:bodyPr wrap="square" rtlCol="0">
            <a:spAutoFit/>
          </a:bodyPr>
          <a:lstStyle/>
          <a:p>
            <a:r>
              <a:rPr lang="de-DE" sz="1000" dirty="0"/>
              <a:t>Exit Taxation </a:t>
            </a:r>
            <a:r>
              <a:rPr lang="de-DE" sz="1000" dirty="0" err="1"/>
              <a:t>applies</a:t>
            </a:r>
            <a:r>
              <a:rPr lang="de-DE" sz="1000" dirty="0"/>
              <a:t> but </a:t>
            </a:r>
            <a:r>
              <a:rPr lang="de-DE" sz="1000" dirty="0" err="1"/>
              <a:t>no</a:t>
            </a:r>
            <a:r>
              <a:rPr lang="de-DE" sz="1000" dirty="0"/>
              <a:t> </a:t>
            </a:r>
            <a:r>
              <a:rPr lang="de-DE" sz="1000" dirty="0" err="1"/>
              <a:t>unlimited</a:t>
            </a:r>
            <a:r>
              <a:rPr lang="de-DE" sz="1000" dirty="0"/>
              <a:t> </a:t>
            </a:r>
            <a:r>
              <a:rPr lang="de-DE" sz="1000" dirty="0" err="1"/>
              <a:t>deferral</a:t>
            </a:r>
            <a:endParaRPr lang="de-DE" sz="1000" dirty="0"/>
          </a:p>
        </p:txBody>
      </p:sp>
    </p:spTree>
    <p:extLst>
      <p:ext uri="{BB962C8B-B14F-4D97-AF65-F5344CB8AC3E}">
        <p14:creationId xmlns:p14="http://schemas.microsoft.com/office/powerpoint/2010/main" val="2859795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716D008-5E4F-4AB1-8125-7A84C96F9D7D}"/>
              </a:ext>
            </a:extLst>
          </p:cNvPr>
          <p:cNvSpPr>
            <a:spLocks noGrp="1"/>
          </p:cNvSpPr>
          <p:nvPr>
            <p:ph type="ftr" sz="quarter" idx="11"/>
          </p:nvPr>
        </p:nvSpPr>
        <p:spPr/>
        <p:txBody>
          <a:bodyPr/>
          <a:lstStyle/>
          <a:p>
            <a:r>
              <a:rPr lang="de-DE" dirty="0"/>
              <a:t>PSP Munich</a:t>
            </a:r>
          </a:p>
        </p:txBody>
      </p:sp>
      <p:sp>
        <p:nvSpPr>
          <p:cNvPr id="3" name="Datumsplatzhalter 2">
            <a:extLst>
              <a:ext uri="{FF2B5EF4-FFF2-40B4-BE49-F238E27FC236}">
                <a16:creationId xmlns:a16="http://schemas.microsoft.com/office/drawing/2014/main" id="{7B1777E3-2FB4-4B4C-8301-A0DE0184D95D}"/>
              </a:ext>
            </a:extLst>
          </p:cNvPr>
          <p:cNvSpPr>
            <a:spLocks noGrp="1"/>
          </p:cNvSpPr>
          <p:nvPr>
            <p:ph type="dt" sz="half" idx="10"/>
          </p:nvPr>
        </p:nvSpPr>
        <p:spPr/>
        <p:txBody>
          <a:bodyPr/>
          <a:lstStyle/>
          <a:p>
            <a:fld id="{F3C26AD8-0376-4B92-9061-02E3BB3F8F9C}" type="datetime3">
              <a:rPr lang="en-GB" smtClean="0"/>
              <a:pPr/>
              <a:t>25 April, 2023</a:t>
            </a:fld>
            <a:endParaRPr lang="de-DE" dirty="0"/>
          </a:p>
        </p:txBody>
      </p:sp>
      <p:sp>
        <p:nvSpPr>
          <p:cNvPr id="9" name="Titel 1">
            <a:extLst>
              <a:ext uri="{FF2B5EF4-FFF2-40B4-BE49-F238E27FC236}">
                <a16:creationId xmlns:a16="http://schemas.microsoft.com/office/drawing/2014/main" id="{FA4964D4-EE23-4F44-A70B-831D05035842}"/>
              </a:ext>
            </a:extLst>
          </p:cNvPr>
          <p:cNvSpPr>
            <a:spLocks noGrp="1"/>
          </p:cNvSpPr>
          <p:nvPr>
            <p:ph type="title"/>
          </p:nvPr>
        </p:nvSpPr>
        <p:spPr/>
        <p:txBody>
          <a:bodyPr>
            <a:noAutofit/>
          </a:bodyPr>
          <a:lstStyle/>
          <a:p>
            <a:pPr>
              <a:tabLst>
                <a:tab pos="9240838" algn="l"/>
              </a:tabLst>
            </a:pPr>
            <a:r>
              <a:rPr lang="en-GB" sz="2600" b="1" i="0" noProof="0" dirty="0">
                <a:solidFill>
                  <a:srgbClr val="000000"/>
                </a:solidFill>
                <a:effectLst/>
                <a:cs typeface="Leelawadee UI" panose="020B0502040204020203" pitchFamily="34" charset="-34"/>
              </a:rPr>
              <a:t>Exit Taxation for Individuals 	</a:t>
            </a:r>
            <a:br>
              <a:rPr lang="en-GB" sz="2600" b="1" i="0" noProof="0" dirty="0">
                <a:solidFill>
                  <a:srgbClr val="000000"/>
                </a:solidFill>
                <a:effectLst/>
                <a:cs typeface="Leelawadee UI" panose="020B0502040204020203" pitchFamily="34" charset="-34"/>
              </a:rPr>
            </a:br>
            <a:r>
              <a:rPr lang="en-GB" sz="2000" b="1" i="0" noProof="0" dirty="0">
                <a:solidFill>
                  <a:srgbClr val="000000"/>
                </a:solidFill>
                <a:effectLst/>
                <a:cs typeface="Leelawadee UI" panose="020B0502040204020203" pitchFamily="34" charset="-34"/>
              </a:rPr>
              <a:t>Country overview regarding Exit Taxation</a:t>
            </a:r>
            <a:endParaRPr lang="en-GB" sz="2000" noProof="0" dirty="0">
              <a:solidFill>
                <a:srgbClr val="000000"/>
              </a:solidFill>
              <a:cs typeface="Leelawadee UI" panose="020B0502040204020203" pitchFamily="34" charset="-34"/>
            </a:endParaRPr>
          </a:p>
        </p:txBody>
      </p:sp>
      <p:sp>
        <p:nvSpPr>
          <p:cNvPr id="5" name="Foliennummernplatzhalter 4">
            <a:extLst>
              <a:ext uri="{FF2B5EF4-FFF2-40B4-BE49-F238E27FC236}">
                <a16:creationId xmlns:a16="http://schemas.microsoft.com/office/drawing/2014/main" id="{E6574AB2-42D0-4C4D-A7FF-0EF60BC21010}"/>
              </a:ext>
            </a:extLst>
          </p:cNvPr>
          <p:cNvSpPr>
            <a:spLocks noGrp="1"/>
          </p:cNvSpPr>
          <p:nvPr>
            <p:ph type="sldNum" sz="quarter" idx="12"/>
          </p:nvPr>
        </p:nvSpPr>
        <p:spPr/>
        <p:txBody>
          <a:bodyPr/>
          <a:lstStyle/>
          <a:p>
            <a:fld id="{7336251B-1AD3-4242-9176-455EE52D991E}" type="slidenum">
              <a:rPr lang="de-DE" smtClean="0"/>
              <a:pPr/>
              <a:t>7</a:t>
            </a:fld>
            <a:endParaRPr lang="de-DE" dirty="0"/>
          </a:p>
        </p:txBody>
      </p:sp>
      <p:pic>
        <p:nvPicPr>
          <p:cNvPr id="2" name="Grafik 1">
            <a:extLst>
              <a:ext uri="{FF2B5EF4-FFF2-40B4-BE49-F238E27FC236}">
                <a16:creationId xmlns:a16="http://schemas.microsoft.com/office/drawing/2014/main" id="{7D3A5109-193D-FDC5-2FE0-E06DC6AF5BFE}"/>
              </a:ext>
            </a:extLst>
          </p:cNvPr>
          <p:cNvPicPr>
            <a:picLocks noChangeAspect="1"/>
          </p:cNvPicPr>
          <p:nvPr/>
        </p:nvPicPr>
        <p:blipFill rotWithShape="1">
          <a:blip r:embed="rId2"/>
          <a:srcRect t="4538" r="43698" b="50000"/>
          <a:stretch/>
        </p:blipFill>
        <p:spPr>
          <a:xfrm>
            <a:off x="331620" y="1606526"/>
            <a:ext cx="8371102" cy="3743605"/>
          </a:xfrm>
          <a:prstGeom prst="rect">
            <a:avLst/>
          </a:prstGeom>
        </p:spPr>
      </p:pic>
      <p:sp>
        <p:nvSpPr>
          <p:cNvPr id="6" name="Textfeld 5">
            <a:extLst>
              <a:ext uri="{FF2B5EF4-FFF2-40B4-BE49-F238E27FC236}">
                <a16:creationId xmlns:a16="http://schemas.microsoft.com/office/drawing/2014/main" id="{30A121E5-84FE-A99A-B230-9FA311A072C7}"/>
              </a:ext>
            </a:extLst>
          </p:cNvPr>
          <p:cNvSpPr txBox="1"/>
          <p:nvPr/>
        </p:nvSpPr>
        <p:spPr>
          <a:xfrm>
            <a:off x="310101" y="1240405"/>
            <a:ext cx="5025224" cy="338554"/>
          </a:xfrm>
          <a:prstGeom prst="rect">
            <a:avLst/>
          </a:prstGeom>
          <a:noFill/>
        </p:spPr>
        <p:txBody>
          <a:bodyPr wrap="square" rtlCol="0">
            <a:spAutoFit/>
          </a:bodyPr>
          <a:lstStyle/>
          <a:p>
            <a:r>
              <a:rPr lang="en-US" sz="1600" b="1" dirty="0"/>
              <a:t>Exit Taxation </a:t>
            </a:r>
            <a:r>
              <a:rPr lang="en-US" sz="1600" b="1" u="sng" dirty="0"/>
              <a:t>starting 1 Jan 2022</a:t>
            </a:r>
          </a:p>
        </p:txBody>
      </p:sp>
      <p:sp>
        <p:nvSpPr>
          <p:cNvPr id="11" name="Rechteck 10">
            <a:extLst>
              <a:ext uri="{FF2B5EF4-FFF2-40B4-BE49-F238E27FC236}">
                <a16:creationId xmlns:a16="http://schemas.microsoft.com/office/drawing/2014/main" id="{C724A88B-F0A7-B3E8-0052-C60F6020167E}"/>
              </a:ext>
            </a:extLst>
          </p:cNvPr>
          <p:cNvSpPr/>
          <p:nvPr/>
        </p:nvSpPr>
        <p:spPr>
          <a:xfrm>
            <a:off x="9286295" y="1994208"/>
            <a:ext cx="216000" cy="216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9AC9773E-2E9A-1AAC-7E41-F0118C02F16B}"/>
              </a:ext>
            </a:extLst>
          </p:cNvPr>
          <p:cNvSpPr/>
          <p:nvPr/>
        </p:nvSpPr>
        <p:spPr>
          <a:xfrm>
            <a:off x="9286295" y="2498208"/>
            <a:ext cx="216000" cy="21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E4F31DFF-057D-84CD-3627-4A716F71F8C6}"/>
              </a:ext>
            </a:extLst>
          </p:cNvPr>
          <p:cNvSpPr txBox="1"/>
          <p:nvPr/>
        </p:nvSpPr>
        <p:spPr>
          <a:xfrm>
            <a:off x="9585114" y="1972208"/>
            <a:ext cx="2419323" cy="246221"/>
          </a:xfrm>
          <a:prstGeom prst="rect">
            <a:avLst/>
          </a:prstGeom>
          <a:noFill/>
        </p:spPr>
        <p:txBody>
          <a:bodyPr wrap="square" rtlCol="0">
            <a:spAutoFit/>
          </a:bodyPr>
          <a:lstStyle/>
          <a:p>
            <a:r>
              <a:rPr lang="en-US" sz="1000" dirty="0"/>
              <a:t>Exit possible without legal consequences</a:t>
            </a:r>
          </a:p>
        </p:txBody>
      </p:sp>
      <p:sp>
        <p:nvSpPr>
          <p:cNvPr id="18" name="Textfeld 17">
            <a:extLst>
              <a:ext uri="{FF2B5EF4-FFF2-40B4-BE49-F238E27FC236}">
                <a16:creationId xmlns:a16="http://schemas.microsoft.com/office/drawing/2014/main" id="{33DA5C18-6C66-4A51-84CE-5B09073E1A7E}"/>
              </a:ext>
            </a:extLst>
          </p:cNvPr>
          <p:cNvSpPr txBox="1"/>
          <p:nvPr/>
        </p:nvSpPr>
        <p:spPr>
          <a:xfrm>
            <a:off x="9582031" y="2404191"/>
            <a:ext cx="2422407" cy="400110"/>
          </a:xfrm>
          <a:prstGeom prst="rect">
            <a:avLst/>
          </a:prstGeom>
          <a:noFill/>
        </p:spPr>
        <p:txBody>
          <a:bodyPr wrap="square" rtlCol="0">
            <a:spAutoFit/>
          </a:bodyPr>
          <a:lstStyle/>
          <a:p>
            <a:r>
              <a:rPr lang="en-US" sz="1000" dirty="0"/>
              <a:t>Exit Taxation applies but no unlimited deferral</a:t>
            </a:r>
          </a:p>
        </p:txBody>
      </p:sp>
    </p:spTree>
    <p:extLst>
      <p:ext uri="{BB962C8B-B14F-4D97-AF65-F5344CB8AC3E}">
        <p14:creationId xmlns:p14="http://schemas.microsoft.com/office/powerpoint/2010/main" val="216039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716D008-5E4F-4AB1-8125-7A84C96F9D7D}"/>
              </a:ext>
            </a:extLst>
          </p:cNvPr>
          <p:cNvSpPr>
            <a:spLocks noGrp="1"/>
          </p:cNvSpPr>
          <p:nvPr>
            <p:ph type="ftr" sz="quarter" idx="11"/>
          </p:nvPr>
        </p:nvSpPr>
        <p:spPr/>
        <p:txBody>
          <a:bodyPr/>
          <a:lstStyle/>
          <a:p>
            <a:r>
              <a:rPr lang="de-DE" dirty="0"/>
              <a:t>PSP Munich</a:t>
            </a:r>
          </a:p>
        </p:txBody>
      </p:sp>
      <p:sp>
        <p:nvSpPr>
          <p:cNvPr id="3" name="Datumsplatzhalter 2">
            <a:extLst>
              <a:ext uri="{FF2B5EF4-FFF2-40B4-BE49-F238E27FC236}">
                <a16:creationId xmlns:a16="http://schemas.microsoft.com/office/drawing/2014/main" id="{7B1777E3-2FB4-4B4C-8301-A0DE0184D95D}"/>
              </a:ext>
            </a:extLst>
          </p:cNvPr>
          <p:cNvSpPr>
            <a:spLocks noGrp="1"/>
          </p:cNvSpPr>
          <p:nvPr>
            <p:ph type="dt" sz="half" idx="10"/>
          </p:nvPr>
        </p:nvSpPr>
        <p:spPr/>
        <p:txBody>
          <a:bodyPr/>
          <a:lstStyle/>
          <a:p>
            <a:fld id="{F3C26AD8-0376-4B92-9061-02E3BB3F8F9C}" type="datetime3">
              <a:rPr lang="en-GB" smtClean="0"/>
              <a:pPr/>
              <a:t>25 April, 2023</a:t>
            </a:fld>
            <a:endParaRPr lang="de-DE" dirty="0"/>
          </a:p>
        </p:txBody>
      </p:sp>
      <p:sp>
        <p:nvSpPr>
          <p:cNvPr id="9" name="Titel 1">
            <a:extLst>
              <a:ext uri="{FF2B5EF4-FFF2-40B4-BE49-F238E27FC236}">
                <a16:creationId xmlns:a16="http://schemas.microsoft.com/office/drawing/2014/main" id="{FA4964D4-EE23-4F44-A70B-831D05035842}"/>
              </a:ext>
            </a:extLst>
          </p:cNvPr>
          <p:cNvSpPr>
            <a:spLocks noGrp="1"/>
          </p:cNvSpPr>
          <p:nvPr>
            <p:ph type="title"/>
          </p:nvPr>
        </p:nvSpPr>
        <p:spPr/>
        <p:txBody>
          <a:bodyPr>
            <a:noAutofit/>
          </a:bodyPr>
          <a:lstStyle/>
          <a:p>
            <a:pPr>
              <a:tabLst>
                <a:tab pos="9240838" algn="l"/>
              </a:tabLst>
            </a:pPr>
            <a:r>
              <a:rPr lang="en-GB" sz="2600" b="1" i="0" noProof="0" dirty="0">
                <a:solidFill>
                  <a:srgbClr val="000000"/>
                </a:solidFill>
                <a:effectLst/>
                <a:cs typeface="Leelawadee UI" panose="020B0502040204020203" pitchFamily="34" charset="-34"/>
              </a:rPr>
              <a:t>Exit Taxation</a:t>
            </a:r>
            <a:r>
              <a:rPr lang="en-GB" sz="2600" noProof="0" dirty="0">
                <a:solidFill>
                  <a:srgbClr val="000000"/>
                </a:solidFill>
                <a:cs typeface="Leelawadee UI" panose="020B0502040204020203" pitchFamily="34" charset="-34"/>
              </a:rPr>
              <a:t> for Individuals 	</a:t>
            </a:r>
            <a:br>
              <a:rPr lang="en-GB" sz="2600" noProof="0" dirty="0">
                <a:solidFill>
                  <a:srgbClr val="000000"/>
                </a:solidFill>
                <a:cs typeface="Leelawadee UI" panose="020B0502040204020203" pitchFamily="34" charset="-34"/>
              </a:rPr>
            </a:br>
            <a:r>
              <a:rPr lang="en-GB" sz="2000" noProof="0" dirty="0">
                <a:solidFill>
                  <a:srgbClr val="000000"/>
                </a:solidFill>
                <a:cs typeface="Leelawadee UI" panose="020B0502040204020203" pitchFamily="34" charset="-34"/>
              </a:rPr>
              <a:t>Old vs. new Exit Taxation rules</a:t>
            </a:r>
            <a:endParaRPr lang="en-GB" sz="2600" noProof="0" dirty="0">
              <a:solidFill>
                <a:srgbClr val="000000"/>
              </a:solidFill>
              <a:cs typeface="Leelawadee UI" panose="020B0502040204020203" pitchFamily="34" charset="-34"/>
            </a:endParaRPr>
          </a:p>
        </p:txBody>
      </p:sp>
      <p:sp>
        <p:nvSpPr>
          <p:cNvPr id="5" name="Foliennummernplatzhalter 4">
            <a:extLst>
              <a:ext uri="{FF2B5EF4-FFF2-40B4-BE49-F238E27FC236}">
                <a16:creationId xmlns:a16="http://schemas.microsoft.com/office/drawing/2014/main" id="{E6574AB2-42D0-4C4D-A7FF-0EF60BC21010}"/>
              </a:ext>
            </a:extLst>
          </p:cNvPr>
          <p:cNvSpPr>
            <a:spLocks noGrp="1"/>
          </p:cNvSpPr>
          <p:nvPr>
            <p:ph type="sldNum" sz="quarter" idx="12"/>
          </p:nvPr>
        </p:nvSpPr>
        <p:spPr/>
        <p:txBody>
          <a:bodyPr/>
          <a:lstStyle/>
          <a:p>
            <a:fld id="{7336251B-1AD3-4242-9176-455EE52D991E}" type="slidenum">
              <a:rPr lang="de-DE" smtClean="0"/>
              <a:pPr/>
              <a:t>8</a:t>
            </a:fld>
            <a:endParaRPr lang="de-DE" dirty="0"/>
          </a:p>
        </p:txBody>
      </p:sp>
      <p:graphicFrame>
        <p:nvGraphicFramePr>
          <p:cNvPr id="2" name="Tabelle 6">
            <a:extLst>
              <a:ext uri="{FF2B5EF4-FFF2-40B4-BE49-F238E27FC236}">
                <a16:creationId xmlns:a16="http://schemas.microsoft.com/office/drawing/2014/main" id="{6F581219-639E-4E70-BB45-C115EE20813A}"/>
              </a:ext>
            </a:extLst>
          </p:cNvPr>
          <p:cNvGraphicFramePr>
            <a:graphicFrameLocks noGrp="1"/>
          </p:cNvGraphicFramePr>
          <p:nvPr>
            <p:extLst>
              <p:ext uri="{D42A27DB-BD31-4B8C-83A1-F6EECF244321}">
                <p14:modId xmlns:p14="http://schemas.microsoft.com/office/powerpoint/2010/main" val="2022472042"/>
              </p:ext>
            </p:extLst>
          </p:nvPr>
        </p:nvGraphicFramePr>
        <p:xfrm>
          <a:off x="471561" y="1235827"/>
          <a:ext cx="11376000" cy="4013200"/>
        </p:xfrm>
        <a:graphic>
          <a:graphicData uri="http://schemas.openxmlformats.org/drawingml/2006/table">
            <a:tbl>
              <a:tblPr firstRow="1" bandRow="1">
                <a:tableStyleId>{5C22544A-7EE6-4342-B048-85BDC9FD1C3A}</a:tableStyleId>
              </a:tblPr>
              <a:tblGrid>
                <a:gridCol w="2664000">
                  <a:extLst>
                    <a:ext uri="{9D8B030D-6E8A-4147-A177-3AD203B41FA5}">
                      <a16:colId xmlns:a16="http://schemas.microsoft.com/office/drawing/2014/main" val="3737430490"/>
                    </a:ext>
                  </a:extLst>
                </a:gridCol>
                <a:gridCol w="4356000">
                  <a:extLst>
                    <a:ext uri="{9D8B030D-6E8A-4147-A177-3AD203B41FA5}">
                      <a16:colId xmlns:a16="http://schemas.microsoft.com/office/drawing/2014/main" val="1871780420"/>
                    </a:ext>
                  </a:extLst>
                </a:gridCol>
                <a:gridCol w="4356000">
                  <a:extLst>
                    <a:ext uri="{9D8B030D-6E8A-4147-A177-3AD203B41FA5}">
                      <a16:colId xmlns:a16="http://schemas.microsoft.com/office/drawing/2014/main" val="3484362448"/>
                    </a:ext>
                  </a:extLst>
                </a:gridCol>
              </a:tblGrid>
              <a:tr h="370840">
                <a:tc>
                  <a:txBody>
                    <a:bodyPr/>
                    <a:lstStyle/>
                    <a:p>
                      <a:r>
                        <a:rPr lang="en-GB" noProof="0" dirty="0"/>
                        <a:t>Amended content</a:t>
                      </a:r>
                    </a:p>
                  </a:txBody>
                  <a:tcPr/>
                </a:tc>
                <a:tc>
                  <a:txBody>
                    <a:bodyPr/>
                    <a:lstStyle/>
                    <a:p>
                      <a:r>
                        <a:rPr lang="en-GB" noProof="0" dirty="0"/>
                        <a:t>Old regulation (Exit until Dec 31, 2021)</a:t>
                      </a:r>
                    </a:p>
                  </a:txBody>
                  <a:tcPr/>
                </a:tc>
                <a:tc>
                  <a:txBody>
                    <a:bodyPr/>
                    <a:lstStyle/>
                    <a:p>
                      <a:r>
                        <a:rPr lang="en-GB" noProof="0" dirty="0"/>
                        <a:t>New regulation (Exit starting Jan 1, 2022)  </a:t>
                      </a:r>
                    </a:p>
                  </a:txBody>
                  <a:tcPr/>
                </a:tc>
                <a:extLst>
                  <a:ext uri="{0D108BD9-81ED-4DB2-BD59-A6C34878D82A}">
                    <a16:rowId xmlns:a16="http://schemas.microsoft.com/office/drawing/2014/main" val="205988663"/>
                  </a:ext>
                </a:extLst>
              </a:tr>
              <a:tr h="370840">
                <a:tc>
                  <a:txBody>
                    <a:bodyPr/>
                    <a:lstStyle/>
                    <a:p>
                      <a:pPr marL="0" lvl="1" indent="0">
                        <a:spcAft>
                          <a:spcPts val="600"/>
                        </a:spcAft>
                        <a:buFont typeface="+mj-lt"/>
                        <a:buNone/>
                      </a:pPr>
                      <a:r>
                        <a:rPr lang="en-GB" sz="1300" b="1" noProof="0" dirty="0"/>
                        <a:t>Personal scope (especially duration of unlimited tax liability)</a:t>
                      </a:r>
                    </a:p>
                  </a:txBody>
                  <a:tcPr/>
                </a:tc>
                <a:tc>
                  <a:txBody>
                    <a:bodyPr/>
                    <a:lstStyle/>
                    <a:p>
                      <a:pPr marL="0" algn="l" defTabSz="914400" rtl="0" eaLnBrk="1" latinLnBrk="0" hangingPunct="1">
                        <a:spcAft>
                          <a:spcPts val="300"/>
                        </a:spcAft>
                      </a:pPr>
                      <a:r>
                        <a:rPr lang="en-GB" sz="1300" kern="1200" noProof="0" dirty="0">
                          <a:solidFill>
                            <a:schemeClr val="dk1"/>
                          </a:solidFill>
                          <a:latin typeface="+mn-lt"/>
                          <a:ea typeface="+mn-ea"/>
                          <a:cs typeface="+mn-cs"/>
                        </a:rPr>
                        <a:t>The taxpayer had to have been subject to unlimited tax liability in Germany for at least ten years "in total" - i.e., during their entire life (not necessarily continuously) until they moved away.</a:t>
                      </a:r>
                    </a:p>
                  </a:txBody>
                  <a:tcPr/>
                </a:tc>
                <a:tc>
                  <a:txBody>
                    <a:bodyPr/>
                    <a:lstStyle/>
                    <a:p>
                      <a:pPr marL="0" algn="l" defTabSz="914400" rtl="0" eaLnBrk="1" latinLnBrk="0" hangingPunct="1">
                        <a:spcAft>
                          <a:spcPts val="300"/>
                        </a:spcAft>
                      </a:pPr>
                      <a:r>
                        <a:rPr lang="en-GB" sz="1300" kern="1200" noProof="0" dirty="0">
                          <a:solidFill>
                            <a:schemeClr val="dk1"/>
                          </a:solidFill>
                          <a:latin typeface="+mn-lt"/>
                          <a:ea typeface="+mn-ea"/>
                          <a:cs typeface="+mn-cs"/>
                        </a:rPr>
                        <a:t>The taxpayer must now have been subject to unlimited tax liability in Germany for </a:t>
                      </a:r>
                      <a:r>
                        <a:rPr lang="en-GB" sz="1300" b="1" kern="1200" noProof="0" dirty="0">
                          <a:solidFill>
                            <a:schemeClr val="dk1"/>
                          </a:solidFill>
                          <a:latin typeface="+mn-lt"/>
                          <a:ea typeface="+mn-ea"/>
                          <a:cs typeface="+mn-cs"/>
                        </a:rPr>
                        <a:t>at least seven of the last twelve (time) years prior to the relocation.</a:t>
                      </a:r>
                    </a:p>
                  </a:txBody>
                  <a:tcPr/>
                </a:tc>
                <a:extLst>
                  <a:ext uri="{0D108BD9-81ED-4DB2-BD59-A6C34878D82A}">
                    <a16:rowId xmlns:a16="http://schemas.microsoft.com/office/drawing/2014/main" val="1124887643"/>
                  </a:ext>
                </a:extLst>
              </a:tr>
              <a:tr h="370840">
                <a:tc>
                  <a:txBody>
                    <a:bodyPr/>
                    <a:lstStyle/>
                    <a:p>
                      <a:pPr marL="0" lvl="1" indent="0" algn="l" defTabSz="914400" rtl="0" eaLnBrk="1" fontAlgn="base" latinLnBrk="0" hangingPunct="1">
                        <a:spcAft>
                          <a:spcPts val="600"/>
                        </a:spcAft>
                        <a:buFont typeface="+mj-lt"/>
                        <a:buNone/>
                      </a:pPr>
                      <a:r>
                        <a:rPr lang="en-GB" sz="1300" b="1" kern="1200" noProof="0" dirty="0">
                          <a:solidFill>
                            <a:schemeClr val="dk1"/>
                          </a:solidFill>
                          <a:latin typeface="+mn-lt"/>
                          <a:ea typeface="+mn-ea"/>
                          <a:cs typeface="+mn-cs"/>
                        </a:rPr>
                        <a:t>Temporary absence</a:t>
                      </a:r>
                    </a:p>
                  </a:txBody>
                  <a:tcPr/>
                </a:tc>
                <a:tc>
                  <a:txBody>
                    <a:bodyPr/>
                    <a:lstStyle/>
                    <a:p>
                      <a:pPr marL="0" algn="l" defTabSz="914400" rtl="0" eaLnBrk="1" latinLnBrk="0" hangingPunct="1">
                        <a:spcAft>
                          <a:spcPts val="300"/>
                        </a:spcAft>
                      </a:pPr>
                      <a:r>
                        <a:rPr lang="en-GB" sz="1300" kern="1200" noProof="0" dirty="0">
                          <a:solidFill>
                            <a:schemeClr val="dk1"/>
                          </a:solidFill>
                          <a:latin typeface="+mn-lt"/>
                          <a:ea typeface="+mn-ea"/>
                          <a:cs typeface="+mn-cs"/>
                        </a:rPr>
                        <a:t>According to the previous law, the Exit Taxation did, retroactively, not apply if the taxpayer's absence was only temporary, and they again became subject to unlimited tax liability within </a:t>
                      </a:r>
                      <a:r>
                        <a:rPr lang="en-GB" sz="1300" b="1" kern="1200" noProof="0" dirty="0">
                          <a:solidFill>
                            <a:schemeClr val="dk1"/>
                          </a:solidFill>
                          <a:latin typeface="+mn-lt"/>
                          <a:ea typeface="+mn-ea"/>
                          <a:cs typeface="+mn-cs"/>
                        </a:rPr>
                        <a:t>five</a:t>
                      </a:r>
                      <a:r>
                        <a:rPr lang="en-GB" sz="1300" kern="1200" noProof="0" dirty="0">
                          <a:solidFill>
                            <a:schemeClr val="dk1"/>
                          </a:solidFill>
                          <a:latin typeface="+mn-lt"/>
                          <a:ea typeface="+mn-ea"/>
                          <a:cs typeface="+mn-cs"/>
                        </a:rPr>
                        <a:t> years of leaving the country. This period could be extended to a total of </a:t>
                      </a:r>
                      <a:r>
                        <a:rPr lang="en-GB" sz="1300" b="1" kern="1200" noProof="0" dirty="0">
                          <a:solidFill>
                            <a:schemeClr val="dk1"/>
                          </a:solidFill>
                          <a:latin typeface="+mn-lt"/>
                          <a:ea typeface="+mn-ea"/>
                          <a:cs typeface="+mn-cs"/>
                        </a:rPr>
                        <a:t>ten</a:t>
                      </a:r>
                      <a:r>
                        <a:rPr lang="en-GB" sz="1300" kern="1200" noProof="0" dirty="0">
                          <a:solidFill>
                            <a:schemeClr val="dk1"/>
                          </a:solidFill>
                          <a:latin typeface="+mn-lt"/>
                          <a:ea typeface="+mn-ea"/>
                          <a:cs typeface="+mn-cs"/>
                        </a:rPr>
                        <a:t> years if the taxpayer could credibly demonstrate that their absence was for professional reasons and that their intention to return remained unchanged.</a:t>
                      </a:r>
                    </a:p>
                  </a:txBody>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300" kern="1200" noProof="0" dirty="0">
                          <a:solidFill>
                            <a:schemeClr val="dk1"/>
                          </a:solidFill>
                          <a:latin typeface="+mn-lt"/>
                          <a:ea typeface="+mn-ea"/>
                          <a:cs typeface="+mn-cs"/>
                        </a:rPr>
                        <a:t>The regulations on </a:t>
                      </a:r>
                      <a:r>
                        <a:rPr lang="en-GB" sz="1300" b="1" kern="1200" noProof="0" dirty="0">
                          <a:solidFill>
                            <a:schemeClr val="dk1"/>
                          </a:solidFill>
                          <a:latin typeface="+mn-lt"/>
                          <a:ea typeface="+mn-ea"/>
                          <a:cs typeface="+mn-cs"/>
                        </a:rPr>
                        <a:t>temporary absence </a:t>
                      </a:r>
                      <a:r>
                        <a:rPr lang="en-GB" sz="1300" kern="1200" noProof="0" dirty="0">
                          <a:solidFill>
                            <a:schemeClr val="dk1"/>
                          </a:solidFill>
                          <a:latin typeface="+mn-lt"/>
                          <a:ea typeface="+mn-ea"/>
                          <a:cs typeface="+mn-cs"/>
                        </a:rPr>
                        <a:t>are retained; however, the period is extended from five to </a:t>
                      </a:r>
                      <a:r>
                        <a:rPr lang="en-GB" sz="1300" b="1" kern="1200" noProof="0" dirty="0">
                          <a:solidFill>
                            <a:schemeClr val="dk1"/>
                          </a:solidFill>
                          <a:latin typeface="+mn-lt"/>
                          <a:ea typeface="+mn-ea"/>
                          <a:cs typeface="+mn-cs"/>
                        </a:rPr>
                        <a:t>seven years</a:t>
                      </a:r>
                      <a:r>
                        <a:rPr lang="en-GB" sz="1300" kern="1200" noProof="0" dirty="0">
                          <a:solidFill>
                            <a:schemeClr val="dk1"/>
                          </a:solidFill>
                          <a:latin typeface="+mn-lt"/>
                          <a:ea typeface="+mn-ea"/>
                          <a:cs typeface="+mn-cs"/>
                        </a:rPr>
                        <a:t>. A (one-time) extension of five years is possible, provided that the continued intention to return can be demonstrated; </a:t>
                      </a:r>
                      <a:r>
                        <a:rPr lang="en-GB" sz="1300" b="1" kern="1200" noProof="0" dirty="0">
                          <a:solidFill>
                            <a:schemeClr val="dk1"/>
                          </a:solidFill>
                          <a:latin typeface="+mn-lt"/>
                          <a:ea typeface="+mn-ea"/>
                          <a:cs typeface="+mn-cs"/>
                        </a:rPr>
                        <a:t>professional reasons for the continued absence are no longer required</a:t>
                      </a:r>
                      <a:r>
                        <a:rPr lang="en-GB" sz="1300" kern="1200" noProof="0" dirty="0">
                          <a:solidFill>
                            <a:schemeClr val="dk1"/>
                          </a:solidFill>
                          <a:latin typeface="+mn-lt"/>
                          <a:ea typeface="+mn-ea"/>
                          <a:cs typeface="+mn-cs"/>
                        </a:rPr>
                        <a:t>.</a:t>
                      </a:r>
                    </a:p>
                  </a:txBody>
                  <a:tcPr/>
                </a:tc>
                <a:extLst>
                  <a:ext uri="{0D108BD9-81ED-4DB2-BD59-A6C34878D82A}">
                    <a16:rowId xmlns:a16="http://schemas.microsoft.com/office/drawing/2014/main" val="443982543"/>
                  </a:ext>
                </a:extLst>
              </a:tr>
              <a:tr h="370840">
                <a:tc>
                  <a:txBody>
                    <a:bodyPr/>
                    <a:lstStyle/>
                    <a:p>
                      <a:pPr marL="0" lvl="1" indent="0" algn="l" defTabSz="914400" rtl="0" eaLnBrk="1" fontAlgn="base" latinLnBrk="0" hangingPunct="1">
                        <a:spcAft>
                          <a:spcPts val="600"/>
                        </a:spcAft>
                        <a:buFont typeface="+mj-lt"/>
                        <a:buNone/>
                      </a:pPr>
                      <a:r>
                        <a:rPr lang="en-GB" sz="1300" b="1" kern="1200" noProof="0" dirty="0">
                          <a:solidFill>
                            <a:schemeClr val="dk1"/>
                          </a:solidFill>
                          <a:latin typeface="+mn-lt"/>
                          <a:ea typeface="+mn-ea"/>
                          <a:cs typeface="+mn-cs"/>
                        </a:rPr>
                        <a:t>Abolition of the unlimited deferral in the case of permanent departure to a foreign country within the EU/EEA.</a:t>
                      </a:r>
                    </a:p>
                  </a:txBody>
                  <a:tcPr/>
                </a:tc>
                <a:tc>
                  <a:txBody>
                    <a:bodyPr/>
                    <a:lstStyle/>
                    <a:p>
                      <a:pPr>
                        <a:spcAft>
                          <a:spcPts val="300"/>
                        </a:spcAft>
                      </a:pPr>
                      <a:r>
                        <a:rPr lang="en-GB" sz="1300" kern="1200" noProof="0" dirty="0">
                          <a:solidFill>
                            <a:schemeClr val="dk1"/>
                          </a:solidFill>
                          <a:latin typeface="+mn-lt"/>
                          <a:ea typeface="+mn-ea"/>
                          <a:cs typeface="+mn-cs"/>
                        </a:rPr>
                        <a:t>Up to now, in case of an exit to an EU/EEA state, the "exit tax" was subject to mandatory </a:t>
                      </a:r>
                      <a:r>
                        <a:rPr lang="en-GB" sz="1300" b="1" kern="1200" noProof="0" dirty="0">
                          <a:solidFill>
                            <a:schemeClr val="dk1"/>
                          </a:solidFill>
                          <a:latin typeface="+mn-lt"/>
                          <a:ea typeface="+mn-ea"/>
                          <a:cs typeface="+mn-cs"/>
                        </a:rPr>
                        <a:t>deferral</a:t>
                      </a:r>
                      <a:r>
                        <a:rPr lang="en-GB" sz="1300" kern="1200" noProof="0" dirty="0">
                          <a:solidFill>
                            <a:schemeClr val="dk1"/>
                          </a:solidFill>
                          <a:latin typeface="+mn-lt"/>
                          <a:ea typeface="+mn-ea"/>
                          <a:cs typeface="+mn-cs"/>
                        </a:rPr>
                        <a:t> for an unlimited period, without interest and without the provision of security, if the taxpayer is a national of an EU/EEA state and did not sell their shares in the meantime.</a:t>
                      </a:r>
                    </a:p>
                  </a:txBody>
                  <a:tcPr/>
                </a:tc>
                <a:tc>
                  <a:txBody>
                    <a:bodyPr/>
                    <a:lstStyle/>
                    <a:p>
                      <a:pPr>
                        <a:spcAft>
                          <a:spcPts val="300"/>
                        </a:spcAft>
                      </a:pPr>
                      <a:r>
                        <a:rPr lang="en-GB" sz="1300" kern="1200" noProof="0" dirty="0">
                          <a:solidFill>
                            <a:schemeClr val="dk1"/>
                          </a:solidFill>
                          <a:latin typeface="+mn-lt"/>
                          <a:ea typeface="+mn-ea"/>
                          <a:cs typeface="+mn-cs"/>
                        </a:rPr>
                        <a:t>There is now </a:t>
                      </a:r>
                      <a:r>
                        <a:rPr lang="en-GB" sz="1300" b="1" u="sng" kern="1200" noProof="0" dirty="0">
                          <a:solidFill>
                            <a:schemeClr val="dk1"/>
                          </a:solidFill>
                          <a:latin typeface="+mn-lt"/>
                          <a:ea typeface="+mn-ea"/>
                          <a:cs typeface="+mn-cs"/>
                        </a:rPr>
                        <a:t>no</a:t>
                      </a:r>
                      <a:r>
                        <a:rPr lang="en-GB" sz="1300" b="1" kern="1200" noProof="0" dirty="0">
                          <a:solidFill>
                            <a:schemeClr val="dk1"/>
                          </a:solidFill>
                          <a:latin typeface="+mn-lt"/>
                          <a:ea typeface="+mn-ea"/>
                          <a:cs typeface="+mn-cs"/>
                        </a:rPr>
                        <a:t> longer any possibility of permanent deferral</a:t>
                      </a:r>
                      <a:r>
                        <a:rPr lang="en-GB" sz="1300" kern="1200" noProof="0" dirty="0">
                          <a:solidFill>
                            <a:schemeClr val="dk1"/>
                          </a:solidFill>
                          <a:latin typeface="+mn-lt"/>
                          <a:ea typeface="+mn-ea"/>
                          <a:cs typeface="+mn-cs"/>
                        </a:rPr>
                        <a:t>; i.e., the tax is generally due immediately in all cases. However, upon request, it is possible to pay the tax in </a:t>
                      </a:r>
                      <a:r>
                        <a:rPr lang="en-GB" sz="1300" b="1" kern="1200" noProof="0" dirty="0">
                          <a:solidFill>
                            <a:schemeClr val="dk1"/>
                          </a:solidFill>
                          <a:latin typeface="+mn-lt"/>
                          <a:ea typeface="+mn-ea"/>
                          <a:cs typeface="+mn-cs"/>
                        </a:rPr>
                        <a:t>seven</a:t>
                      </a:r>
                      <a:r>
                        <a:rPr lang="en-GB" sz="1300" kern="1200" noProof="0" dirty="0">
                          <a:solidFill>
                            <a:schemeClr val="dk1"/>
                          </a:solidFill>
                          <a:latin typeface="+mn-lt"/>
                          <a:ea typeface="+mn-ea"/>
                          <a:cs typeface="+mn-cs"/>
                        </a:rPr>
                        <a:t> equal (interest-free) </a:t>
                      </a:r>
                      <a:r>
                        <a:rPr lang="en-GB" sz="1300" b="1" kern="1200" noProof="0" dirty="0">
                          <a:solidFill>
                            <a:schemeClr val="dk1"/>
                          </a:solidFill>
                          <a:latin typeface="+mn-lt"/>
                          <a:ea typeface="+mn-ea"/>
                          <a:cs typeface="+mn-cs"/>
                        </a:rPr>
                        <a:t>annual instalments </a:t>
                      </a:r>
                      <a:r>
                        <a:rPr lang="en-GB" sz="1300" kern="1200" noProof="0" dirty="0">
                          <a:solidFill>
                            <a:schemeClr val="dk1"/>
                          </a:solidFill>
                          <a:latin typeface="+mn-lt"/>
                          <a:ea typeface="+mn-ea"/>
                          <a:cs typeface="+mn-cs"/>
                        </a:rPr>
                        <a:t>with a security deposit.</a:t>
                      </a:r>
                    </a:p>
                  </a:txBody>
                  <a:tcPr/>
                </a:tc>
                <a:extLst>
                  <a:ext uri="{0D108BD9-81ED-4DB2-BD59-A6C34878D82A}">
                    <a16:rowId xmlns:a16="http://schemas.microsoft.com/office/drawing/2014/main" val="793786006"/>
                  </a:ext>
                </a:extLst>
              </a:tr>
            </a:tbl>
          </a:graphicData>
        </a:graphic>
      </p:graphicFrame>
    </p:spTree>
    <p:extLst>
      <p:ext uri="{BB962C8B-B14F-4D97-AF65-F5344CB8AC3E}">
        <p14:creationId xmlns:p14="http://schemas.microsoft.com/office/powerpoint/2010/main" val="847667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716D008-5E4F-4AB1-8125-7A84C96F9D7D}"/>
              </a:ext>
            </a:extLst>
          </p:cNvPr>
          <p:cNvSpPr>
            <a:spLocks noGrp="1"/>
          </p:cNvSpPr>
          <p:nvPr>
            <p:ph type="ftr" sz="quarter" idx="11"/>
          </p:nvPr>
        </p:nvSpPr>
        <p:spPr/>
        <p:txBody>
          <a:bodyPr/>
          <a:lstStyle/>
          <a:p>
            <a:r>
              <a:rPr lang="de-DE" dirty="0"/>
              <a:t>PSP Munich</a:t>
            </a:r>
          </a:p>
        </p:txBody>
      </p:sp>
      <p:sp>
        <p:nvSpPr>
          <p:cNvPr id="3" name="Datumsplatzhalter 2">
            <a:extLst>
              <a:ext uri="{FF2B5EF4-FFF2-40B4-BE49-F238E27FC236}">
                <a16:creationId xmlns:a16="http://schemas.microsoft.com/office/drawing/2014/main" id="{7B1777E3-2FB4-4B4C-8301-A0DE0184D95D}"/>
              </a:ext>
            </a:extLst>
          </p:cNvPr>
          <p:cNvSpPr>
            <a:spLocks noGrp="1"/>
          </p:cNvSpPr>
          <p:nvPr>
            <p:ph type="dt" sz="half" idx="10"/>
          </p:nvPr>
        </p:nvSpPr>
        <p:spPr/>
        <p:txBody>
          <a:bodyPr/>
          <a:lstStyle/>
          <a:p>
            <a:fld id="{F3C26AD8-0376-4B92-9061-02E3BB3F8F9C}" type="datetime3">
              <a:rPr lang="en-GB" smtClean="0"/>
              <a:pPr/>
              <a:t>25 April, 2023</a:t>
            </a:fld>
            <a:endParaRPr lang="de-DE" dirty="0"/>
          </a:p>
        </p:txBody>
      </p:sp>
      <p:sp>
        <p:nvSpPr>
          <p:cNvPr id="9" name="Titel 1">
            <a:extLst>
              <a:ext uri="{FF2B5EF4-FFF2-40B4-BE49-F238E27FC236}">
                <a16:creationId xmlns:a16="http://schemas.microsoft.com/office/drawing/2014/main" id="{FA4964D4-EE23-4F44-A70B-831D05035842}"/>
              </a:ext>
            </a:extLst>
          </p:cNvPr>
          <p:cNvSpPr>
            <a:spLocks noGrp="1"/>
          </p:cNvSpPr>
          <p:nvPr>
            <p:ph type="title"/>
          </p:nvPr>
        </p:nvSpPr>
        <p:spPr/>
        <p:txBody>
          <a:bodyPr>
            <a:noAutofit/>
          </a:bodyPr>
          <a:lstStyle/>
          <a:p>
            <a:pPr>
              <a:tabLst>
                <a:tab pos="895350" algn="l"/>
                <a:tab pos="9240838" algn="l"/>
              </a:tabLst>
            </a:pPr>
            <a:r>
              <a:rPr lang="en-GB" sz="2600" b="1" i="0" noProof="0" dirty="0">
                <a:solidFill>
                  <a:srgbClr val="000000"/>
                </a:solidFill>
                <a:effectLst/>
                <a:cs typeface="Leelawadee UI" panose="020B0502040204020203" pitchFamily="34" charset="-34"/>
              </a:rPr>
              <a:t>Exit Taxation</a:t>
            </a:r>
            <a:r>
              <a:rPr lang="en-GB" sz="2600" noProof="0" dirty="0">
                <a:solidFill>
                  <a:srgbClr val="000000"/>
                </a:solidFill>
                <a:cs typeface="Leelawadee UI" panose="020B0502040204020203" pitchFamily="34" charset="-34"/>
              </a:rPr>
              <a:t> for Individuals 	</a:t>
            </a:r>
            <a:br>
              <a:rPr lang="en-GB" sz="2600" noProof="0" dirty="0">
                <a:solidFill>
                  <a:srgbClr val="000000"/>
                </a:solidFill>
                <a:cs typeface="Leelawadee UI" panose="020B0502040204020203" pitchFamily="34" charset="-34"/>
              </a:rPr>
            </a:br>
            <a:r>
              <a:rPr lang="en-GB" sz="2000" noProof="0" dirty="0">
                <a:solidFill>
                  <a:srgbClr val="000000"/>
                </a:solidFill>
                <a:cs typeface="Leelawadee UI" panose="020B0502040204020203" pitchFamily="34" charset="-34"/>
              </a:rPr>
              <a:t>Old vs. new Exit Taxation Rules</a:t>
            </a:r>
            <a:endParaRPr lang="en-GB" sz="2600" noProof="0" dirty="0">
              <a:solidFill>
                <a:srgbClr val="000000"/>
              </a:solidFill>
              <a:cs typeface="Leelawadee UI" panose="020B0502040204020203" pitchFamily="34" charset="-34"/>
            </a:endParaRPr>
          </a:p>
        </p:txBody>
      </p:sp>
      <p:sp>
        <p:nvSpPr>
          <p:cNvPr id="5" name="Foliennummernplatzhalter 4">
            <a:extLst>
              <a:ext uri="{FF2B5EF4-FFF2-40B4-BE49-F238E27FC236}">
                <a16:creationId xmlns:a16="http://schemas.microsoft.com/office/drawing/2014/main" id="{E6574AB2-42D0-4C4D-A7FF-0EF60BC21010}"/>
              </a:ext>
            </a:extLst>
          </p:cNvPr>
          <p:cNvSpPr>
            <a:spLocks noGrp="1"/>
          </p:cNvSpPr>
          <p:nvPr>
            <p:ph type="sldNum" sz="quarter" idx="12"/>
          </p:nvPr>
        </p:nvSpPr>
        <p:spPr/>
        <p:txBody>
          <a:bodyPr/>
          <a:lstStyle/>
          <a:p>
            <a:fld id="{7336251B-1AD3-4242-9176-455EE52D991E}" type="slidenum">
              <a:rPr lang="de-DE" smtClean="0"/>
              <a:pPr/>
              <a:t>9</a:t>
            </a:fld>
            <a:endParaRPr lang="de-DE" dirty="0"/>
          </a:p>
        </p:txBody>
      </p:sp>
      <p:graphicFrame>
        <p:nvGraphicFramePr>
          <p:cNvPr id="10" name="Tabelle 6">
            <a:extLst>
              <a:ext uri="{FF2B5EF4-FFF2-40B4-BE49-F238E27FC236}">
                <a16:creationId xmlns:a16="http://schemas.microsoft.com/office/drawing/2014/main" id="{CFF8D30E-1203-D5EC-250C-6E2DB1316E88}"/>
              </a:ext>
            </a:extLst>
          </p:cNvPr>
          <p:cNvGraphicFramePr>
            <a:graphicFrameLocks noGrp="1"/>
          </p:cNvGraphicFramePr>
          <p:nvPr>
            <p:extLst>
              <p:ext uri="{D42A27DB-BD31-4B8C-83A1-F6EECF244321}">
                <p14:modId xmlns:p14="http://schemas.microsoft.com/office/powerpoint/2010/main" val="547483586"/>
              </p:ext>
            </p:extLst>
          </p:nvPr>
        </p:nvGraphicFramePr>
        <p:xfrm>
          <a:off x="471561" y="1235827"/>
          <a:ext cx="11376000" cy="4894240"/>
        </p:xfrm>
        <a:graphic>
          <a:graphicData uri="http://schemas.openxmlformats.org/drawingml/2006/table">
            <a:tbl>
              <a:tblPr firstRow="1" bandRow="1">
                <a:tableStyleId>{5C22544A-7EE6-4342-B048-85BDC9FD1C3A}</a:tableStyleId>
              </a:tblPr>
              <a:tblGrid>
                <a:gridCol w="2664000">
                  <a:extLst>
                    <a:ext uri="{9D8B030D-6E8A-4147-A177-3AD203B41FA5}">
                      <a16:colId xmlns:a16="http://schemas.microsoft.com/office/drawing/2014/main" val="3737430490"/>
                    </a:ext>
                  </a:extLst>
                </a:gridCol>
                <a:gridCol w="4356000">
                  <a:extLst>
                    <a:ext uri="{9D8B030D-6E8A-4147-A177-3AD203B41FA5}">
                      <a16:colId xmlns:a16="http://schemas.microsoft.com/office/drawing/2014/main" val="1871780420"/>
                    </a:ext>
                  </a:extLst>
                </a:gridCol>
                <a:gridCol w="4356000">
                  <a:extLst>
                    <a:ext uri="{9D8B030D-6E8A-4147-A177-3AD203B41FA5}">
                      <a16:colId xmlns:a16="http://schemas.microsoft.com/office/drawing/2014/main" val="3484362448"/>
                    </a:ext>
                  </a:extLst>
                </a:gridCol>
              </a:tblGrid>
              <a:tr h="370840">
                <a:tc>
                  <a:txBody>
                    <a:bodyPr/>
                    <a:lstStyle/>
                    <a:p>
                      <a:r>
                        <a:rPr lang="en-GB" noProof="0" dirty="0"/>
                        <a:t>Amended content</a:t>
                      </a:r>
                    </a:p>
                  </a:txBody>
                  <a:tcPr/>
                </a:tc>
                <a:tc>
                  <a:txBody>
                    <a:bodyPr/>
                    <a:lstStyle/>
                    <a:p>
                      <a:r>
                        <a:rPr lang="en-GB" noProof="0" dirty="0"/>
                        <a:t>Old regulation (Exit until Dec 31, 2021)</a:t>
                      </a:r>
                    </a:p>
                  </a:txBody>
                  <a:tcPr/>
                </a:tc>
                <a:tc>
                  <a:txBody>
                    <a:bodyPr/>
                    <a:lstStyle/>
                    <a:p>
                      <a:r>
                        <a:rPr lang="en-GB" noProof="0" dirty="0"/>
                        <a:t>New regulation (Exit starting Jan 1, 2022)  </a:t>
                      </a:r>
                    </a:p>
                  </a:txBody>
                  <a:tcPr/>
                </a:tc>
                <a:extLst>
                  <a:ext uri="{0D108BD9-81ED-4DB2-BD59-A6C34878D82A}">
                    <a16:rowId xmlns:a16="http://schemas.microsoft.com/office/drawing/2014/main" val="205988663"/>
                  </a:ext>
                </a:extLst>
              </a:tr>
              <a:tr h="370840">
                <a:tc>
                  <a:txBody>
                    <a:bodyPr/>
                    <a:lstStyle/>
                    <a:p>
                      <a:pPr marL="0" lvl="1" indent="0">
                        <a:spcAft>
                          <a:spcPts val="600"/>
                        </a:spcAft>
                        <a:buFont typeface="+mj-lt"/>
                        <a:buNone/>
                      </a:pPr>
                      <a:r>
                        <a:rPr lang="en-GB" sz="1300" b="1" noProof="0" dirty="0"/>
                        <a:t>Revocation of the granted deferral</a:t>
                      </a:r>
                    </a:p>
                  </a:txBody>
                  <a:tcPr/>
                </a:tc>
                <a:tc>
                  <a:txBody>
                    <a:bodyPr/>
                    <a:lstStyle/>
                    <a:p>
                      <a:pPr marL="0" algn="l" defTabSz="914400" rtl="0" eaLnBrk="1" latinLnBrk="0" hangingPunct="1">
                        <a:spcAft>
                          <a:spcPts val="300"/>
                        </a:spcAft>
                      </a:pPr>
                      <a:r>
                        <a:rPr lang="en-GB" sz="1300" kern="1200" noProof="0" dirty="0">
                          <a:solidFill>
                            <a:schemeClr val="dk1"/>
                          </a:solidFill>
                          <a:latin typeface="+mn-lt"/>
                          <a:ea typeface="+mn-ea"/>
                          <a:cs typeface="+mn-cs"/>
                        </a:rPr>
                        <a:t>The deferral was to be revoked if the shares were sold or transferred to a corporation in a concealed manner, or if one of the criteria of Sec. 17 (4) German Income Tax Act was met, or if the shares were "moved on" outside the EU/EEA, or if the shares were transferred to taxpayers outside the EU/EEA.</a:t>
                      </a:r>
                    </a:p>
                  </a:txBody>
                  <a:tcPr/>
                </a:tc>
                <a:tc>
                  <a:txBody>
                    <a:bodyPr/>
                    <a:lstStyle/>
                    <a:p>
                      <a:pPr fontAlgn="base"/>
                      <a:r>
                        <a:rPr lang="en-GB" sz="1300" kern="1200" noProof="0" dirty="0">
                          <a:solidFill>
                            <a:schemeClr val="dk1"/>
                          </a:solidFill>
                          <a:latin typeface="+mn-lt"/>
                          <a:ea typeface="+mn-ea"/>
                          <a:cs typeface="+mn-cs"/>
                        </a:rPr>
                        <a:t>Now, </a:t>
                      </a:r>
                      <a:r>
                        <a:rPr lang="en-GB" sz="1300" b="1" kern="1200" noProof="0" dirty="0">
                          <a:solidFill>
                            <a:schemeClr val="dk1"/>
                          </a:solidFill>
                          <a:latin typeface="+mn-lt"/>
                          <a:ea typeface="+mn-ea"/>
                          <a:cs typeface="+mn-cs"/>
                        </a:rPr>
                        <a:t>any transfer </a:t>
                      </a:r>
                      <a:r>
                        <a:rPr lang="en-GB" sz="1300" kern="1200" noProof="0" dirty="0">
                          <a:solidFill>
                            <a:schemeClr val="dk1"/>
                          </a:solidFill>
                          <a:latin typeface="+mn-lt"/>
                          <a:ea typeface="+mn-ea"/>
                          <a:cs typeface="+mn-cs"/>
                        </a:rPr>
                        <a:t>that is not made upon death is </a:t>
                      </a:r>
                      <a:r>
                        <a:rPr lang="en-GB" sz="1300" b="1" kern="1200" noProof="0" dirty="0">
                          <a:solidFill>
                            <a:schemeClr val="dk1"/>
                          </a:solidFill>
                          <a:latin typeface="+mn-lt"/>
                          <a:ea typeface="+mn-ea"/>
                          <a:cs typeface="+mn-cs"/>
                        </a:rPr>
                        <a:t>detrimental</a:t>
                      </a:r>
                      <a:r>
                        <a:rPr lang="en-GB" sz="1300" kern="1200" noProof="0" dirty="0">
                          <a:solidFill>
                            <a:schemeClr val="dk1"/>
                          </a:solidFill>
                          <a:latin typeface="+mn-lt"/>
                          <a:ea typeface="+mn-ea"/>
                          <a:cs typeface="+mn-cs"/>
                        </a:rPr>
                        <a:t> to the deferral; moreover, </a:t>
                      </a:r>
                      <a:r>
                        <a:rPr lang="en-GB" sz="1300" b="1" kern="1200" noProof="0" dirty="0">
                          <a:solidFill>
                            <a:schemeClr val="dk1"/>
                          </a:solidFill>
                          <a:latin typeface="+mn-lt"/>
                          <a:ea typeface="+mn-ea"/>
                          <a:cs typeface="+mn-cs"/>
                        </a:rPr>
                        <a:t>profit distributions </a:t>
                      </a:r>
                      <a:r>
                        <a:rPr lang="en-GB" sz="1300" kern="1200" noProof="0" dirty="0">
                          <a:solidFill>
                            <a:schemeClr val="dk1"/>
                          </a:solidFill>
                          <a:latin typeface="+mn-lt"/>
                          <a:ea typeface="+mn-ea"/>
                          <a:cs typeface="+mn-cs"/>
                        </a:rPr>
                        <a:t>or a </a:t>
                      </a:r>
                      <a:r>
                        <a:rPr lang="en-GB" sz="1300" b="1" kern="1200" noProof="0" dirty="0">
                          <a:solidFill>
                            <a:schemeClr val="dk1"/>
                          </a:solidFill>
                          <a:latin typeface="+mn-lt"/>
                          <a:ea typeface="+mn-ea"/>
                          <a:cs typeface="+mn-cs"/>
                        </a:rPr>
                        <a:t>contribution grant </a:t>
                      </a:r>
                      <a:r>
                        <a:rPr lang="en-GB" sz="1300" kern="1200" noProof="0" dirty="0">
                          <a:solidFill>
                            <a:schemeClr val="dk1"/>
                          </a:solidFill>
                          <a:latin typeface="+mn-lt"/>
                          <a:ea typeface="+mn-ea"/>
                          <a:cs typeface="+mn-cs"/>
                        </a:rPr>
                        <a:t>to the extent of </a:t>
                      </a:r>
                      <a:r>
                        <a:rPr lang="en-GB" sz="1300" b="1" kern="1200" noProof="0" dirty="0">
                          <a:solidFill>
                            <a:schemeClr val="dk1"/>
                          </a:solidFill>
                          <a:latin typeface="+mn-lt"/>
                          <a:ea typeface="+mn-ea"/>
                          <a:cs typeface="+mn-cs"/>
                        </a:rPr>
                        <a:t>&gt; 25% </a:t>
                      </a:r>
                      <a:r>
                        <a:rPr lang="en-GB" sz="1300" kern="1200" noProof="0" dirty="0">
                          <a:solidFill>
                            <a:schemeClr val="dk1"/>
                          </a:solidFill>
                          <a:latin typeface="+mn-lt"/>
                          <a:ea typeface="+mn-ea"/>
                          <a:cs typeface="+mn-cs"/>
                        </a:rPr>
                        <a:t>of the value of the taxpayer's shares lead to the revocation of the deferral.</a:t>
                      </a:r>
                    </a:p>
                  </a:txBody>
                  <a:tcPr/>
                </a:tc>
                <a:extLst>
                  <a:ext uri="{0D108BD9-81ED-4DB2-BD59-A6C34878D82A}">
                    <a16:rowId xmlns:a16="http://schemas.microsoft.com/office/drawing/2014/main" val="1124887643"/>
                  </a:ext>
                </a:extLst>
              </a:tr>
              <a:tr h="180000">
                <a:tc>
                  <a:txBody>
                    <a:bodyPr/>
                    <a:lstStyle/>
                    <a:p>
                      <a:pPr marL="0" lvl="1" indent="0">
                        <a:spcAft>
                          <a:spcPts val="600"/>
                        </a:spcAft>
                        <a:buFont typeface="+mj-lt"/>
                        <a:buNone/>
                      </a:pPr>
                      <a:endParaRPr lang="en-GB" sz="500" b="1" noProof="0" dirty="0"/>
                    </a:p>
                  </a:txBody>
                  <a:tcPr>
                    <a:solidFill>
                      <a:schemeClr val="bg1"/>
                    </a:solidFill>
                  </a:tcPr>
                </a:tc>
                <a:tc>
                  <a:txBody>
                    <a:bodyPr/>
                    <a:lstStyle/>
                    <a:p>
                      <a:pPr marL="0" algn="l" defTabSz="914400" rtl="0" eaLnBrk="1" latinLnBrk="0" hangingPunct="1">
                        <a:spcAft>
                          <a:spcPts val="300"/>
                        </a:spcAft>
                      </a:pPr>
                      <a:endParaRPr lang="en-GB" sz="500" kern="1200" noProof="0" dirty="0">
                        <a:solidFill>
                          <a:schemeClr val="dk1"/>
                        </a:solidFill>
                        <a:latin typeface="+mn-lt"/>
                        <a:ea typeface="+mn-ea"/>
                        <a:cs typeface="+mn-cs"/>
                      </a:endParaRPr>
                    </a:p>
                  </a:txBody>
                  <a:tcPr>
                    <a:solidFill>
                      <a:schemeClr val="bg1"/>
                    </a:solidFill>
                  </a:tcPr>
                </a:tc>
                <a:tc>
                  <a:txBody>
                    <a:bodyPr/>
                    <a:lstStyle/>
                    <a:p>
                      <a:pPr fontAlgn="base"/>
                      <a:endParaRPr lang="en-GB" sz="500" kern="1200" noProof="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2451526965"/>
                  </a:ext>
                </a:extLst>
              </a:tr>
              <a:tr h="370840">
                <a:tc>
                  <a:txBody>
                    <a:bodyPr/>
                    <a:lstStyle/>
                    <a:p>
                      <a:pPr marL="0" lvl="1" indent="0">
                        <a:spcAft>
                          <a:spcPts val="600"/>
                        </a:spcAft>
                        <a:buFont typeface="+mj-lt"/>
                        <a:buNone/>
                      </a:pPr>
                      <a:r>
                        <a:rPr lang="en-GB" sz="1300" b="1" noProof="0" dirty="0"/>
                        <a:t>Special case: Moving to Switzerland (as a non-EU/EEA country)</a:t>
                      </a:r>
                    </a:p>
                  </a:txBody>
                  <a:tcPr/>
                </a:tc>
                <a:tc>
                  <a:txBody>
                    <a:bodyPr/>
                    <a:lstStyle/>
                    <a:p>
                      <a:pPr marL="0" algn="l" defTabSz="914400" rtl="0" eaLnBrk="1" latinLnBrk="0" hangingPunct="1">
                        <a:spcAft>
                          <a:spcPts val="300"/>
                        </a:spcAft>
                      </a:pPr>
                      <a:r>
                        <a:rPr lang="en-GB" sz="1300" b="0" kern="1200" noProof="0" dirty="0">
                          <a:solidFill>
                            <a:schemeClr val="dk1"/>
                          </a:solidFill>
                          <a:latin typeface="+mn-lt"/>
                          <a:ea typeface="+mn-ea"/>
                          <a:cs typeface="+mn-cs"/>
                        </a:rPr>
                        <a:t>Based on the Agreement on the Free Movement of Persons with Switzerland (FZA), the Baden-Württemberg Fiscal Court (based on the case law of the ECJ) is of the opinion that the deferral without time limit and without interest (analogous to a move to an EU/EEA state) should also be applicable in case of a move to Switzerland; however, if necessary, with the provision of a security. The decision is currently pending before the Federal Fiscal Court (</a:t>
                      </a:r>
                      <a:r>
                        <a:rPr lang="en-GB" sz="1300" b="0" kern="1200" noProof="0" dirty="0" err="1">
                          <a:solidFill>
                            <a:schemeClr val="dk1"/>
                          </a:solidFill>
                          <a:latin typeface="+mn-lt"/>
                          <a:ea typeface="+mn-ea"/>
                          <a:cs typeface="+mn-cs"/>
                        </a:rPr>
                        <a:t>Bundesfinanzhof</a:t>
                      </a:r>
                      <a:r>
                        <a:rPr lang="en-GB" sz="1300" b="0" kern="1200" noProof="0" dirty="0">
                          <a:solidFill>
                            <a:schemeClr val="dk1"/>
                          </a:solidFill>
                          <a:latin typeface="+mn-lt"/>
                          <a:ea typeface="+mn-ea"/>
                          <a:cs typeface="+mn-cs"/>
                        </a:rPr>
                        <a:t>, BFH) in appeal proceedings and is therefore </a:t>
                      </a:r>
                      <a:r>
                        <a:rPr lang="en-GB" sz="1300" b="1" kern="1200" noProof="0" dirty="0">
                          <a:solidFill>
                            <a:schemeClr val="dk1"/>
                          </a:solidFill>
                          <a:latin typeface="+mn-lt"/>
                          <a:ea typeface="+mn-ea"/>
                          <a:cs typeface="+mn-cs"/>
                        </a:rPr>
                        <a:t>not yet legally binding</a:t>
                      </a:r>
                      <a:r>
                        <a:rPr lang="en-GB" sz="1300" b="0" kern="1200" noProof="0" dirty="0">
                          <a:solidFill>
                            <a:schemeClr val="dk1"/>
                          </a:solidFill>
                          <a:latin typeface="+mn-lt"/>
                          <a:ea typeface="+mn-ea"/>
                          <a:cs typeface="+mn-cs"/>
                        </a:rPr>
                        <a:t>. In addition, in the opinion of the tax authorities, only payment of the tax in </a:t>
                      </a:r>
                      <a:r>
                        <a:rPr lang="en-GB" sz="1300" b="1" kern="1200" noProof="0" dirty="0">
                          <a:solidFill>
                            <a:schemeClr val="dk1"/>
                          </a:solidFill>
                          <a:latin typeface="+mn-lt"/>
                          <a:ea typeface="+mn-ea"/>
                          <a:cs typeface="+mn-cs"/>
                        </a:rPr>
                        <a:t>five</a:t>
                      </a:r>
                      <a:r>
                        <a:rPr lang="en-GB" sz="1300" b="0" kern="1200" noProof="0" dirty="0">
                          <a:solidFill>
                            <a:schemeClr val="dk1"/>
                          </a:solidFill>
                          <a:latin typeface="+mn-lt"/>
                          <a:ea typeface="+mn-ea"/>
                          <a:cs typeface="+mn-cs"/>
                        </a:rPr>
                        <a:t> interest-bearing annual instalments is possible, but not deferral for an unlimited period. </a:t>
                      </a:r>
                      <a:r>
                        <a:rPr lang="en-GB" sz="1300" b="1" kern="1200" noProof="0" dirty="0">
                          <a:solidFill>
                            <a:schemeClr val="dk1"/>
                          </a:solidFill>
                          <a:latin typeface="+mn-lt"/>
                          <a:ea typeface="+mn-ea"/>
                          <a:cs typeface="+mn-cs"/>
                        </a:rPr>
                        <a:t>However, the FMPA was intended to prevent immediate taxation only in the case of a departure for self-employment or employment in Switzerland, and not in case of a departure for study purposes (!).</a:t>
                      </a:r>
                    </a:p>
                  </a:txBody>
                  <a:tcPr/>
                </a:tc>
                <a:tc>
                  <a:txBody>
                    <a:bodyPr/>
                    <a:lstStyle/>
                    <a:p>
                      <a:pPr fontAlgn="base"/>
                      <a:r>
                        <a:rPr lang="en-GB" sz="1300" kern="1200" noProof="0" dirty="0">
                          <a:solidFill>
                            <a:schemeClr val="dk1"/>
                          </a:solidFill>
                          <a:latin typeface="+mn-lt"/>
                          <a:ea typeface="+mn-ea"/>
                          <a:cs typeface="+mn-cs"/>
                        </a:rPr>
                        <a:t>No different tax treatment compared to moving to an EU/EEA state or third country.</a:t>
                      </a:r>
                    </a:p>
                  </a:txBody>
                  <a:tcPr/>
                </a:tc>
                <a:extLst>
                  <a:ext uri="{0D108BD9-81ED-4DB2-BD59-A6C34878D82A}">
                    <a16:rowId xmlns:a16="http://schemas.microsoft.com/office/drawing/2014/main" val="3510871571"/>
                  </a:ext>
                </a:extLst>
              </a:tr>
            </a:tbl>
          </a:graphicData>
        </a:graphic>
      </p:graphicFrame>
    </p:spTree>
    <p:extLst>
      <p:ext uri="{BB962C8B-B14F-4D97-AF65-F5344CB8AC3E}">
        <p14:creationId xmlns:p14="http://schemas.microsoft.com/office/powerpoint/2010/main" val="1840232242"/>
      </p:ext>
    </p:extLst>
  </p:cSld>
  <p:clrMapOvr>
    <a:masterClrMapping/>
  </p:clrMapOvr>
</p:sld>
</file>

<file path=ppt/theme/theme1.xml><?xml version="1.0" encoding="utf-8"?>
<a:theme xmlns:a="http://schemas.openxmlformats.org/drawingml/2006/main" name="Office">
  <a:themeElements>
    <a:clrScheme name="PSP München 2020">
      <a:dk1>
        <a:srgbClr val="000000"/>
      </a:dk1>
      <a:lt1>
        <a:srgbClr val="FFFFFF"/>
      </a:lt1>
      <a:dk2>
        <a:srgbClr val="44546A"/>
      </a:dk2>
      <a:lt2>
        <a:srgbClr val="E7E6E6"/>
      </a:lt2>
      <a:accent1>
        <a:srgbClr val="7F7F7F"/>
      </a:accent1>
      <a:accent2>
        <a:srgbClr val="87A4D9"/>
      </a:accent2>
      <a:accent3>
        <a:srgbClr val="B74323"/>
      </a:accent3>
      <a:accent4>
        <a:srgbClr val="C8A254"/>
      </a:accent4>
      <a:accent5>
        <a:srgbClr val="90B2A6"/>
      </a:accent5>
      <a:accent6>
        <a:srgbClr val="999D90"/>
      </a:accent6>
      <a:hlink>
        <a:srgbClr val="000000"/>
      </a:hlink>
      <a:folHlink>
        <a:srgbClr val="9D889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_PSP_MASTER_Fachvorträge_office360_#03" id="{8231C588-FC60-42F2-A1D3-F86BCD49F9FE}" vid="{864B5EBD-FB7D-4F32-97A5-99D5CD3533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1_MASTER_Fachvorträge_#03</Template>
  <TotalTime>0</TotalTime>
  <Words>3494</Words>
  <Application>Microsoft Office PowerPoint</Application>
  <PresentationFormat>Breitbild</PresentationFormat>
  <Paragraphs>207</Paragraphs>
  <Slides>17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Calibri</vt:lpstr>
      <vt:lpstr>Calibri Light</vt:lpstr>
      <vt:lpstr>Gill Sans</vt:lpstr>
      <vt:lpstr>Wingdings</vt:lpstr>
      <vt:lpstr>Office</vt:lpstr>
      <vt:lpstr>LEA European Conference Rome International Tax (ITAX) Collaboration Group  German Exit Taxation Rules for Individuals </vt:lpstr>
      <vt:lpstr>Exit Taxation for Individuals  Background of Exit Taxation</vt:lpstr>
      <vt:lpstr>Exit Taxation for Individuals Examples</vt:lpstr>
      <vt:lpstr>Exit Taxation for Individuals Examples</vt:lpstr>
      <vt:lpstr>Exit Taxation for Individuals Examples</vt:lpstr>
      <vt:lpstr>Exit Taxation for Individuals   Country overview regarding Exit Taxation</vt:lpstr>
      <vt:lpstr>Exit Taxation for Individuals   Country overview regarding Exit Taxation</vt:lpstr>
      <vt:lpstr>Exit Taxation for Individuals   Old vs. new Exit Taxation rules</vt:lpstr>
      <vt:lpstr>Exit Taxation for Individuals   Old vs. new Exit Taxation Rules</vt:lpstr>
      <vt:lpstr>Exit Taxation for Individuals   Details regarding the new Exit Taxation Rules</vt:lpstr>
      <vt:lpstr>Exit Taxation for Individuals   Details regarding the new Exit Taxation Rules</vt:lpstr>
      <vt:lpstr>Exit Taxation for Individuals   Details regarding the new Exit Taxation Rules</vt:lpstr>
      <vt:lpstr>Exit Taxation for Individuals   Details regarding the new Exit Taxation Rules</vt:lpstr>
      <vt:lpstr>Exit Taxation for Individuals   Details regarding the new Exit Taxation Rules</vt:lpstr>
      <vt:lpstr>Exit Taxation for Individuals   Efficient structuring measures to avoid Exit Taxation</vt:lpstr>
      <vt:lpstr>Exit Taxation for Individuals   Efficient structuring measures to avoid Exit Taxation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Vetter Wegzugsbesteuerung bei Wohnsitzverlagerung in das Ausland (insbesondere in die Schweiz)</dc:title>
  <dc:creator>Benedikt Wiedmann</dc:creator>
  <cp:lastModifiedBy>Benedikt Wiedmann</cp:lastModifiedBy>
  <cp:revision>177</cp:revision>
  <cp:lastPrinted>2022-08-04T14:05:47Z</cp:lastPrinted>
  <dcterms:created xsi:type="dcterms:W3CDTF">2022-07-29T09:36:27Z</dcterms:created>
  <dcterms:modified xsi:type="dcterms:W3CDTF">2023-04-25T07:43:57Z</dcterms:modified>
</cp:coreProperties>
</file>