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  <p:sldMasterId id="2147483648" r:id="rId5"/>
  </p:sldMasterIdLst>
  <p:notesMasterIdLst>
    <p:notesMasterId r:id="rId21"/>
  </p:notesMasterIdLst>
  <p:sldIdLst>
    <p:sldId id="295" r:id="rId6"/>
    <p:sldId id="292" r:id="rId7"/>
    <p:sldId id="291" r:id="rId8"/>
    <p:sldId id="296" r:id="rId9"/>
    <p:sldId id="294" r:id="rId10"/>
    <p:sldId id="298" r:id="rId11"/>
    <p:sldId id="297" r:id="rId12"/>
    <p:sldId id="299" r:id="rId13"/>
    <p:sldId id="300" r:id="rId14"/>
    <p:sldId id="301" r:id="rId15"/>
    <p:sldId id="302" r:id="rId16"/>
    <p:sldId id="303" r:id="rId17"/>
    <p:sldId id="289" r:id="rId18"/>
    <p:sldId id="258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B4DCC9-6516-4978-874A-E38EC6BEBDF5}" v="2" dt="2023-04-17T09:36:00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js Bijlard" userId="f493d4c8-8b0d-475e-9a0f-bed23f65bdce" providerId="ADAL" clId="{D0B4DCC9-6516-4978-874A-E38EC6BEBDF5}"/>
    <pc:docChg chg="undo custSel modSld">
      <pc:chgData name="Thijs Bijlard" userId="f493d4c8-8b0d-475e-9a0f-bed23f65bdce" providerId="ADAL" clId="{D0B4DCC9-6516-4978-874A-E38EC6BEBDF5}" dt="2023-04-20T06:51:01.605" v="240" actId="20577"/>
      <pc:docMkLst>
        <pc:docMk/>
      </pc:docMkLst>
      <pc:sldChg chg="modSp mod">
        <pc:chgData name="Thijs Bijlard" userId="f493d4c8-8b0d-475e-9a0f-bed23f65bdce" providerId="ADAL" clId="{D0B4DCC9-6516-4978-874A-E38EC6BEBDF5}" dt="2023-04-17T09:36:02.183" v="159" actId="108"/>
        <pc:sldMkLst>
          <pc:docMk/>
          <pc:sldMk cId="1181426977" sldId="258"/>
        </pc:sldMkLst>
        <pc:graphicFrameChg chg="mod modGraphic">
          <ac:chgData name="Thijs Bijlard" userId="f493d4c8-8b0d-475e-9a0f-bed23f65bdce" providerId="ADAL" clId="{D0B4DCC9-6516-4978-874A-E38EC6BEBDF5}" dt="2023-04-17T09:36:02.183" v="159" actId="108"/>
          <ac:graphicFrameMkLst>
            <pc:docMk/>
            <pc:sldMk cId="1181426977" sldId="258"/>
            <ac:graphicFrameMk id="6" creationId="{84FB9BDC-D930-BAAC-B0B1-72587B60B2CD}"/>
          </ac:graphicFrameMkLst>
        </pc:graphicFrameChg>
      </pc:sldChg>
      <pc:sldChg chg="modSp mod">
        <pc:chgData name="Thijs Bijlard" userId="f493d4c8-8b0d-475e-9a0f-bed23f65bdce" providerId="ADAL" clId="{D0B4DCC9-6516-4978-874A-E38EC6BEBDF5}" dt="2023-04-20T06:51:01.605" v="240" actId="20577"/>
        <pc:sldMkLst>
          <pc:docMk/>
          <pc:sldMk cId="3246945779" sldId="295"/>
        </pc:sldMkLst>
        <pc:spChg chg="mod">
          <ac:chgData name="Thijs Bijlard" userId="f493d4c8-8b0d-475e-9a0f-bed23f65bdce" providerId="ADAL" clId="{D0B4DCC9-6516-4978-874A-E38EC6BEBDF5}" dt="2023-04-20T06:51:01.605" v="240" actId="20577"/>
          <ac:spMkLst>
            <pc:docMk/>
            <pc:sldMk cId="3246945779" sldId="295"/>
            <ac:spMk id="18" creationId="{35DE9C84-6108-D1E6-395D-3D1D3E9484C3}"/>
          </ac:spMkLst>
        </pc:spChg>
      </pc:sldChg>
      <pc:sldChg chg="modSp mod">
        <pc:chgData name="Thijs Bijlard" userId="f493d4c8-8b0d-475e-9a0f-bed23f65bdce" providerId="ADAL" clId="{D0B4DCC9-6516-4978-874A-E38EC6BEBDF5}" dt="2023-04-04T15:04:00.190" v="149" actId="6549"/>
        <pc:sldMkLst>
          <pc:docMk/>
          <pc:sldMk cId="984994000" sldId="298"/>
        </pc:sldMkLst>
        <pc:spChg chg="mod">
          <ac:chgData name="Thijs Bijlard" userId="f493d4c8-8b0d-475e-9a0f-bed23f65bdce" providerId="ADAL" clId="{D0B4DCC9-6516-4978-874A-E38EC6BEBDF5}" dt="2023-04-04T15:04:00.190" v="149" actId="6549"/>
          <ac:spMkLst>
            <pc:docMk/>
            <pc:sldMk cId="984994000" sldId="298"/>
            <ac:spMk id="9" creationId="{AA6D458A-3F85-16FA-D7E0-27377BF153F0}"/>
          </ac:spMkLst>
        </pc:spChg>
      </pc:sldChg>
      <pc:sldChg chg="modSp mod">
        <pc:chgData name="Thijs Bijlard" userId="f493d4c8-8b0d-475e-9a0f-bed23f65bdce" providerId="ADAL" clId="{D0B4DCC9-6516-4978-874A-E38EC6BEBDF5}" dt="2023-04-17T09:34:49.391" v="153" actId="20577"/>
        <pc:sldMkLst>
          <pc:docMk/>
          <pc:sldMk cId="1448168132" sldId="302"/>
        </pc:sldMkLst>
        <pc:spChg chg="mod">
          <ac:chgData name="Thijs Bijlard" userId="f493d4c8-8b0d-475e-9a0f-bed23f65bdce" providerId="ADAL" clId="{D0B4DCC9-6516-4978-874A-E38EC6BEBDF5}" dt="2023-04-17T09:34:49.391" v="153" actId="20577"/>
          <ac:spMkLst>
            <pc:docMk/>
            <pc:sldMk cId="1448168132" sldId="302"/>
            <ac:spMk id="15" creationId="{7A245397-4BA9-C1FB-0F6D-DA53674986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1570B-4A09-4522-96C8-EB84AEBF7C95}" type="datetimeFigureOut">
              <a:t>20/04/2023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0C74C-EB82-41D3-A3C5-86957A7C6275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2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480F-11B2-4179-8A24-86278DA626C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C480F-11B2-4179-8A24-86278DA626C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27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ED0F55F-2901-502E-4F83-1FD61F881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14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1D14B-FD63-9377-9E99-02AFA360C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84200" y="523800"/>
            <a:ext cx="1290600" cy="9594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9E5FEEF-69B2-2E06-66CD-29F66CDCB7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49000" y="1665000"/>
            <a:ext cx="1159200" cy="1159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18C77CA-8027-A06C-5345-3F91531BF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837000"/>
            <a:ext cx="8100000" cy="315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1093B-4565-19E5-41E5-66F3CABB01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6000" y="1305000"/>
            <a:ext cx="8100000" cy="1620000"/>
          </a:xfrm>
        </p:spPr>
        <p:txBody>
          <a:bodyPr/>
          <a:lstStyle>
            <a:lvl1pPr>
              <a:lnSpc>
                <a:spcPct val="80000"/>
              </a:lnSpc>
              <a:spcAft>
                <a:spcPts val="1350"/>
              </a:spcAft>
              <a:defRPr sz="4300"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1450">
                <a:latin typeface="+mj-lt"/>
              </a:defRPr>
            </a:lvl2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99B5DA-4BAC-28F1-0B49-B2B9254435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138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4CF-317C-4B06-9C85-1F3EFD50E51A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6600" y="873000"/>
            <a:ext cx="6449400" cy="3483000"/>
          </a:xfrm>
        </p:spPr>
        <p:txBody>
          <a:bodyPr/>
          <a:lstStyle>
            <a:lvl1pPr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BAE69D-A440-E957-D74D-795487717A09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811AFF-6ADA-D741-FC9E-D30D7ACAE135}"/>
              </a:ext>
            </a:extLst>
          </p:cNvPr>
          <p:cNvCxnSpPr/>
          <p:nvPr userDrawn="1"/>
        </p:nvCxnSpPr>
        <p:spPr>
          <a:xfrm>
            <a:off x="534600" y="6327000"/>
            <a:ext cx="111114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09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FA65-E013-425D-91CB-239AFAE310E0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6ACD36-C69E-4E1E-98A0-07DAFD1DF5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165625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3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90000" y="2114550"/>
            <a:ext cx="1980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116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0F539E-6446-6C53-23BA-DE7EF4A630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285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FBFB-EEB8-4008-941D-9601662B1C66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E3D21A1-8623-6B6D-670D-0D6264A946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99470" y="2114550"/>
            <a:ext cx="1728000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33FE07C-D27F-CAAA-5ED3-D0CF7E5056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88388" y="2114550"/>
            <a:ext cx="2052228" cy="3600000"/>
          </a:xfrm>
        </p:spPr>
        <p:txBody>
          <a:bodyPr/>
          <a:lstStyle>
            <a:lvl1pPr>
              <a:spcBef>
                <a:spcPts val="1000"/>
              </a:spcBef>
              <a:spcAft>
                <a:spcPts val="250"/>
              </a:spcAft>
              <a:defRPr sz="1550">
                <a:solidFill>
                  <a:schemeClr val="tx2"/>
                </a:solidFill>
                <a:latin typeface="+mj-lt"/>
              </a:defRPr>
            </a:lvl1pPr>
            <a:lvl2pPr marL="90000" indent="-90000">
              <a:defRPr sz="13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77E137-F033-0673-B6BF-C53940152983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C3D9B-1136-2E67-6A4D-84B4B79D44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745000"/>
            <a:ext cx="11112250" cy="2502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600">
                <a:solidFill>
                  <a:schemeClr val="bg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1424-0B78-45C2-BA4D-B3449B4BBD00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BA5118-4993-6E95-6F4E-3E465103162B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507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dark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A99B2-1932-4134-B12B-80F4B3A3240C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latin typeface="+mj-lt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spcAft>
                <a:spcPts val="500"/>
              </a:spcAft>
              <a:defRPr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60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ullets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16AF8-52C8-4831-931C-5217EEE271CF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E6D3C7-2BAD-B191-E642-49F02275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>
            <a:lvl1pPr marL="270000" indent="-270000"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48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4F86B-A367-4E45-BA91-992D41E5EA86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53F76D-5915-A0DD-A6D4-86B7D55F0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061000"/>
            <a:ext cx="3780000" cy="2619000"/>
          </a:xfrm>
        </p:spPr>
        <p:txBody>
          <a:bodyPr/>
          <a:lstStyle>
            <a:lvl1pPr>
              <a:spcAft>
                <a:spcPts val="0"/>
              </a:spcAft>
              <a:defRPr>
                <a:latin typeface="+mj-lt"/>
              </a:defRPr>
            </a:lvl1pPr>
            <a:lvl2pPr marL="0" indent="0">
              <a:spcAft>
                <a:spcPts val="0"/>
              </a:spcAft>
              <a:buFontTx/>
              <a:buNone/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F42483-C1FD-5BCD-A9BB-304332E6FF18}"/>
              </a:ext>
            </a:extLst>
          </p:cNvPr>
          <p:cNvCxnSpPr/>
          <p:nvPr userDrawn="1"/>
        </p:nvCxnSpPr>
        <p:spPr>
          <a:xfrm>
            <a:off x="539750" y="1800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FF9F-1DC4-E9C4-78A4-812FA26D0F29}"/>
              </a:ext>
            </a:extLst>
          </p:cNvPr>
          <p:cNvCxnSpPr/>
          <p:nvPr userDrawn="1"/>
        </p:nvCxnSpPr>
        <p:spPr>
          <a:xfrm>
            <a:off x="540000" y="4968000"/>
            <a:ext cx="1111225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5027639-22FF-21B9-268D-1205F17132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80000" y="2034000"/>
            <a:ext cx="6071457" cy="2700000"/>
          </a:xfrm>
        </p:spPr>
        <p:txBody>
          <a:bodyPr/>
          <a:lstStyle>
            <a:lvl1pPr>
              <a:lnSpc>
                <a:spcPct val="105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944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1" y="2114550"/>
            <a:ext cx="11112000" cy="4059602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70000" indent="-270000">
              <a:spcAft>
                <a:spcPts val="500"/>
              </a:spcAft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2FAF-6B80-4FB7-8028-ABD97307CD0D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924000"/>
            <a:ext cx="2766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473C-2B80-46E8-B63E-C5A6C869A492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26600" y="2214000"/>
            <a:ext cx="1980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114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80000" y="2214000"/>
            <a:ext cx="2352599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690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55599" y="2214000"/>
            <a:ext cx="3213000" cy="1188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/>
          <p:nvPr userDrawn="1"/>
        </p:nvCxnSpPr>
        <p:spPr>
          <a:xfrm>
            <a:off x="3816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/>
          <p:nvPr userDrawn="1"/>
        </p:nvCxnSpPr>
        <p:spPr>
          <a:xfrm>
            <a:off x="82620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02126A9-A605-0909-E98C-2B7C04ED8FD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3969000" y="3924000"/>
            <a:ext cx="39996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05E65F7-0441-778C-C55F-F97749BAFC5F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411400" y="3924000"/>
            <a:ext cx="3121200" cy="2232000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>
              <a:defRPr sz="1000">
                <a:latin typeface="+mj-lt"/>
              </a:defRPr>
            </a:lvl3pPr>
            <a:lvl4pPr>
              <a:defRPr sz="1000">
                <a:latin typeface="+mj-lt"/>
              </a:defRPr>
            </a:lvl4pPr>
            <a:lvl5pPr>
              <a:defRPr sz="1000">
                <a:latin typeface="+mj-lt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644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7FFB-4523-43CC-A2AE-04F336263E74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74EF-5323-36AC-6BB3-35063A885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CAE3A82-BF60-043F-19DB-AEBBE76BAC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975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F56DF2-A943-F81B-67D1-83613472A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1838" y="2214000"/>
            <a:ext cx="1733399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97BD0EC-3868-4FBD-0026-D9AF18A979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19758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1D96F56-872B-5798-B9BA-B767E05F67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914486" y="2214000"/>
            <a:ext cx="1733457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5FC30E1-684F-E661-A200-68AEEA5430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95700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11321E3-2BDF-7929-AED6-2D014942B0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18778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72F5595-521B-E947-30DA-A5079B8E80D8}"/>
              </a:ext>
            </a:extLst>
          </p:cNvPr>
          <p:cNvCxnSpPr>
            <a:cxnSpLocks/>
          </p:cNvCxnSpPr>
          <p:nvPr userDrawn="1"/>
        </p:nvCxnSpPr>
        <p:spPr>
          <a:xfrm>
            <a:off x="3250800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7FB656-0CF6-7346-DBE6-147F1AFE4D66}"/>
              </a:ext>
            </a:extLst>
          </p:cNvPr>
          <p:cNvCxnSpPr>
            <a:cxnSpLocks/>
          </p:cNvCxnSpPr>
          <p:nvPr userDrawn="1"/>
        </p:nvCxnSpPr>
        <p:spPr>
          <a:xfrm>
            <a:off x="896040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77C3FB2-90A8-2A9D-6B49-6902B69C27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000" y="1530000"/>
            <a:ext cx="11111706" cy="215900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A3A52B4-F85A-AF4E-EACE-F184D762F61F}"/>
              </a:ext>
            </a:extLst>
          </p:cNvPr>
          <p:cNvCxnSpPr/>
          <p:nvPr userDrawn="1"/>
        </p:nvCxnSpPr>
        <p:spPr>
          <a:xfrm>
            <a:off x="6096160" y="212220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1DE11DA-8BFE-86B2-7924-527FD31B51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0016" y="2122200"/>
            <a:ext cx="657000" cy="65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AED002A4-133D-4D0F-A7E7-095ECD61C5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32398" y="2214000"/>
            <a:ext cx="1733400" cy="450000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73C7F94-9121-436F-6B23-E3C6FFA4A7BB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398400" y="3897000"/>
            <a:ext cx="2610000" cy="2267262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7897409-3FAB-9862-6747-359536456E21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6240016" y="3897000"/>
            <a:ext cx="261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719D4A3-B948-4661-158A-E7C2D0407AE3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119758" y="3897000"/>
            <a:ext cx="2520000" cy="2294263"/>
          </a:xfrm>
        </p:spPr>
        <p:txBody>
          <a:bodyPr/>
          <a:lstStyle>
            <a:lvl1pPr>
              <a:defRPr sz="1200">
                <a:latin typeface="+mj-lt"/>
              </a:defRPr>
            </a:lvl1pPr>
            <a:lvl2pPr marL="126000" indent="-126000">
              <a:lnSpc>
                <a:spcPct val="100000"/>
              </a:lnSpc>
              <a:spcAft>
                <a:spcPts val="600"/>
              </a:spcAft>
              <a:defRPr sz="1200">
                <a:latin typeface="+mj-lt"/>
              </a:defRPr>
            </a:lvl2pPr>
            <a:lvl3pPr marL="270000" indent="-126000">
              <a:defRPr sz="1000"/>
            </a:lvl3pPr>
            <a:lvl4pPr marL="396000" indent="-126000">
              <a:defRPr sz="1000"/>
            </a:lvl4pPr>
            <a:lvl5pPr marL="540000" indent="-126000">
              <a:defRPr sz="1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51602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4140001"/>
            <a:ext cx="4590000" cy="2024262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000" y="4140000"/>
            <a:ext cx="4590000" cy="2025000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245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 sz="18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348E-D2C7-429D-BCE1-E26CDADD9860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4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/>
          <p:nvPr userDrawn="1"/>
        </p:nvCxnSpPr>
        <p:spPr>
          <a:xfrm>
            <a:off x="6120000" y="3834000"/>
            <a:ext cx="4590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0000" y="1800000"/>
            <a:ext cx="1134000" cy="1107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F5CF55-7ECC-DFEE-258B-1FD9A0DD9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75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E67DA67-15E7-DF24-2F36-B572AE2842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0000" y="3321000"/>
            <a:ext cx="4590000" cy="63896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 marL="540000" indent="0">
              <a:buNone/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C75DC-7C41-4B50-90FE-ADDFD0EC2ACB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D07270-6525-0349-583E-DD810A6466F0}"/>
              </a:ext>
            </a:extLst>
          </p:cNvPr>
          <p:cNvCxnSpPr/>
          <p:nvPr userDrawn="1"/>
        </p:nvCxnSpPr>
        <p:spPr>
          <a:xfrm>
            <a:off x="531685" y="2564904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85FBC8-64FD-06F1-F036-75CF7A93F44F}"/>
              </a:ext>
            </a:extLst>
          </p:cNvPr>
          <p:cNvCxnSpPr>
            <a:cxnSpLocks/>
          </p:cNvCxnSpPr>
          <p:nvPr userDrawn="1"/>
        </p:nvCxnSpPr>
        <p:spPr>
          <a:xfrm flipV="1">
            <a:off x="539750" y="5193196"/>
            <a:ext cx="11113200" cy="0"/>
          </a:xfrm>
          <a:prstGeom prst="line">
            <a:avLst/>
          </a:prstGeom>
          <a:ln w="50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91000" y="1301059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0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11400" y="1301400"/>
            <a:ext cx="1800000" cy="108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910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11400" y="3508415"/>
            <a:ext cx="1800000" cy="162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A8E3F8B-47AA-BEE7-83D4-60D7DD6150E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491000" y="2657943"/>
            <a:ext cx="34056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ADFD816-763C-F730-E78F-7B73F4A996E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411400" y="2657943"/>
            <a:ext cx="3240000" cy="804042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76CB33D-EF5F-5A2D-C210-A7D6A243BBAC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5400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E2C03E0-870F-C593-3B91-EFADAF7CAF17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4491000" y="5337213"/>
            <a:ext cx="34056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DF4AE12A-4101-2D0A-4102-93B9FED39DC8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8411400" y="5337213"/>
            <a:ext cx="3240000" cy="873931"/>
          </a:xfrm>
        </p:spPr>
        <p:txBody>
          <a:bodyPr/>
          <a:lstStyle>
            <a:lvl1pPr>
              <a:defRPr sz="1850" b="1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buFontTx/>
              <a:buNone/>
              <a:defRPr sz="1850">
                <a:solidFill>
                  <a:schemeClr val="tx1"/>
                </a:solidFill>
                <a:latin typeface="+mj-lt"/>
              </a:defRPr>
            </a:lvl2pPr>
            <a:lvl3pPr marL="0" indent="0">
              <a:buFontTx/>
              <a:buNone/>
              <a:defRPr sz="1400">
                <a:latin typeface="+mj-lt"/>
              </a:defRPr>
            </a:lvl3pPr>
            <a:lvl4pPr>
              <a:defRPr sz="1400">
                <a:latin typeface="+mj-lt"/>
              </a:defRPr>
            </a:lvl4pPr>
            <a:lvl5pPr>
              <a:defRPr sz="1400">
                <a:latin typeface="+mj-lt"/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2811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212F4-4C5F-4C1B-8917-E5FB7D74888D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48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48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3148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2600" y="1395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48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292600" y="3780000"/>
            <a:ext cx="1440000" cy="1440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B34C105-C7B0-5563-E238-0B418295418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52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18318900-E653-960E-4A4F-CFB481A8F4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00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3CC8BFCB-85B6-4BDB-FFC5-10D41DECD9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38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192B244-DC93-44AE-4DCA-F71475ADCB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200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1956E1D2-35FE-9FAE-EFC9-F74E08244A3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52600" y="2997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13233041-F59B-C198-F3BF-90657E49EB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752600" y="5445000"/>
            <a:ext cx="2700000" cy="480600"/>
          </a:xfrm>
        </p:spPr>
        <p:txBody>
          <a:bodyPr/>
          <a:lstStyle>
            <a:lvl1pPr algn="ctr">
              <a:defRPr sz="20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505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E015-FAD3-46E3-B6C2-F36F5A7CB199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6EB1FD-EDCB-7FB7-E904-959ED4915F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D712A33-8FA5-49A7-84C6-70E33247A8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6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7DA25BD1-638E-295C-1AB3-656301688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92000" y="2034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24AC4A0-BD22-3220-5DD4-BCDEEB264C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2000" y="4473000"/>
            <a:ext cx="2520000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FC1B567-7F78-17B6-8F1C-56F411F8A7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04000" y="2034000"/>
            <a:ext cx="2147457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7D055A05-79E8-CF0E-EE45-9C4AC7EA79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2000" y="2034000"/>
            <a:ext cx="2896586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A64B4699-6810-F271-0C32-87F34BDDE7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2000" y="4473000"/>
            <a:ext cx="2896585" cy="1422000"/>
          </a:xfrm>
        </p:spPr>
        <p:txBody>
          <a:bodyPr/>
          <a:lstStyle>
            <a:lvl1pPr>
              <a:defRPr sz="5300">
                <a:solidFill>
                  <a:schemeClr val="tx2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0" indent="0">
              <a:spcAft>
                <a:spcPts val="0"/>
              </a:spcAft>
              <a:buFontTx/>
              <a:buNone/>
              <a:defRPr sz="190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</a:lstStyle>
          <a:p>
            <a:pPr lvl="0"/>
            <a:r>
              <a:rPr lang="en-US"/>
              <a:t>XXX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50626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r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5B7E3-C6E7-4878-82D5-7F461073D330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2AFAE66-C1EA-0D85-378E-A383A88A2967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8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42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866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380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47000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8A510092-90C0-4ABD-E084-B88F806596A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16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78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40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02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64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379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7273-D031-4CF5-82B0-AB2D79D7F12A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73F9AE-E0E0-76E3-30A6-550E983A7E7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21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E082F626-678C-007C-4043-C569C6386DD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2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B58E09A8-DE2E-D7A1-5DD7-CD7E88402500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86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5684DA7-0E47-E597-97C1-B882E7D22BD7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61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F5414432-23A3-44BE-9C21-B0A575B4248C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785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3F1D3014-7CAF-A5E5-F5D4-B8620D4C2B61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6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DC7BF5C7-DA01-E7AB-CD82-B397076E0726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380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A05D0D90-EF37-405E-DACF-44DDF59FC135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704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6F3756B6-D421-51BD-8E35-DB1452033273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87000" y="1728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9EEF264-B86D-1D74-0D2F-6A19DC6A4D5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C6431E3B-7445-EF35-3EF5-FBC505F8586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1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EC9847B-D654-FFD3-1060-61C8FDEEB1F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8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07A88CB3-5AF8-C2D0-166B-6E3B03ACAE1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40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D2E1DF6A-BFE0-6CBE-D6A1-E8D5A6AE2B5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02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6CBB1695-9330-7AA4-709B-F2429468674E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64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4770C279-0BDF-CC2C-47A4-AB73AE66E2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260000" y="3150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7B1011BD-D7BB-D3CE-3FE5-D5E36D69AB04}"/>
              </a:ext>
            </a:extLst>
          </p:cNvPr>
          <p:cNvSpPr>
            <a:spLocks noGrp="1" noChangeAspect="1"/>
          </p:cNvSpPr>
          <p:nvPr>
            <p:ph type="pic" sz="quarter" idx="44"/>
          </p:nvPr>
        </p:nvSpPr>
        <p:spPr>
          <a:xfrm>
            <a:off x="299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C89E900D-4F3D-FB12-EE6E-DEFC9973C205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237001" y="405000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DFD81A4A-2011-B66F-7A13-D98A58197EE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97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E7F75F46-70B7-B819-F17D-BD05A2D36F9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9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19">
            <a:extLst>
              <a:ext uri="{FF2B5EF4-FFF2-40B4-BE49-F238E27FC236}">
                <a16:creationId xmlns:a16="http://schemas.microsoft.com/office/drawing/2014/main" id="{90CCC0C9-7342-5347-3B4F-6011BD2A6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210000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9">
            <a:extLst>
              <a:ext uri="{FF2B5EF4-FFF2-40B4-BE49-F238E27FC236}">
                <a16:creationId xmlns:a16="http://schemas.microsoft.com/office/drawing/2014/main" id="{B932F8D7-3462-73C0-FAD2-4084BEB320B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830001" y="5472000"/>
            <a:ext cx="1314000" cy="630000"/>
          </a:xfrm>
        </p:spPr>
        <p:txBody>
          <a:bodyPr/>
          <a:lstStyle>
            <a:lvl1pPr algn="ctr">
              <a:spcAft>
                <a:spcPts val="0"/>
              </a:spcAft>
              <a:defRPr sz="1200" spc="-15" baseline="0">
                <a:latin typeface="+mj-lt"/>
              </a:defRPr>
            </a:lvl1pPr>
            <a:lvl2pPr marL="0" indent="0" algn="ctr">
              <a:spcAft>
                <a:spcPts val="0"/>
              </a:spcAft>
              <a:buFontTx/>
              <a:buNone/>
              <a:defRPr sz="900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2123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D70E2-D250-44DB-AE35-1AD60594F7F4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6012AD-0E7F-AA79-E586-7085327FA6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114550"/>
            <a:ext cx="6300000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B9C2CE4-4279-07E7-6517-CD175A61C6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18000" y="2034000"/>
            <a:ext cx="4435200" cy="3798888"/>
          </a:xfrm>
        </p:spPr>
        <p:txBody>
          <a:bodyPr/>
          <a:lstStyle>
            <a:lvl1pPr marL="180000" indent="-180000">
              <a:lnSpc>
                <a:spcPct val="105000"/>
              </a:lnSpc>
              <a:buClr>
                <a:schemeClr val="bg2"/>
              </a:buClr>
              <a:buFont typeface="Red Hat Display SemiBold" panose="02010303040201060303" pitchFamily="2" charset="0"/>
              <a:buChar char="“"/>
              <a:defRPr sz="2450">
                <a:solidFill>
                  <a:schemeClr val="bg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</a:lstStyle>
          <a:p>
            <a:pPr lvl="0"/>
            <a:r>
              <a:rPr lang="en-US"/>
              <a:t>Click to edit Master text styles”</a:t>
            </a:r>
          </a:p>
        </p:txBody>
      </p:sp>
    </p:spTree>
    <p:extLst>
      <p:ext uri="{BB962C8B-B14F-4D97-AF65-F5344CB8AC3E}">
        <p14:creationId xmlns:p14="http://schemas.microsoft.com/office/powerpoint/2010/main" val="16673507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20612-3FD1-459E-B58A-3C3ADE3C6391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29788D-94E7-F14E-B17C-812F373754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00" y="2790000"/>
            <a:ext cx="11112000" cy="2682875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3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0" indent="0">
              <a:spcAft>
                <a:spcPts val="250"/>
              </a:spcAft>
              <a:buFontTx/>
              <a:buNone/>
              <a:defRPr sz="1800"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9507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163F9-D57D-65D9-71A7-3CF871B82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F4516-F6B2-E52E-62D2-9D4512915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09E2C-8709-40C9-A301-B8680744C86D}" type="datetime1">
              <a:rPr lang="en-GB" smtClean="0"/>
              <a:t>20/04/2023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9C3A5-3825-9F99-6550-78D8F0E3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036FA-B8D8-1FC9-7E4F-06E930DB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08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D65CDB8-C88D-D5EE-364A-18DD56A80A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" r="24"/>
          <a:stretch>
            <a:fillRect/>
          </a:stretch>
        </p:blipFill>
        <p:spPr>
          <a:xfrm>
            <a:off x="4302000" y="2115000"/>
            <a:ext cx="3574800" cy="26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39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69D707-A329-2A1F-E691-366BDCB23E4F}"/>
              </a:ext>
            </a:extLst>
          </p:cNvPr>
          <p:cNvCxnSpPr/>
          <p:nvPr userDrawn="1"/>
        </p:nvCxnSpPr>
        <p:spPr>
          <a:xfrm>
            <a:off x="7367275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7729A1-09CC-B46B-2648-28FD7E8D6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6509636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0180F89-2715-6FB1-9F1D-A4B8A18F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7" y="2096693"/>
            <a:ext cx="3664159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E6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69D707-A329-2A1F-E691-366BDCB23E4F}"/>
              </a:ext>
            </a:extLst>
          </p:cNvPr>
          <p:cNvCxnSpPr/>
          <p:nvPr userDrawn="1"/>
        </p:nvCxnSpPr>
        <p:spPr>
          <a:xfrm>
            <a:off x="7367275" y="2114550"/>
            <a:ext cx="0" cy="40140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67729A1-09CC-B46B-2648-28FD7E8D66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50" y="2114550"/>
            <a:ext cx="6509636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0180F89-2715-6FB1-9F1D-A4B8A18F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61767" y="2096693"/>
            <a:ext cx="3664159" cy="4049713"/>
          </a:xfrm>
        </p:spPr>
        <p:txBody>
          <a:bodyPr/>
          <a:lstStyle>
            <a:lvl1pPr>
              <a:defRPr sz="185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0" indent="0">
              <a:buFontTx/>
              <a:buNone/>
              <a:defRPr sz="2450">
                <a:solidFill>
                  <a:schemeClr val="tx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35000" indent="-135000">
              <a:defRPr sz="160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270000" indent="-135000">
              <a:defRPr sz="1600"/>
            </a:lvl4pPr>
            <a:lvl5pPr marL="405000" indent="-13500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954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0387A-105C-4D16-A426-5D79EB66C990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4009688-A6B6-5D7C-3EB4-F4802DC248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8163" y="1152000"/>
            <a:ext cx="11114088" cy="450000"/>
          </a:xfrm>
        </p:spPr>
        <p:txBody>
          <a:bodyPr/>
          <a:lstStyle>
            <a:lvl1pPr marL="0" indent="0">
              <a:buFontTx/>
              <a:buNone/>
              <a:defRPr sz="26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33EC-7327-468D-842F-C49503653087}" type="datetime1">
              <a:rPr lang="en-GB" noProof="0" smtClean="0"/>
              <a:t>20/04/2023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700" r:id="rId5"/>
    <p:sldLayoutId id="2147483699" r:id="rId6"/>
    <p:sldLayoutId id="2147483698" r:id="rId7"/>
    <p:sldLayoutId id="2147483695" r:id="rId8"/>
    <p:sldLayoutId id="2147483694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47700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1" y="2115000"/>
            <a:ext cx="11112000" cy="405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2000" y="6390000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A7409E2C-8709-40C9-A301-B8680744C86D}" type="datetime1">
              <a:rPr lang="en-GB" smtClean="0"/>
              <a:t>20/04/2023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/>
              <a:t>LEA GLOBAL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000" y="6390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0B868178-02AE-42FC-958D-6B8F13B60175}" type="slidenum">
              <a:rPr lang="en-GB" smtClean="0"/>
              <a:pPr/>
              <a:t>‹nr.›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381C43-1EB8-D3AF-1456-5EA274324BCF}"/>
              </a:ext>
            </a:extLst>
          </p:cNvPr>
          <p:cNvCxnSpPr/>
          <p:nvPr userDrawn="1"/>
        </p:nvCxnSpPr>
        <p:spPr>
          <a:xfrm>
            <a:off x="540000" y="6327000"/>
            <a:ext cx="11111400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9" r:id="rId3"/>
    <p:sldLayoutId id="2147483672" r:id="rId4"/>
    <p:sldLayoutId id="2147483673" r:id="rId5"/>
    <p:sldLayoutId id="2147483658" r:id="rId6"/>
    <p:sldLayoutId id="2147483660" r:id="rId7"/>
    <p:sldLayoutId id="2147483661" r:id="rId8"/>
    <p:sldLayoutId id="2147483657" r:id="rId9"/>
    <p:sldLayoutId id="2147483650" r:id="rId10"/>
    <p:sldLayoutId id="2147483662" r:id="rId11"/>
    <p:sldLayoutId id="2147483663" r:id="rId12"/>
    <p:sldLayoutId id="2147483652" r:id="rId13"/>
    <p:sldLayoutId id="2147483664" r:id="rId14"/>
    <p:sldLayoutId id="2147483669" r:id="rId15"/>
    <p:sldLayoutId id="2147483668" r:id="rId16"/>
    <p:sldLayoutId id="2147483670" r:id="rId17"/>
    <p:sldLayoutId id="2147483671" r:id="rId18"/>
    <p:sldLayoutId id="2147483667" r:id="rId19"/>
    <p:sldLayoutId id="2147483666" r:id="rId20"/>
    <p:sldLayoutId id="2147483686" r:id="rId21"/>
    <p:sldLayoutId id="2147483665" r:id="rId22"/>
    <p:sldLayoutId id="2147483688" r:id="rId23"/>
    <p:sldLayoutId id="2147483687" r:id="rId24"/>
    <p:sldLayoutId id="2147483654" r:id="rId25"/>
    <p:sldLayoutId id="2147483655" r:id="rId26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FontTx/>
        <a:buNone/>
        <a:defRPr sz="2850" kern="120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500"/>
        </a:spcAft>
        <a:buClr>
          <a:schemeClr val="bg2"/>
        </a:buClr>
        <a:buFont typeface="Red Hat Display" panose="02010303040201060303" pitchFamily="2" charset="0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3pPr>
      <a:lvl4pPr marL="81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70000" algn="l" defTabSz="457200" rtl="0" eaLnBrk="1" latinLnBrk="0" hangingPunct="1">
        <a:lnSpc>
          <a:spcPct val="90000"/>
        </a:lnSpc>
        <a:spcBef>
          <a:spcPts val="0"/>
        </a:spcBef>
        <a:spcAft>
          <a:spcPts val="250"/>
        </a:spcAft>
        <a:buClr>
          <a:schemeClr val="bg2"/>
        </a:buClr>
        <a:buFont typeface="Red Hat Display" panose="02010303040201060303" pitchFamily="2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08" userDrawn="1">
          <p15:clr>
            <a:srgbClr val="F26B43"/>
          </p15:clr>
        </p15:guide>
        <p15:guide id="4" orient="horz" pos="1332" userDrawn="1">
          <p15:clr>
            <a:srgbClr val="F26B43"/>
          </p15:clr>
        </p15:guide>
        <p15:guide id="6" pos="340" userDrawn="1">
          <p15:clr>
            <a:srgbClr val="F26B43"/>
          </p15:clr>
        </p15:guide>
        <p15:guide id="7" pos="7340" userDrawn="1">
          <p15:clr>
            <a:srgbClr val="F26B43"/>
          </p15:clr>
        </p15:guide>
        <p15:guide id="8" orient="horz" pos="388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Placeholder 40">
            <a:extLst>
              <a:ext uri="{FF2B5EF4-FFF2-40B4-BE49-F238E27FC236}">
                <a16:creationId xmlns:a16="http://schemas.microsoft.com/office/drawing/2014/main" id="{629D62EF-927A-D376-D910-B37633CA2D0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3" b="13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6FC644F-6239-BDC4-DF7A-9355C501C44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47" r="247"/>
          <a:stretch>
            <a:fillRect/>
          </a:stretch>
        </p:blipFill>
        <p:spPr/>
      </p:pic>
      <p:pic>
        <p:nvPicPr>
          <p:cNvPr id="12" name="Picture Placeholder 11" descr="Logo&#10;&#10;Description automatically generated">
            <a:extLst>
              <a:ext uri="{FF2B5EF4-FFF2-40B4-BE49-F238E27FC236}">
                <a16:creationId xmlns:a16="http://schemas.microsoft.com/office/drawing/2014/main" id="{9077D972-71F4-CD40-36F7-68B4B9497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t="34" b="34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FED7520-59C7-4751-51B1-DE1BD5D6D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 Global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DE9C84-6108-D1E6-395D-3D1D3E9484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Red Hat Display SemiBold"/>
              </a:rPr>
              <a:t>VAT Challenges with </a:t>
            </a:r>
            <a:r>
              <a:rPr lang="en-GB" dirty="0" err="1">
                <a:latin typeface="Red Hat Display SemiBold"/>
              </a:rPr>
              <a:t>dropshipping</a:t>
            </a:r>
            <a:endParaRPr lang="en-GB" dirty="0"/>
          </a:p>
          <a:p>
            <a:pPr lvl="1"/>
            <a:r>
              <a:rPr lang="en-GB" dirty="0"/>
              <a:t>29 April 2023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Thijs Bijlard – t.bijlard@vanoers.nl</a:t>
            </a:r>
          </a:p>
        </p:txBody>
      </p:sp>
    </p:spTree>
    <p:extLst>
      <p:ext uri="{BB962C8B-B14F-4D97-AF65-F5344CB8AC3E}">
        <p14:creationId xmlns:p14="http://schemas.microsoft.com/office/powerpoint/2010/main" val="3246945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10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With non EU supplier – since 1 July 2021 (step 1)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China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Netherlands / Belgium / Germany / etc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Platform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39550D2-AD64-9BA3-FB7A-AEE417ECE527}"/>
              </a:ext>
            </a:extLst>
          </p:cNvPr>
          <p:cNvCxnSpPr>
            <a:cxnSpLocks/>
          </p:cNvCxnSpPr>
          <p:nvPr/>
        </p:nvCxnSpPr>
        <p:spPr>
          <a:xfrm flipV="1">
            <a:off x="3306600" y="4561840"/>
            <a:ext cx="5969480" cy="101333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643CA0EC-3781-A923-4E71-8C219A819613}"/>
              </a:ext>
            </a:extLst>
          </p:cNvPr>
          <p:cNvSpPr/>
          <p:nvPr/>
        </p:nvSpPr>
        <p:spPr>
          <a:xfrm>
            <a:off x="852256" y="5247633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DFB6E8A-4B0D-BFF1-5AC3-8D5DD543E2A4}"/>
              </a:ext>
            </a:extLst>
          </p:cNvPr>
          <p:cNvCxnSpPr>
            <a:cxnSpLocks/>
          </p:cNvCxnSpPr>
          <p:nvPr/>
        </p:nvCxnSpPr>
        <p:spPr>
          <a:xfrm>
            <a:off x="1269507" y="4460240"/>
            <a:ext cx="0" cy="697686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78CAB33-531F-F026-8146-BCAC8C4532B5}"/>
              </a:ext>
            </a:extLst>
          </p:cNvPr>
          <p:cNvSpPr txBox="1"/>
          <p:nvPr/>
        </p:nvSpPr>
        <p:spPr>
          <a:xfrm>
            <a:off x="687661" y="4644293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A245397-4BA9-C1FB-0F6D-DA5367498633}"/>
              </a:ext>
            </a:extLst>
          </p:cNvPr>
          <p:cNvSpPr txBox="1"/>
          <p:nvPr/>
        </p:nvSpPr>
        <p:spPr>
          <a:xfrm>
            <a:off x="4416248" y="5485061"/>
            <a:ext cx="7565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Low value consignment relief is abolished</a:t>
            </a:r>
          </a:p>
          <a:p>
            <a:pPr algn="l"/>
            <a:r>
              <a:rPr lang="en-US" dirty="0"/>
              <a:t>EU consumers do not accept e-commerce with extra (unexpected!) costs</a:t>
            </a:r>
          </a:p>
          <a:p>
            <a:pPr algn="l"/>
            <a:r>
              <a:rPr lang="en-US" dirty="0" err="1"/>
              <a:t>Dropshipper</a:t>
            </a:r>
            <a:r>
              <a:rPr lang="en-US" dirty="0"/>
              <a:t> purchases on the platform as if he is a consumer; platform applies </a:t>
            </a:r>
            <a:r>
              <a:rPr lang="en-US" dirty="0" err="1"/>
              <a:t>platformfiction</a:t>
            </a:r>
            <a:r>
              <a:rPr lang="en-US" dirty="0"/>
              <a:t> + </a:t>
            </a:r>
            <a:r>
              <a:rPr lang="en-US" dirty="0" err="1"/>
              <a:t>iOSS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86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11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With non EU supplier – since 1 July 2021 (step 2)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China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Netherlands / Belgium / Germany / etc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Platform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39550D2-AD64-9BA3-FB7A-AEE417ECE527}"/>
              </a:ext>
            </a:extLst>
          </p:cNvPr>
          <p:cNvCxnSpPr>
            <a:cxnSpLocks/>
          </p:cNvCxnSpPr>
          <p:nvPr/>
        </p:nvCxnSpPr>
        <p:spPr>
          <a:xfrm flipV="1">
            <a:off x="3306600" y="4561840"/>
            <a:ext cx="5969480" cy="101333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643CA0EC-3781-A923-4E71-8C219A819613}"/>
              </a:ext>
            </a:extLst>
          </p:cNvPr>
          <p:cNvSpPr/>
          <p:nvPr/>
        </p:nvSpPr>
        <p:spPr>
          <a:xfrm>
            <a:off x="852256" y="5247633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DFB6E8A-4B0D-BFF1-5AC3-8D5DD543E2A4}"/>
              </a:ext>
            </a:extLst>
          </p:cNvPr>
          <p:cNvCxnSpPr>
            <a:cxnSpLocks/>
          </p:cNvCxnSpPr>
          <p:nvPr/>
        </p:nvCxnSpPr>
        <p:spPr>
          <a:xfrm>
            <a:off x="1269507" y="4460240"/>
            <a:ext cx="0" cy="697686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78CAB33-531F-F026-8146-BCAC8C4532B5}"/>
              </a:ext>
            </a:extLst>
          </p:cNvPr>
          <p:cNvSpPr txBox="1"/>
          <p:nvPr/>
        </p:nvSpPr>
        <p:spPr>
          <a:xfrm>
            <a:off x="687661" y="4644293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A245397-4BA9-C1FB-0F6D-DA5367498633}"/>
              </a:ext>
            </a:extLst>
          </p:cNvPr>
          <p:cNvSpPr txBox="1"/>
          <p:nvPr/>
        </p:nvSpPr>
        <p:spPr>
          <a:xfrm>
            <a:off x="4416248" y="5485061"/>
            <a:ext cx="75657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Dropshipper</a:t>
            </a:r>
            <a:r>
              <a:rPr lang="en-US" dirty="0"/>
              <a:t> purchases on the platform as a trader and wants to be the importer of record and use </a:t>
            </a:r>
            <a:r>
              <a:rPr lang="en-US" dirty="0" err="1"/>
              <a:t>iOSS</a:t>
            </a:r>
            <a:r>
              <a:rPr lang="en-US" dirty="0"/>
              <a:t>. Issues: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Many </a:t>
            </a:r>
            <a:r>
              <a:rPr lang="en-US" dirty="0" err="1"/>
              <a:t>wholesellers</a:t>
            </a:r>
            <a:r>
              <a:rPr lang="en-US" dirty="0"/>
              <a:t> do not comply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iOSS</a:t>
            </a:r>
            <a:r>
              <a:rPr lang="en-US" dirty="0"/>
              <a:t> not applicable because goods are not shipped by the </a:t>
            </a:r>
            <a:r>
              <a:rPr lang="en-US" dirty="0" err="1"/>
              <a:t>dropshipper</a:t>
            </a:r>
            <a:r>
              <a:rPr lang="en-US" dirty="0"/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144816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12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With non EU supplier – since 1 July 2021 (step 3)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China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Netherlands / Belgium / Germany / etc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Platform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39550D2-AD64-9BA3-FB7A-AEE417ECE527}"/>
              </a:ext>
            </a:extLst>
          </p:cNvPr>
          <p:cNvCxnSpPr>
            <a:cxnSpLocks/>
          </p:cNvCxnSpPr>
          <p:nvPr/>
        </p:nvCxnSpPr>
        <p:spPr>
          <a:xfrm flipV="1">
            <a:off x="3306600" y="4561840"/>
            <a:ext cx="5969480" cy="101333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643CA0EC-3781-A923-4E71-8C219A819613}"/>
              </a:ext>
            </a:extLst>
          </p:cNvPr>
          <p:cNvSpPr/>
          <p:nvPr/>
        </p:nvSpPr>
        <p:spPr>
          <a:xfrm>
            <a:off x="852256" y="5247633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DFB6E8A-4B0D-BFF1-5AC3-8D5DD543E2A4}"/>
              </a:ext>
            </a:extLst>
          </p:cNvPr>
          <p:cNvCxnSpPr>
            <a:cxnSpLocks/>
          </p:cNvCxnSpPr>
          <p:nvPr/>
        </p:nvCxnSpPr>
        <p:spPr>
          <a:xfrm>
            <a:off x="1269507" y="4460240"/>
            <a:ext cx="0" cy="697686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78CAB33-531F-F026-8146-BCAC8C4532B5}"/>
              </a:ext>
            </a:extLst>
          </p:cNvPr>
          <p:cNvSpPr txBox="1"/>
          <p:nvPr/>
        </p:nvSpPr>
        <p:spPr>
          <a:xfrm>
            <a:off x="687661" y="4644293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A245397-4BA9-C1FB-0F6D-DA5367498633}"/>
              </a:ext>
            </a:extLst>
          </p:cNvPr>
          <p:cNvSpPr txBox="1"/>
          <p:nvPr/>
        </p:nvSpPr>
        <p:spPr>
          <a:xfrm>
            <a:off x="4416248" y="5485061"/>
            <a:ext cx="7565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/>
              <a:t>Dropshipper</a:t>
            </a:r>
            <a:r>
              <a:rPr lang="en-US" dirty="0"/>
              <a:t> purchases on the platform as if he is a consumer</a:t>
            </a:r>
          </a:p>
          <a:p>
            <a:pPr algn="l"/>
            <a:r>
              <a:rPr lang="en-US" dirty="0"/>
              <a:t>Platform applies platform fiction + </a:t>
            </a:r>
            <a:r>
              <a:rPr lang="en-US" dirty="0" err="1"/>
              <a:t>iOSS</a:t>
            </a:r>
            <a:r>
              <a:rPr lang="en-US" dirty="0"/>
              <a:t> </a:t>
            </a:r>
          </a:p>
          <a:p>
            <a:pPr algn="l"/>
            <a:r>
              <a:rPr lang="en-US" dirty="0" err="1"/>
              <a:t>Dropshipper</a:t>
            </a:r>
            <a:r>
              <a:rPr lang="en-US" dirty="0"/>
              <a:t> makes additional VAT payment through </a:t>
            </a:r>
            <a:r>
              <a:rPr lang="en-US" dirty="0" err="1"/>
              <a:t>iOSS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9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B700B-75E7-F08D-0B68-795C7BCB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E1D84-DD8E-FC92-BD3D-6894C1D2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13</a:t>
            </a:fld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9630E-048D-14A4-588D-C2AD43018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2039229"/>
            <a:ext cx="6918063" cy="2640771"/>
          </a:xfrm>
        </p:spPr>
        <p:txBody>
          <a:bodyPr/>
          <a:lstStyle/>
          <a:p>
            <a:r>
              <a:rPr lang="en-US" sz="4000" dirty="0"/>
              <a:t>VAT rules are not well suited for international </a:t>
            </a:r>
            <a:r>
              <a:rPr lang="en-US" sz="4000" dirty="0" err="1"/>
              <a:t>dropshipping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191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0762-C5FB-3819-07B3-8628FA3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Meetings/Events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71B0A-4F8C-9778-0D67-468306D4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C77C5-29CE-3505-B917-53C1C06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14</a:t>
            </a:fld>
            <a:endParaRPr lang="en-GB" noProof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FB9BDC-D930-BAAC-B0B1-72587B60B2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620567"/>
              </p:ext>
            </p:extLst>
          </p:nvPr>
        </p:nvGraphicFramePr>
        <p:xfrm>
          <a:off x="772885" y="1404257"/>
          <a:ext cx="10123775" cy="467155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330655">
                  <a:extLst>
                    <a:ext uri="{9D8B030D-6E8A-4147-A177-3AD203B41FA5}">
                      <a16:colId xmlns:a16="http://schemas.microsoft.com/office/drawing/2014/main" val="2616939810"/>
                    </a:ext>
                  </a:extLst>
                </a:gridCol>
                <a:gridCol w="2367642">
                  <a:extLst>
                    <a:ext uri="{9D8B030D-6E8A-4147-A177-3AD203B41FA5}">
                      <a16:colId xmlns:a16="http://schemas.microsoft.com/office/drawing/2014/main" val="1722158863"/>
                    </a:ext>
                  </a:extLst>
                </a:gridCol>
                <a:gridCol w="4879041">
                  <a:extLst>
                    <a:ext uri="{9D8B030D-6E8A-4147-A177-3AD203B41FA5}">
                      <a16:colId xmlns:a16="http://schemas.microsoft.com/office/drawing/2014/main" val="2501381556"/>
                    </a:ext>
                  </a:extLst>
                </a:gridCol>
                <a:gridCol w="1546437">
                  <a:extLst>
                    <a:ext uri="{9D8B030D-6E8A-4147-A177-3AD203B41FA5}">
                      <a16:colId xmlns:a16="http://schemas.microsoft.com/office/drawing/2014/main" val="1260591795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Date/Time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Meeting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Topics/Themes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>
                          <a:solidFill>
                            <a:schemeClr val="bg1"/>
                          </a:solidFill>
                        </a:rPr>
                        <a:t>Location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00134671"/>
                  </a:ext>
                </a:extLst>
              </a:tr>
              <a:tr h="769719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Fall 2023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Teams call VAT SIG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Tbd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Teams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63067661"/>
                  </a:ext>
                </a:extLst>
              </a:tr>
              <a:tr h="769719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E-mail Wilder of LEA if you want to be added to the LEA Global VAT Group in Teams (k.wilder@lea.com)</a:t>
                      </a:r>
                    </a:p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4482021"/>
                  </a:ext>
                </a:extLst>
              </a:tr>
              <a:tr h="769719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5321310"/>
                  </a:ext>
                </a:extLst>
              </a:tr>
              <a:tr h="769719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524337"/>
                  </a:ext>
                </a:extLst>
              </a:tr>
              <a:tr h="769719"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B w="12700">
                      <a:solidFill>
                        <a:schemeClr val="bg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B w="12700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354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42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3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B700B-75E7-F08D-0B68-795C7BCB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AE1D84-DD8E-FC92-BD3D-6894C1D2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2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9630E-048D-14A4-588D-C2AD430186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2039229"/>
            <a:ext cx="4204542" cy="2640771"/>
          </a:xfrm>
        </p:spPr>
        <p:txBody>
          <a:bodyPr/>
          <a:lstStyle/>
          <a:p>
            <a:r>
              <a:rPr lang="en-US" sz="4000" dirty="0" err="1"/>
              <a:t>Dropshipping</a:t>
            </a:r>
            <a:endParaRPr lang="en-US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4B7974C-6B26-CCBB-71F2-47B9F2A760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Dropshipping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is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an order fulfillment method where a business doesn't keep the products it sells in stock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Instead, the seller purchases inventory as needed from a third party—usually a wholesaler or manufacturer—to fulfill orders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5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71B0A-4F8C-9778-0D67-468306D4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LEA GLOBAL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C77C5-29CE-3505-B917-53C1C06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A0B31-6894-E57D-3545-E2E5B584E9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50" y="1628775"/>
            <a:ext cx="11112500" cy="4500563"/>
          </a:xfrm>
        </p:spPr>
        <p:txBody>
          <a:bodyPr/>
          <a:lstStyle/>
          <a:p>
            <a:pPr marL="269875" indent="-269875"/>
            <a:endParaRPr lang="en-US" dirty="0"/>
          </a:p>
          <a:p>
            <a:pPr marL="269875" indent="-269875"/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10D423-39F8-7F3C-F24F-8AD8FE0595FB}"/>
              </a:ext>
            </a:extLst>
          </p:cNvPr>
          <p:cNvSpPr txBox="1">
            <a:spLocks/>
          </p:cNvSpPr>
          <p:nvPr/>
        </p:nvSpPr>
        <p:spPr>
          <a:xfrm>
            <a:off x="540000" y="646817"/>
            <a:ext cx="11112000" cy="50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A024F84-83F3-6C0B-7E47-188A8A9E498C}"/>
              </a:ext>
            </a:extLst>
          </p:cNvPr>
          <p:cNvSpPr txBox="1">
            <a:spLocks/>
          </p:cNvSpPr>
          <p:nvPr/>
        </p:nvSpPr>
        <p:spPr>
          <a:xfrm>
            <a:off x="540000" y="6390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LEA GLOBAL</a:t>
            </a:r>
            <a:endParaRPr lang="en-GB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B9775CD-2B0A-B614-4ECF-3B4F5A896D83}"/>
              </a:ext>
            </a:extLst>
          </p:cNvPr>
          <p:cNvSpPr txBox="1">
            <a:spLocks/>
          </p:cNvSpPr>
          <p:nvPr/>
        </p:nvSpPr>
        <p:spPr>
          <a:xfrm>
            <a:off x="10932000" y="6390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B868178-02AE-42FC-958D-6B8F13B6017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79825DA-0121-5C9C-9DAE-1EF241B247E5}"/>
              </a:ext>
            </a:extLst>
          </p:cNvPr>
          <p:cNvSpPr txBox="1">
            <a:spLocks/>
          </p:cNvSpPr>
          <p:nvPr/>
        </p:nvSpPr>
        <p:spPr>
          <a:xfrm>
            <a:off x="538163" y="1152000"/>
            <a:ext cx="11114088" cy="45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3600" kern="1200">
                <a:solidFill>
                  <a:schemeClr val="tx2"/>
                </a:solidFill>
                <a:latin typeface="Red Hat Display SemiBold" panose="02010303040201060303" pitchFamily="2" charset="0"/>
                <a:ea typeface="Red Hat Display SemiBold" panose="02010303040201060303" pitchFamily="2" charset="0"/>
                <a:cs typeface="Red Hat Display SemiBold" panose="02010303040201060303" pitchFamily="2" charset="0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50" dirty="0"/>
              <a:t>Domestic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4852A41-F404-D4C4-A34F-498E56A5E317}"/>
              </a:ext>
            </a:extLst>
          </p:cNvPr>
          <p:cNvSpPr txBox="1">
            <a:spLocks/>
          </p:cNvSpPr>
          <p:nvPr/>
        </p:nvSpPr>
        <p:spPr>
          <a:xfrm>
            <a:off x="3966863" y="1919895"/>
            <a:ext cx="4001736" cy="59978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FontTx/>
              <a:buNone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4572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Red Hat Display" panose="02010303040201060303" pitchFamily="2" charset="0"/>
              <a:buChar char="•"/>
              <a:defRPr sz="2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573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3100" indent="-11430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dirty="0"/>
              <a:t>Netherlands</a:t>
            </a:r>
            <a:endParaRPr lang="en-US" sz="2400" b="1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6E5A64D-96D8-FBF5-F374-E00C8574C785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7704FFBF-6529-0791-EB25-50936F6FFFB2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E30744BF-00CF-9663-0598-AB8805DE2DA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5B769618-92BF-8A30-15C9-FF783A755D3C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5F88CF8B-9B09-D67C-CBA8-AAD005117829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96BF477-23D8-2CA0-7538-8386703F187F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>
            <a:extLst>
              <a:ext uri="{FF2B5EF4-FFF2-40B4-BE49-F238E27FC236}">
                <a16:creationId xmlns:a16="http://schemas.microsoft.com/office/drawing/2014/main" id="{D6CBD0E9-6BA9-5EBF-3B40-896E652D75A2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</a:t>
            </a:r>
            <a:endParaRPr lang="en-NL" dirty="0" err="1"/>
          </a:p>
        </p:txBody>
      </p: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22566782-F265-FF9B-9C7C-C0160D741438}"/>
              </a:ext>
            </a:extLst>
          </p:cNvPr>
          <p:cNvCxnSpPr/>
          <p:nvPr/>
        </p:nvCxnSpPr>
        <p:spPr>
          <a:xfrm>
            <a:off x="2880000" y="4561840"/>
            <a:ext cx="639608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2A231047-C0D2-9818-F657-6D1505F556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</a:t>
            </a:r>
            <a:endParaRPr lang="en-NL" dirty="0" err="1"/>
          </a:p>
        </p:txBody>
      </p:sp>
    </p:spTree>
    <p:extLst>
      <p:ext uri="{BB962C8B-B14F-4D97-AF65-F5344CB8AC3E}">
        <p14:creationId xmlns:p14="http://schemas.microsoft.com/office/powerpoint/2010/main" val="288253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4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Intracommunity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Germany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Germany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678E35BD-373C-A709-CE0D-FEE99A8C2470}"/>
              </a:ext>
            </a:extLst>
          </p:cNvPr>
          <p:cNvCxnSpPr/>
          <p:nvPr/>
        </p:nvCxnSpPr>
        <p:spPr>
          <a:xfrm>
            <a:off x="2880000" y="4561840"/>
            <a:ext cx="639608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3EED4E-A104-C1C8-B79F-58F5C9953E8E}"/>
              </a:ext>
            </a:extLst>
          </p:cNvPr>
          <p:cNvSpPr txBox="1"/>
          <p:nvPr/>
        </p:nvSpPr>
        <p:spPr>
          <a:xfrm>
            <a:off x="1029810" y="5663953"/>
            <a:ext cx="5353235" cy="54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Is Order 2 an intracommunity supply?</a:t>
            </a:r>
          </a:p>
          <a:p>
            <a:pPr algn="l"/>
            <a:r>
              <a:rPr lang="en-US" dirty="0"/>
              <a:t>Is Order 1 an intracommunity distance sale?</a:t>
            </a:r>
            <a:endParaRPr lang="en-NL" dirty="0" err="1"/>
          </a:p>
        </p:txBody>
      </p:sp>
    </p:spTree>
    <p:extLst>
      <p:ext uri="{BB962C8B-B14F-4D97-AF65-F5344CB8AC3E}">
        <p14:creationId xmlns:p14="http://schemas.microsoft.com/office/powerpoint/2010/main" val="19207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5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Intracommunity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Germany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678E35BD-373C-A709-CE0D-FEE99A8C2470}"/>
              </a:ext>
            </a:extLst>
          </p:cNvPr>
          <p:cNvCxnSpPr/>
          <p:nvPr/>
        </p:nvCxnSpPr>
        <p:spPr>
          <a:xfrm>
            <a:off x="2880000" y="4561840"/>
            <a:ext cx="639608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1D17AAA-A011-A402-A6E6-DC290B4623E7}"/>
              </a:ext>
            </a:extLst>
          </p:cNvPr>
          <p:cNvSpPr txBox="1"/>
          <p:nvPr/>
        </p:nvSpPr>
        <p:spPr>
          <a:xfrm>
            <a:off x="1029810" y="5663953"/>
            <a:ext cx="9087313" cy="5463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Is Order 2 an intracommunity supply? </a:t>
            </a:r>
            <a:r>
              <a:rPr lang="en-US" dirty="0" err="1"/>
              <a:t>EcJ</a:t>
            </a:r>
            <a:r>
              <a:rPr lang="en-US" dirty="0"/>
              <a:t> case B (C-696/20) reflects a potential issue!</a:t>
            </a:r>
          </a:p>
          <a:p>
            <a:pPr algn="l"/>
            <a:r>
              <a:rPr lang="en-US" dirty="0"/>
              <a:t>Is Order 1 an intracommunity distance sale?</a:t>
            </a:r>
            <a:endParaRPr lang="en-NL" dirty="0" err="1"/>
          </a:p>
        </p:txBody>
      </p:sp>
    </p:spTree>
    <p:extLst>
      <p:ext uri="{BB962C8B-B14F-4D97-AF65-F5344CB8AC3E}">
        <p14:creationId xmlns:p14="http://schemas.microsoft.com/office/powerpoint/2010/main" val="217458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6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Intracommunity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Belgium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Germany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678E35BD-373C-A709-CE0D-FEE99A8C2470}"/>
              </a:ext>
            </a:extLst>
          </p:cNvPr>
          <p:cNvCxnSpPr/>
          <p:nvPr/>
        </p:nvCxnSpPr>
        <p:spPr>
          <a:xfrm>
            <a:off x="2880000" y="4561840"/>
            <a:ext cx="639608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A6D458A-3F85-16FA-D7E0-27377BF153F0}"/>
              </a:ext>
            </a:extLst>
          </p:cNvPr>
          <p:cNvSpPr txBox="1"/>
          <p:nvPr/>
        </p:nvSpPr>
        <p:spPr>
          <a:xfrm>
            <a:off x="852255" y="5520145"/>
            <a:ext cx="93152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Is Order 2 an intracommunity supply?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Working Paper 1040 VAT Committee </a:t>
            </a:r>
          </a:p>
          <a:p>
            <a:pPr algn="l"/>
            <a:r>
              <a:rPr lang="en-US" dirty="0"/>
              <a:t>Is Order 1 an intracommunity distance sale?</a:t>
            </a:r>
            <a:endParaRPr lang="en-NL" dirty="0" err="1"/>
          </a:p>
        </p:txBody>
      </p:sp>
    </p:spTree>
    <p:extLst>
      <p:ext uri="{BB962C8B-B14F-4D97-AF65-F5344CB8AC3E}">
        <p14:creationId xmlns:p14="http://schemas.microsoft.com/office/powerpoint/2010/main" val="98499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7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With non EU supplier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China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Netherlands / Belgium / Germany / etc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678E35BD-373C-A709-CE0D-FEE99A8C2470}"/>
              </a:ext>
            </a:extLst>
          </p:cNvPr>
          <p:cNvCxnSpPr/>
          <p:nvPr/>
        </p:nvCxnSpPr>
        <p:spPr>
          <a:xfrm>
            <a:off x="2880000" y="4561840"/>
            <a:ext cx="639608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</p:spTree>
    <p:extLst>
      <p:ext uri="{BB962C8B-B14F-4D97-AF65-F5344CB8AC3E}">
        <p14:creationId xmlns:p14="http://schemas.microsoft.com/office/powerpoint/2010/main" val="212826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8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With non EU supplier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China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Netherlands / Belgium / Germany / etc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Platform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678E35BD-373C-A709-CE0D-FEE99A8C2470}"/>
              </a:ext>
            </a:extLst>
          </p:cNvPr>
          <p:cNvCxnSpPr>
            <a:cxnSpLocks/>
          </p:cNvCxnSpPr>
          <p:nvPr/>
        </p:nvCxnSpPr>
        <p:spPr>
          <a:xfrm flipV="1">
            <a:off x="3306600" y="4561840"/>
            <a:ext cx="5969480" cy="101333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EB277C8-8581-ACB8-4B83-AB256E041875}"/>
              </a:ext>
            </a:extLst>
          </p:cNvPr>
          <p:cNvSpPr/>
          <p:nvPr/>
        </p:nvSpPr>
        <p:spPr>
          <a:xfrm>
            <a:off x="852256" y="5247633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BD8CD9F-9288-99E2-F1EB-DFCEB934B455}"/>
              </a:ext>
            </a:extLst>
          </p:cNvPr>
          <p:cNvCxnSpPr>
            <a:cxnSpLocks/>
          </p:cNvCxnSpPr>
          <p:nvPr/>
        </p:nvCxnSpPr>
        <p:spPr>
          <a:xfrm>
            <a:off x="1269507" y="4460240"/>
            <a:ext cx="0" cy="697686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A456797B-C10D-7239-5B73-65689FBA2034}"/>
              </a:ext>
            </a:extLst>
          </p:cNvPr>
          <p:cNvSpPr txBox="1"/>
          <p:nvPr/>
        </p:nvSpPr>
        <p:spPr>
          <a:xfrm>
            <a:off x="687661" y="4644293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</p:spTree>
    <p:extLst>
      <p:ext uri="{BB962C8B-B14F-4D97-AF65-F5344CB8AC3E}">
        <p14:creationId xmlns:p14="http://schemas.microsoft.com/office/powerpoint/2010/main" val="21805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6E8-067E-2447-C0DD-246E81EB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Visualisation of </a:t>
            </a:r>
            <a:r>
              <a:rPr lang="en-GB" dirty="0" err="1"/>
              <a:t>dropshipping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FEEC89-2B7B-19FD-5F1E-5261496C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LEA GLOBAL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2AB0C-B6E1-9D21-510E-68F62AF1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dirty="0" smtClean="0"/>
              <a:pPr/>
              <a:t>9</a:t>
            </a:fld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618B47-1909-069F-A6ED-8794A5325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With non EU supplier – prior to 1 July 2021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B02894-B87B-752F-B626-04DCD4BF9C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864" y="1919895"/>
            <a:ext cx="2768736" cy="599789"/>
          </a:xfrm>
        </p:spPr>
        <p:txBody>
          <a:bodyPr/>
          <a:lstStyle/>
          <a:p>
            <a:pPr algn="ctr"/>
            <a:r>
              <a:rPr lang="en-GB" sz="2400" dirty="0"/>
              <a:t>China</a:t>
            </a:r>
            <a:endParaRPr lang="en-US" sz="24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C116E-1D6F-9A59-F275-41D54988B6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18000" y="1919895"/>
            <a:ext cx="3127967" cy="599789"/>
          </a:xfrm>
        </p:spPr>
        <p:txBody>
          <a:bodyPr/>
          <a:lstStyle/>
          <a:p>
            <a:pPr algn="ctr"/>
            <a:r>
              <a:rPr lang="en-GB" sz="2400" dirty="0"/>
              <a:t>Netherlands / Belgium / Germany / etc</a:t>
            </a:r>
            <a:endParaRPr lang="en-US" sz="24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A0CD4A-E91D-F55E-E53D-2126B55EBC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66863" y="1919895"/>
            <a:ext cx="4001736" cy="599789"/>
          </a:xfrm>
        </p:spPr>
        <p:txBody>
          <a:bodyPr/>
          <a:lstStyle/>
          <a:p>
            <a:pPr algn="ctr"/>
            <a:r>
              <a:rPr lang="en-GB" sz="2400" dirty="0"/>
              <a:t>Netherlands</a:t>
            </a:r>
            <a:endParaRPr lang="en-US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1CBD6BC-A125-AD7C-0FD3-D0C4A06D7757}"/>
              </a:ext>
            </a:extLst>
          </p:cNvPr>
          <p:cNvSpPr/>
          <p:nvPr/>
        </p:nvSpPr>
        <p:spPr>
          <a:xfrm>
            <a:off x="852256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Platform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F29FAB9-632E-D0C1-CBED-90105B62E459}"/>
              </a:ext>
            </a:extLst>
          </p:cNvPr>
          <p:cNvSpPr/>
          <p:nvPr/>
        </p:nvSpPr>
        <p:spPr>
          <a:xfrm>
            <a:off x="5017363" y="3429000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Dropshipper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webshop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NL" dirty="0">
              <a:solidFill>
                <a:schemeClr val="tx1"/>
              </a:solidFill>
            </a:endParaRP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9F5290E0-5AEE-8314-DFED-B0636FB5D08B}"/>
              </a:ext>
            </a:extLst>
          </p:cNvPr>
          <p:cNvSpPr/>
          <p:nvPr/>
        </p:nvSpPr>
        <p:spPr>
          <a:xfrm>
            <a:off x="9276080" y="3424632"/>
            <a:ext cx="1655920" cy="103560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6CA8DA74-081B-EAC9-A35B-F49A66A57DAD}"/>
              </a:ext>
            </a:extLst>
          </p:cNvPr>
          <p:cNvCxnSpPr/>
          <p:nvPr/>
        </p:nvCxnSpPr>
        <p:spPr>
          <a:xfrm flipH="1">
            <a:off x="7274560" y="3738880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D058624E-B312-AAC4-3FF9-D8629B8CE412}"/>
              </a:ext>
            </a:extLst>
          </p:cNvPr>
          <p:cNvSpPr txBox="1"/>
          <p:nvPr/>
        </p:nvSpPr>
        <p:spPr>
          <a:xfrm>
            <a:off x="5821680" y="4663441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Delivery</a:t>
            </a:r>
          </a:p>
        </p:txBody>
      </p: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5B6B0132-81DF-BB8C-C1BF-E1187791240C}"/>
              </a:ext>
            </a:extLst>
          </p:cNvPr>
          <p:cNvCxnSpPr/>
          <p:nvPr/>
        </p:nvCxnSpPr>
        <p:spPr>
          <a:xfrm flipH="1">
            <a:off x="3042303" y="3745124"/>
            <a:ext cx="1849120" cy="0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41B6CF6B-504D-6A67-DD44-BCE2EC1CAD6B}"/>
              </a:ext>
            </a:extLst>
          </p:cNvPr>
          <p:cNvSpPr txBox="1"/>
          <p:nvPr/>
        </p:nvSpPr>
        <p:spPr>
          <a:xfrm>
            <a:off x="3529983" y="3430876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D903290-76F1-03E3-8667-D2D09012E3B1}"/>
              </a:ext>
            </a:extLst>
          </p:cNvPr>
          <p:cNvSpPr txBox="1"/>
          <p:nvPr/>
        </p:nvSpPr>
        <p:spPr>
          <a:xfrm>
            <a:off x="7959988" y="3434438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1</a:t>
            </a:r>
            <a:endParaRPr lang="en-NL" dirty="0" err="1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63C9C7-6287-D1B1-86E6-DDA95A9CCCCA}"/>
              </a:ext>
            </a:extLst>
          </p:cNvPr>
          <p:cNvSpPr txBox="1"/>
          <p:nvPr/>
        </p:nvSpPr>
        <p:spPr>
          <a:xfrm>
            <a:off x="3985955" y="5515747"/>
            <a:ext cx="7565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Goods are imported into the EU with consumer as importer of record, using low value consignment relief if possible (value of consignment &lt; EUR 22)</a:t>
            </a:r>
            <a:endParaRPr lang="en-NL" dirty="0" err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7B9B929-BC0F-54B4-05AF-6A979EF51473}"/>
              </a:ext>
            </a:extLst>
          </p:cNvPr>
          <p:cNvCxnSpPr>
            <a:cxnSpLocks/>
          </p:cNvCxnSpPr>
          <p:nvPr/>
        </p:nvCxnSpPr>
        <p:spPr>
          <a:xfrm flipV="1">
            <a:off x="3306600" y="4561840"/>
            <a:ext cx="5969480" cy="1013337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4D7004E4-F85A-563F-2D42-B6C296D852CD}"/>
              </a:ext>
            </a:extLst>
          </p:cNvPr>
          <p:cNvSpPr/>
          <p:nvPr/>
        </p:nvSpPr>
        <p:spPr>
          <a:xfrm>
            <a:off x="852256" y="5247633"/>
            <a:ext cx="2157274" cy="909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Wholeseller</a:t>
            </a:r>
            <a:r>
              <a:rPr lang="en-US" dirty="0">
                <a:solidFill>
                  <a:schemeClr val="tx1"/>
                </a:solidFill>
              </a:rPr>
              <a:t> / Trader</a:t>
            </a:r>
            <a:endParaRPr lang="en-NL" dirty="0">
              <a:solidFill>
                <a:schemeClr val="tx1"/>
              </a:solidFill>
            </a:endParaRP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FAB9EA6-23C7-4EC5-B992-DADDA461B4F6}"/>
              </a:ext>
            </a:extLst>
          </p:cNvPr>
          <p:cNvCxnSpPr>
            <a:cxnSpLocks/>
          </p:cNvCxnSpPr>
          <p:nvPr/>
        </p:nvCxnSpPr>
        <p:spPr>
          <a:xfrm>
            <a:off x="1269507" y="4460240"/>
            <a:ext cx="0" cy="697686"/>
          </a:xfrm>
          <a:prstGeom prst="straightConnector1">
            <a:avLst/>
          </a:prstGeom>
          <a:ln w="63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1AD17E74-73EB-0CDE-5F63-CD38DDC3479C}"/>
              </a:ext>
            </a:extLst>
          </p:cNvPr>
          <p:cNvSpPr txBox="1"/>
          <p:nvPr/>
        </p:nvSpPr>
        <p:spPr>
          <a:xfrm>
            <a:off x="687661" y="4644293"/>
            <a:ext cx="1163692" cy="2126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Order 2</a:t>
            </a:r>
            <a:endParaRPr lang="en-NL" dirty="0" err="1"/>
          </a:p>
        </p:txBody>
      </p:sp>
    </p:spTree>
    <p:extLst>
      <p:ext uri="{BB962C8B-B14F-4D97-AF65-F5344CB8AC3E}">
        <p14:creationId xmlns:p14="http://schemas.microsoft.com/office/powerpoint/2010/main" val="2293617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BA - LEA">
      <a:dk1>
        <a:srgbClr val="00335B"/>
      </a:dk1>
      <a:lt1>
        <a:sysClr val="window" lastClr="FFFFFF"/>
      </a:lt1>
      <a:dk2>
        <a:srgbClr val="00A7CE"/>
      </a:dk2>
      <a:lt2>
        <a:srgbClr val="EA7600"/>
      </a:lt2>
      <a:accent1>
        <a:srgbClr val="00335B"/>
      </a:accent1>
      <a:accent2>
        <a:srgbClr val="00A7CE"/>
      </a:accent2>
      <a:accent3>
        <a:srgbClr val="EA7600"/>
      </a:accent3>
      <a:accent4>
        <a:srgbClr val="D7D2CB"/>
      </a:accent4>
      <a:accent5>
        <a:srgbClr val="00335B"/>
      </a:accent5>
      <a:accent6>
        <a:srgbClr val="00A7CE"/>
      </a:accent6>
      <a:hlink>
        <a:srgbClr val="0563C1"/>
      </a:hlink>
      <a:folHlink>
        <a:srgbClr val="954F72"/>
      </a:folHlink>
    </a:clrScheme>
    <a:fontScheme name="FBA - LEA">
      <a:majorFont>
        <a:latin typeface="Red Hat Display Medium"/>
        <a:ea typeface=""/>
        <a:cs typeface=""/>
      </a:majorFont>
      <a:minorFont>
        <a:latin typeface="Red Hat Displ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A Global Overview PPT pres" id="{622C9258-073F-4422-B628-487F0168238C}" vid="{94FC0850-3801-471B-9FC1-711D1F30F0C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A7531D33E91644A647A42C4150AC8D" ma:contentTypeVersion="4" ma:contentTypeDescription="Create a new document." ma:contentTypeScope="" ma:versionID="e617d61dc9d35fc8818bf7b33292eca4">
  <xsd:schema xmlns:xsd="http://www.w3.org/2001/XMLSchema" xmlns:xs="http://www.w3.org/2001/XMLSchema" xmlns:p="http://schemas.microsoft.com/office/2006/metadata/properties" xmlns:ns2="14cb1219-6ded-4208-84ae-c043f6ccdd8a" xmlns:ns3="f2c573dd-91fe-4d4b-b2ba-1325231c8824" targetNamespace="http://schemas.microsoft.com/office/2006/metadata/properties" ma:root="true" ma:fieldsID="5e6b50084a91dc4ef7a327bff0e8bc49" ns2:_="" ns3:_="">
    <xsd:import namespace="14cb1219-6ded-4208-84ae-c043f6ccdd8a"/>
    <xsd:import namespace="f2c573dd-91fe-4d4b-b2ba-1325231c88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b1219-6ded-4208-84ae-c043f6ccdd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573dd-91fe-4d4b-b2ba-1325231c88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C0F78A-49D3-4F7D-A77D-F087E29B4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1D14AC-5CAF-45E4-A970-D53CA5CDB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b1219-6ded-4208-84ae-c043f6ccdd8a"/>
    <ds:schemaRef ds:uri="f2c573dd-91fe-4d4b-b2ba-1325231c88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170A0B-53E5-4555-A08C-D184AAF8D9D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647</Words>
  <Application>Microsoft Office PowerPoint</Application>
  <PresentationFormat>Breedbeeld</PresentationFormat>
  <Paragraphs>183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Red Hat Display</vt:lpstr>
      <vt:lpstr>Red Hat Display Light</vt:lpstr>
      <vt:lpstr>Red Hat Display Medium</vt:lpstr>
      <vt:lpstr>Red Hat Display SemiBold</vt:lpstr>
      <vt:lpstr>office theme</vt:lpstr>
      <vt:lpstr>Office Theme</vt:lpstr>
      <vt:lpstr>LEA Global</vt:lpstr>
      <vt:lpstr>PowerPoint-presentatie</vt:lpstr>
      <vt:lpstr>PowerPoint-presentatie</vt:lpstr>
      <vt:lpstr>Visualisation of dropshipping</vt:lpstr>
      <vt:lpstr>Visualisation of dropshipping</vt:lpstr>
      <vt:lpstr>Visualisation of dropshipping</vt:lpstr>
      <vt:lpstr>Visualisation of dropshipping</vt:lpstr>
      <vt:lpstr>Visualisation of dropshipping</vt:lpstr>
      <vt:lpstr>Visualisation of dropshipping</vt:lpstr>
      <vt:lpstr>Visualisation of dropshipping</vt:lpstr>
      <vt:lpstr>Visualisation of dropshipping</vt:lpstr>
      <vt:lpstr>Visualisation of dropshipping</vt:lpstr>
      <vt:lpstr>PowerPoint-presentatie</vt:lpstr>
      <vt:lpstr>Upcoming Meetings/Events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Thijs Bijlard</dc:creator>
  <cp:lastModifiedBy>Thijs Bijlard</cp:lastModifiedBy>
  <cp:revision>6</cp:revision>
  <dcterms:created xsi:type="dcterms:W3CDTF">2023-03-14T10:00:22Z</dcterms:created>
  <dcterms:modified xsi:type="dcterms:W3CDTF">2023-04-20T06:51:19Z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0x01010047A7531D33E91644A647A42C4150AC8D</vt:lpwstr>
  </property>
</Properties>
</file>