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  <p:sldMasterId id="2147483648" r:id="rId5"/>
  </p:sldMasterIdLst>
  <p:notesMasterIdLst>
    <p:notesMasterId r:id="rId21"/>
  </p:notesMasterIdLst>
  <p:sldIdLst>
    <p:sldId id="295" r:id="rId6"/>
    <p:sldId id="292" r:id="rId7"/>
    <p:sldId id="291" r:id="rId8"/>
    <p:sldId id="296" r:id="rId9"/>
    <p:sldId id="294" r:id="rId10"/>
    <p:sldId id="298" r:id="rId11"/>
    <p:sldId id="297" r:id="rId12"/>
    <p:sldId id="299" r:id="rId13"/>
    <p:sldId id="300" r:id="rId14"/>
    <p:sldId id="301" r:id="rId15"/>
    <p:sldId id="302" r:id="rId16"/>
    <p:sldId id="303" r:id="rId17"/>
    <p:sldId id="289" r:id="rId18"/>
    <p:sldId id="258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B4DCC9-6516-4978-874A-E38EC6BEBDF5}" v="2" dt="2023-04-17T09:36:00.8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js Bijlard" userId="f493d4c8-8b0d-475e-9a0f-bed23f65bdce" providerId="ADAL" clId="{D0B4DCC9-6516-4978-874A-E38EC6BEBDF5}"/>
    <pc:docChg chg="undo custSel modSld">
      <pc:chgData name="Thijs Bijlard" userId="f493d4c8-8b0d-475e-9a0f-bed23f65bdce" providerId="ADAL" clId="{D0B4DCC9-6516-4978-874A-E38EC6BEBDF5}" dt="2023-04-20T06:51:01.605" v="240" actId="20577"/>
      <pc:docMkLst>
        <pc:docMk/>
      </pc:docMkLst>
      <pc:sldChg chg="modSp mod">
        <pc:chgData name="Thijs Bijlard" userId="f493d4c8-8b0d-475e-9a0f-bed23f65bdce" providerId="ADAL" clId="{D0B4DCC9-6516-4978-874A-E38EC6BEBDF5}" dt="2023-04-17T09:36:02.183" v="159" actId="108"/>
        <pc:sldMkLst>
          <pc:docMk/>
          <pc:sldMk cId="1181426977" sldId="258"/>
        </pc:sldMkLst>
        <pc:graphicFrameChg chg="mod modGraphic">
          <ac:chgData name="Thijs Bijlard" userId="f493d4c8-8b0d-475e-9a0f-bed23f65bdce" providerId="ADAL" clId="{D0B4DCC9-6516-4978-874A-E38EC6BEBDF5}" dt="2023-04-17T09:36:02.183" v="159" actId="108"/>
          <ac:graphicFrameMkLst>
            <pc:docMk/>
            <pc:sldMk cId="1181426977" sldId="258"/>
            <ac:graphicFrameMk id="6" creationId="{84FB9BDC-D930-BAAC-B0B1-72587B60B2CD}"/>
          </ac:graphicFrameMkLst>
        </pc:graphicFrameChg>
      </pc:sldChg>
      <pc:sldChg chg="modSp mod">
        <pc:chgData name="Thijs Bijlard" userId="f493d4c8-8b0d-475e-9a0f-bed23f65bdce" providerId="ADAL" clId="{D0B4DCC9-6516-4978-874A-E38EC6BEBDF5}" dt="2023-04-20T06:51:01.605" v="240" actId="20577"/>
        <pc:sldMkLst>
          <pc:docMk/>
          <pc:sldMk cId="3246945779" sldId="295"/>
        </pc:sldMkLst>
        <pc:spChg chg="mod">
          <ac:chgData name="Thijs Bijlard" userId="f493d4c8-8b0d-475e-9a0f-bed23f65bdce" providerId="ADAL" clId="{D0B4DCC9-6516-4978-874A-E38EC6BEBDF5}" dt="2023-04-20T06:51:01.605" v="240" actId="20577"/>
          <ac:spMkLst>
            <pc:docMk/>
            <pc:sldMk cId="3246945779" sldId="295"/>
            <ac:spMk id="18" creationId="{35DE9C84-6108-D1E6-395D-3D1D3E9484C3}"/>
          </ac:spMkLst>
        </pc:spChg>
      </pc:sldChg>
      <pc:sldChg chg="modSp mod">
        <pc:chgData name="Thijs Bijlard" userId="f493d4c8-8b0d-475e-9a0f-bed23f65bdce" providerId="ADAL" clId="{D0B4DCC9-6516-4978-874A-E38EC6BEBDF5}" dt="2023-04-04T15:04:00.190" v="149" actId="6549"/>
        <pc:sldMkLst>
          <pc:docMk/>
          <pc:sldMk cId="984994000" sldId="298"/>
        </pc:sldMkLst>
        <pc:spChg chg="mod">
          <ac:chgData name="Thijs Bijlard" userId="f493d4c8-8b0d-475e-9a0f-bed23f65bdce" providerId="ADAL" clId="{D0B4DCC9-6516-4978-874A-E38EC6BEBDF5}" dt="2023-04-04T15:04:00.190" v="149" actId="6549"/>
          <ac:spMkLst>
            <pc:docMk/>
            <pc:sldMk cId="984994000" sldId="298"/>
            <ac:spMk id="9" creationId="{AA6D458A-3F85-16FA-D7E0-27377BF153F0}"/>
          </ac:spMkLst>
        </pc:spChg>
      </pc:sldChg>
      <pc:sldChg chg="modSp mod">
        <pc:chgData name="Thijs Bijlard" userId="f493d4c8-8b0d-475e-9a0f-bed23f65bdce" providerId="ADAL" clId="{D0B4DCC9-6516-4978-874A-E38EC6BEBDF5}" dt="2023-04-17T09:34:49.391" v="153" actId="20577"/>
        <pc:sldMkLst>
          <pc:docMk/>
          <pc:sldMk cId="1448168132" sldId="302"/>
        </pc:sldMkLst>
        <pc:spChg chg="mod">
          <ac:chgData name="Thijs Bijlard" userId="f493d4c8-8b0d-475e-9a0f-bed23f65bdce" providerId="ADAL" clId="{D0B4DCC9-6516-4978-874A-E38EC6BEBDF5}" dt="2023-04-17T09:34:49.391" v="153" actId="20577"/>
          <ac:spMkLst>
            <pc:docMk/>
            <pc:sldMk cId="1448168132" sldId="302"/>
            <ac:spMk id="15" creationId="{7A245397-4BA9-C1FB-0F6D-DA536749863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1570B-4A09-4522-96C8-EB84AEBF7C95}" type="datetimeFigureOut">
              <a:t>20/04/2023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0C74C-EB82-41D3-A3C5-86957A7C6275}" type="slidenum"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22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3C480F-11B2-4179-8A24-86278DA626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897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3C480F-11B2-4179-8A24-86278DA626C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2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D0F55F-2901-502E-4F83-1FD61F8815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4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81D14B-FD63-9377-9E99-02AFA360C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4200" y="523800"/>
            <a:ext cx="1290600" cy="959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E5FEEF-69B2-2E06-66CD-29F66CDCB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49000" y="1665000"/>
            <a:ext cx="1159200" cy="11592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18C77CA-8027-A06C-5345-3F91531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837000"/>
            <a:ext cx="8100000" cy="315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093B-4565-19E5-41E5-66F3CABB01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76000" y="1305000"/>
            <a:ext cx="8100000" cy="1620000"/>
          </a:xfrm>
        </p:spPr>
        <p:txBody>
          <a:bodyPr/>
          <a:lstStyle>
            <a:lvl1pPr>
              <a:lnSpc>
                <a:spcPct val="80000"/>
              </a:lnSpc>
              <a:spcAft>
                <a:spcPts val="1350"/>
              </a:spcAft>
              <a:defRPr sz="430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1450">
                <a:latin typeface="+mj-lt"/>
              </a:defRPr>
            </a:lvl2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5303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99B5DA-4BAC-28F1-0B49-B2B925443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41386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4CF-317C-4B06-9C85-1F3EFD50E51A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868178-02AE-42FC-958D-6B8F13B6017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6600" y="873000"/>
            <a:ext cx="6449400" cy="3483000"/>
          </a:xfrm>
        </p:spPr>
        <p:txBody>
          <a:bodyPr/>
          <a:lstStyle>
            <a:lvl1pPr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BAE69D-A440-E957-D74D-795487717A09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11AFF-6ADA-D741-FC9E-D30D7ACAE135}"/>
              </a:ext>
            </a:extLst>
          </p:cNvPr>
          <p:cNvCxnSpPr/>
          <p:nvPr userDrawn="1"/>
        </p:nvCxnSpPr>
        <p:spPr>
          <a:xfrm>
            <a:off x="5346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98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FA65-E013-425D-91CB-239AFAE310E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6ACD36-C69E-4E1E-98A0-07DAFD1DF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165625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3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0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116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FBFB-EEB8-4008-941D-9601662B1C66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9470" y="2114550"/>
            <a:ext cx="1728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88388" y="2114550"/>
            <a:ext cx="2052228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11112250" cy="2502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81424-0B78-45C2-BA4D-B3449B4BBD0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BA5118-4993-6E95-6F4E-3E465103162B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507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99B2-1932-4134-B12B-80F4B3A3240C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latin typeface="+mj-lt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spcAft>
                <a:spcPts val="5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05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6AF8-52C8-4831-931C-5217EEE271CF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8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F86B-A367-4E45-BA91-992D41E5EA86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61000"/>
            <a:ext cx="3780000" cy="2619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42483-C1FD-5BCD-A9BB-304332E6FF18}"/>
              </a:ext>
            </a:extLst>
          </p:cNvPr>
          <p:cNvCxnSpPr/>
          <p:nvPr userDrawn="1"/>
        </p:nvCxnSpPr>
        <p:spPr>
          <a:xfrm>
            <a:off x="539750" y="1800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A0FF9F-1DC4-E9C4-78A4-812FA26D0F29}"/>
              </a:ext>
            </a:extLst>
          </p:cNvPr>
          <p:cNvCxnSpPr/>
          <p:nvPr userDrawn="1"/>
        </p:nvCxnSpPr>
        <p:spPr>
          <a:xfrm>
            <a:off x="540000" y="4968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027639-22FF-21B9-268D-1205F1713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0000" y="2034000"/>
            <a:ext cx="6071457" cy="2700000"/>
          </a:xfrm>
        </p:spPr>
        <p:txBody>
          <a:bodyPr/>
          <a:lstStyle>
            <a:lvl1pPr>
              <a:lnSpc>
                <a:spcPct val="105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4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1" y="2114550"/>
            <a:ext cx="11112000" cy="4059602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70000" indent="-270000">
              <a:spcAft>
                <a:spcPts val="500"/>
              </a:spcAft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FAF-6B80-4FB7-8028-ABD97307CD0D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‹nr.›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848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924000"/>
            <a:ext cx="2766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473C-2B80-46E8-B63E-C5A6C869A492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‹nr.›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1980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14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0000" y="2214000"/>
            <a:ext cx="2352599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690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55599" y="2214000"/>
            <a:ext cx="3213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/>
          <p:nvPr userDrawn="1"/>
        </p:nvCxnSpPr>
        <p:spPr>
          <a:xfrm>
            <a:off x="3816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/>
          <p:nvPr userDrawn="1"/>
        </p:nvCxnSpPr>
        <p:spPr>
          <a:xfrm>
            <a:off x="8262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2126A9-A605-0909-E98C-2B7C04ED8FD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969000" y="3924000"/>
            <a:ext cx="3999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05E65F7-0441-778C-C55F-F97749BAFC5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411400" y="3924000"/>
            <a:ext cx="31212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6448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7FFB-4523-43CC-A2AE-04F336263E74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‹nr.›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1838" y="2214000"/>
            <a:ext cx="1733399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9758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14486" y="2214000"/>
            <a:ext cx="1733457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957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778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>
            <a:cxnSpLocks/>
          </p:cNvCxnSpPr>
          <p:nvPr userDrawn="1"/>
        </p:nvCxnSpPr>
        <p:spPr>
          <a:xfrm>
            <a:off x="3250800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>
            <a:cxnSpLocks/>
          </p:cNvCxnSpPr>
          <p:nvPr userDrawn="1"/>
        </p:nvCxnSpPr>
        <p:spPr>
          <a:xfrm>
            <a:off x="89604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77C3FB2-90A8-2A9D-6B49-6902B69C27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000" y="1530000"/>
            <a:ext cx="11111706" cy="215900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3A52B4-F85A-AF4E-EACE-F184D762F61F}"/>
              </a:ext>
            </a:extLst>
          </p:cNvPr>
          <p:cNvCxnSpPr/>
          <p:nvPr userDrawn="1"/>
        </p:nvCxnSpPr>
        <p:spPr>
          <a:xfrm>
            <a:off x="609616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71DE11DA-8BFE-86B2-7924-527FD31B51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0016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ED002A4-133D-4D0F-A7E7-095ECD61C5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239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73C7F94-9121-436F-6B23-E3C6FFA4A7B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3984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7897409-3FAB-9862-6747-359536456E2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6240016" y="3897000"/>
            <a:ext cx="261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719D4A3-B948-4661-158A-E7C2D0407AE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9119758" y="3897000"/>
            <a:ext cx="252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51602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4140001"/>
            <a:ext cx="4590000" cy="20242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0" y="4140000"/>
            <a:ext cx="4590000" cy="20250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348E-D2C7-429D-BCE1-E26CDADD986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4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/>
          <p:nvPr userDrawn="1"/>
        </p:nvCxnSpPr>
        <p:spPr>
          <a:xfrm>
            <a:off x="612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5CF55-7ECC-DFEE-258B-1FD9A0DD9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E67DA67-15E7-DF24-2F36-B572AE2842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35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 marL="540000" indent="0">
              <a:buNone/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75DC-7C41-4B50-90FE-ADDFD0EC2ACB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31685" y="2564904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750" y="5193196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11400" y="1301400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1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4114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8E3F8B-47AA-BEE7-83D4-60D7DD6150E4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491000" y="2657943"/>
            <a:ext cx="34056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ADFD816-763C-F730-E78F-7B73F4A996E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84114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6CB33D-EF5F-5A2D-C210-A7D6A243BBAC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400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E2C03E0-870F-C593-3B91-EFADAF7CAF17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91000" y="5337213"/>
            <a:ext cx="34056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4AE12A-4101-2D0A-4102-93B9FED39DC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84114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28114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212F4-4C5F-4C1B-8917-E5FB7D74888D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48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48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148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92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48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34C105-C7B0-5563-E238-0B4182954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52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8318900-E653-960E-4A4F-CFB481A8F4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0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CC8BFCB-85B6-4BDB-FFC5-10D41DECD9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38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192B244-DC93-44AE-4DCA-F71475ADCB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200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956E1D2-35FE-9FAE-EFC9-F74E08244A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526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13233041-F59B-C198-F3BF-90657E49EB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26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505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015-FAD3-46E3-B6C2-F36F5A7CB199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6EB1FD-EDCB-7FB7-E904-959ED4915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D712A33-8FA5-49A7-84C6-70E33247A8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DA25BD1-638E-295C-1AB3-6563016888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24AC4A0-BD22-3220-5DD4-BCDEEB264C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FC1B567-7F78-17B6-8F1C-56F411F8A7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4000" y="2034000"/>
            <a:ext cx="2147457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55A05-79E8-CF0E-EE45-9C4AC7EA79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2000" y="2034000"/>
            <a:ext cx="2896586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64B4699-6810-F271-0C32-87F34BDDE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2000" y="4473000"/>
            <a:ext cx="2896585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0626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5B7E3-C6E7-4878-82D5-7F461073D33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18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2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866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380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704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8A510092-90C0-4ABD-E084-B88F806596A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16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78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0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2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379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7273-D031-4CF5-82B0-AB2D79D7F12A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61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85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299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623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7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9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1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123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l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70E2-D250-44DB-AE35-1AD60594F7F4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6012AD-0E7F-AA79-E586-7085327FA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114550"/>
            <a:ext cx="6300000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B9C2CE4-4279-07E7-6517-CD175A61C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8000" y="2034000"/>
            <a:ext cx="4435200" cy="3798888"/>
          </a:xfrm>
        </p:spPr>
        <p:txBody>
          <a:bodyPr/>
          <a:lstStyle>
            <a:lvl1pPr marL="180000" indent="-180000">
              <a:lnSpc>
                <a:spcPct val="105000"/>
              </a:lnSpc>
              <a:buClr>
                <a:schemeClr val="bg2"/>
              </a:buClr>
              <a:buFont typeface="Red Hat Display SemiBold" panose="02010303040201060303" pitchFamily="2" charset="0"/>
              <a:buChar char="“"/>
              <a:defRPr sz="2450">
                <a:solidFill>
                  <a:schemeClr val="bg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styles”</a:t>
            </a:r>
          </a:p>
        </p:txBody>
      </p:sp>
    </p:spTree>
    <p:extLst>
      <p:ext uri="{BB962C8B-B14F-4D97-AF65-F5344CB8AC3E}">
        <p14:creationId xmlns:p14="http://schemas.microsoft.com/office/powerpoint/2010/main" val="16673507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0612-3FD1-459E-B58A-3C3ADE3C6391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29788D-94E7-F14E-B17C-812F37375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790000"/>
            <a:ext cx="11112000" cy="268287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3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0" indent="0">
              <a:spcAft>
                <a:spcPts val="250"/>
              </a:spcAft>
              <a:buFontTx/>
              <a:buNone/>
              <a:defRPr sz="1800"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9507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163F9-D57D-65D9-71A7-3CF871B8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F4516-F6B2-E52E-62D2-9D451291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09E2C-8709-40C9-A301-B8680744C86D}" type="datetime1">
              <a:rPr lang="en-GB" smtClean="0"/>
              <a:t>20/04/2023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9C3A5-3825-9F99-6550-78D8F0E3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036FA-B8D8-1FC9-7E4F-06E930DB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20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D65CDB8-C88D-D5EE-364A-18DD56A8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" r="24"/>
          <a:stretch>
            <a:fillRect/>
          </a:stretch>
        </p:blipFill>
        <p:spPr>
          <a:xfrm>
            <a:off x="4302000" y="2115000"/>
            <a:ext cx="35748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39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E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95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33EC-7327-468D-842F-C49503653087}" type="datetime1">
              <a:rPr lang="en-GB" noProof="0" smtClean="0"/>
              <a:t>20/04/2023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‹nr.›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028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700" r:id="rId5"/>
    <p:sldLayoutId id="2147483699" r:id="rId6"/>
    <p:sldLayoutId id="2147483698" r:id="rId7"/>
    <p:sldLayoutId id="2147483695" r:id="rId8"/>
    <p:sldLayoutId id="2147483694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1" y="2115000"/>
            <a:ext cx="11112000" cy="40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2000" y="6390000"/>
            <a:ext cx="28448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7409E2C-8709-40C9-A301-B8680744C86D}" type="datetime1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0B868178-02AE-42FC-958D-6B8F13B60175}" type="slidenum">
              <a:rPr lang="en-GB" smtClean="0"/>
              <a:pPr/>
              <a:t>‹nr.›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381C43-1EB8-D3AF-1456-5EA274324BCF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72" r:id="rId4"/>
    <p:sldLayoutId id="2147483673" r:id="rId5"/>
    <p:sldLayoutId id="2147483658" r:id="rId6"/>
    <p:sldLayoutId id="2147483660" r:id="rId7"/>
    <p:sldLayoutId id="2147483661" r:id="rId8"/>
    <p:sldLayoutId id="2147483657" r:id="rId9"/>
    <p:sldLayoutId id="2147483650" r:id="rId10"/>
    <p:sldLayoutId id="2147483662" r:id="rId11"/>
    <p:sldLayoutId id="2147483663" r:id="rId12"/>
    <p:sldLayoutId id="2147483652" r:id="rId13"/>
    <p:sldLayoutId id="2147483664" r:id="rId14"/>
    <p:sldLayoutId id="2147483669" r:id="rId15"/>
    <p:sldLayoutId id="2147483668" r:id="rId16"/>
    <p:sldLayoutId id="2147483670" r:id="rId17"/>
    <p:sldLayoutId id="2147483671" r:id="rId18"/>
    <p:sldLayoutId id="2147483667" r:id="rId19"/>
    <p:sldLayoutId id="2147483666" r:id="rId20"/>
    <p:sldLayoutId id="2147483686" r:id="rId21"/>
    <p:sldLayoutId id="2147483665" r:id="rId22"/>
    <p:sldLayoutId id="2147483688" r:id="rId23"/>
    <p:sldLayoutId id="2147483687" r:id="rId24"/>
    <p:sldLayoutId id="2147483654" r:id="rId25"/>
    <p:sldLayoutId id="2147483655" r:id="rId26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FontTx/>
        <a:buNone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bg2"/>
        </a:buClr>
        <a:buFont typeface="Red Hat Display" panose="02010303040201060303" pitchFamily="2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8" userDrawn="1">
          <p15:clr>
            <a:srgbClr val="F26B43"/>
          </p15:clr>
        </p15:guide>
        <p15:guide id="4" orient="horz" pos="1332" userDrawn="1">
          <p15:clr>
            <a:srgbClr val="F26B43"/>
          </p15:clr>
        </p15:guide>
        <p15:guide id="6" pos="340" userDrawn="1">
          <p15:clr>
            <a:srgbClr val="F26B43"/>
          </p15:clr>
        </p15:guide>
        <p15:guide id="7" pos="7340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629D62EF-927A-D376-D910-B37633CA2D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3" b="1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FC644F-6239-BDC4-DF7A-9355C501C4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7" r="247"/>
          <a:stretch>
            <a:fillRect/>
          </a:stretch>
        </p:blipFill>
        <p:spPr/>
      </p:pic>
      <p:pic>
        <p:nvPicPr>
          <p:cNvPr id="12" name="Picture Placeholder 11" descr="Logo&#10;&#10;Description automatically generated">
            <a:extLst>
              <a:ext uri="{FF2B5EF4-FFF2-40B4-BE49-F238E27FC236}">
                <a16:creationId xmlns:a16="http://schemas.microsoft.com/office/drawing/2014/main" id="{9077D972-71F4-CD40-36F7-68B4B9497A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t="34" b="34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FED7520-59C7-4751-51B1-DE1BD5D6D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 Global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DE9C84-6108-D1E6-395D-3D1D3E9484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>
                <a:latin typeface="Red Hat Display SemiBold"/>
              </a:rPr>
              <a:t>VAT Challenges with </a:t>
            </a:r>
            <a:r>
              <a:rPr lang="en-GB" dirty="0" err="1">
                <a:latin typeface="Red Hat Display SemiBold"/>
              </a:rPr>
              <a:t>dropshipping</a:t>
            </a:r>
            <a:endParaRPr lang="en-GB" dirty="0"/>
          </a:p>
          <a:p>
            <a:pPr lvl="1"/>
            <a:r>
              <a:rPr lang="en-GB" dirty="0"/>
              <a:t>29 April 2023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Thijs Bijlard – t.bijlard@vanoers.nl</a:t>
            </a:r>
          </a:p>
        </p:txBody>
      </p:sp>
    </p:spTree>
    <p:extLst>
      <p:ext uri="{BB962C8B-B14F-4D97-AF65-F5344CB8AC3E}">
        <p14:creationId xmlns:p14="http://schemas.microsoft.com/office/powerpoint/2010/main" val="3246945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10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With non EU supplier – since 1 July 2021 (step 1)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China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Netherlands / Belgium / Germany / etc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Platform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D39550D2-AD64-9BA3-FB7A-AEE417ECE527}"/>
              </a:ext>
            </a:extLst>
          </p:cNvPr>
          <p:cNvCxnSpPr>
            <a:cxnSpLocks/>
          </p:cNvCxnSpPr>
          <p:nvPr/>
        </p:nvCxnSpPr>
        <p:spPr>
          <a:xfrm flipV="1">
            <a:off x="3306600" y="4561840"/>
            <a:ext cx="5969480" cy="101333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hoek 10">
            <a:extLst>
              <a:ext uri="{FF2B5EF4-FFF2-40B4-BE49-F238E27FC236}">
                <a16:creationId xmlns:a16="http://schemas.microsoft.com/office/drawing/2014/main" id="{643CA0EC-3781-A923-4E71-8C219A819613}"/>
              </a:ext>
            </a:extLst>
          </p:cNvPr>
          <p:cNvSpPr/>
          <p:nvPr/>
        </p:nvSpPr>
        <p:spPr>
          <a:xfrm>
            <a:off x="852256" y="5247633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7DFB6E8A-4B0D-BFF1-5AC3-8D5DD543E2A4}"/>
              </a:ext>
            </a:extLst>
          </p:cNvPr>
          <p:cNvCxnSpPr>
            <a:cxnSpLocks/>
          </p:cNvCxnSpPr>
          <p:nvPr/>
        </p:nvCxnSpPr>
        <p:spPr>
          <a:xfrm>
            <a:off x="1269507" y="4460240"/>
            <a:ext cx="0" cy="697686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A78CAB33-531F-F026-8146-BCAC8C4532B5}"/>
              </a:ext>
            </a:extLst>
          </p:cNvPr>
          <p:cNvSpPr txBox="1"/>
          <p:nvPr/>
        </p:nvSpPr>
        <p:spPr>
          <a:xfrm>
            <a:off x="687661" y="4644293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A245397-4BA9-C1FB-0F6D-DA5367498633}"/>
              </a:ext>
            </a:extLst>
          </p:cNvPr>
          <p:cNvSpPr txBox="1"/>
          <p:nvPr/>
        </p:nvSpPr>
        <p:spPr>
          <a:xfrm>
            <a:off x="4416248" y="5485061"/>
            <a:ext cx="7565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/>
              <a:t>Low value consignment relief is abolished</a:t>
            </a:r>
          </a:p>
          <a:p>
            <a:pPr algn="l"/>
            <a:r>
              <a:rPr lang="en-US" dirty="0"/>
              <a:t>EU consumers do not accept e-commerce with extra (unexpected!) costs</a:t>
            </a:r>
          </a:p>
          <a:p>
            <a:pPr algn="l"/>
            <a:r>
              <a:rPr lang="en-US" dirty="0" err="1"/>
              <a:t>Dropshipper</a:t>
            </a:r>
            <a:r>
              <a:rPr lang="en-US" dirty="0"/>
              <a:t> purchases on the platform as if he is a consumer; platform applies </a:t>
            </a:r>
            <a:r>
              <a:rPr lang="en-US" dirty="0" err="1"/>
              <a:t>platformfiction</a:t>
            </a:r>
            <a:r>
              <a:rPr lang="en-US" dirty="0"/>
              <a:t> + </a:t>
            </a:r>
            <a:r>
              <a:rPr lang="en-US" dirty="0" err="1"/>
              <a:t>iOSS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86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11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With non EU supplier – since 1 July 2021 (step 2)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China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Netherlands / Belgium / Germany / etc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Platform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D39550D2-AD64-9BA3-FB7A-AEE417ECE527}"/>
              </a:ext>
            </a:extLst>
          </p:cNvPr>
          <p:cNvCxnSpPr>
            <a:cxnSpLocks/>
          </p:cNvCxnSpPr>
          <p:nvPr/>
        </p:nvCxnSpPr>
        <p:spPr>
          <a:xfrm flipV="1">
            <a:off x="3306600" y="4561840"/>
            <a:ext cx="5969480" cy="101333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hoek 10">
            <a:extLst>
              <a:ext uri="{FF2B5EF4-FFF2-40B4-BE49-F238E27FC236}">
                <a16:creationId xmlns:a16="http://schemas.microsoft.com/office/drawing/2014/main" id="{643CA0EC-3781-A923-4E71-8C219A819613}"/>
              </a:ext>
            </a:extLst>
          </p:cNvPr>
          <p:cNvSpPr/>
          <p:nvPr/>
        </p:nvSpPr>
        <p:spPr>
          <a:xfrm>
            <a:off x="852256" y="5247633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7DFB6E8A-4B0D-BFF1-5AC3-8D5DD543E2A4}"/>
              </a:ext>
            </a:extLst>
          </p:cNvPr>
          <p:cNvCxnSpPr>
            <a:cxnSpLocks/>
          </p:cNvCxnSpPr>
          <p:nvPr/>
        </p:nvCxnSpPr>
        <p:spPr>
          <a:xfrm>
            <a:off x="1269507" y="4460240"/>
            <a:ext cx="0" cy="697686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A78CAB33-531F-F026-8146-BCAC8C4532B5}"/>
              </a:ext>
            </a:extLst>
          </p:cNvPr>
          <p:cNvSpPr txBox="1"/>
          <p:nvPr/>
        </p:nvSpPr>
        <p:spPr>
          <a:xfrm>
            <a:off x="687661" y="4644293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A245397-4BA9-C1FB-0F6D-DA5367498633}"/>
              </a:ext>
            </a:extLst>
          </p:cNvPr>
          <p:cNvSpPr txBox="1"/>
          <p:nvPr/>
        </p:nvSpPr>
        <p:spPr>
          <a:xfrm>
            <a:off x="4416248" y="5485061"/>
            <a:ext cx="7565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 err="1"/>
              <a:t>Dropshipper</a:t>
            </a:r>
            <a:r>
              <a:rPr lang="en-US" dirty="0"/>
              <a:t> purchases on the platform as a trader and wants to be the importer of record and use </a:t>
            </a:r>
            <a:r>
              <a:rPr lang="en-US" dirty="0" err="1"/>
              <a:t>iOSS</a:t>
            </a:r>
            <a:r>
              <a:rPr lang="en-US" dirty="0"/>
              <a:t>. Issues: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Many </a:t>
            </a:r>
            <a:r>
              <a:rPr lang="en-US" dirty="0" err="1"/>
              <a:t>wholesellers</a:t>
            </a:r>
            <a:r>
              <a:rPr lang="en-US" dirty="0"/>
              <a:t> do not comply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/>
              <a:t>iOSS</a:t>
            </a:r>
            <a:r>
              <a:rPr lang="en-US" dirty="0"/>
              <a:t> not applicable because goods are not shipped by the </a:t>
            </a:r>
            <a:r>
              <a:rPr lang="en-US" dirty="0" err="1"/>
              <a:t>dropshipper</a:t>
            </a:r>
            <a:r>
              <a:rPr lang="en-US" dirty="0"/>
              <a:t> (?)</a:t>
            </a:r>
          </a:p>
        </p:txBody>
      </p:sp>
    </p:spTree>
    <p:extLst>
      <p:ext uri="{BB962C8B-B14F-4D97-AF65-F5344CB8AC3E}">
        <p14:creationId xmlns:p14="http://schemas.microsoft.com/office/powerpoint/2010/main" val="1448168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12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With non EU supplier – since 1 July 2021 (step 3)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China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Netherlands / Belgium / Germany / etc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Platform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D39550D2-AD64-9BA3-FB7A-AEE417ECE527}"/>
              </a:ext>
            </a:extLst>
          </p:cNvPr>
          <p:cNvCxnSpPr>
            <a:cxnSpLocks/>
          </p:cNvCxnSpPr>
          <p:nvPr/>
        </p:nvCxnSpPr>
        <p:spPr>
          <a:xfrm flipV="1">
            <a:off x="3306600" y="4561840"/>
            <a:ext cx="5969480" cy="101333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hoek 10">
            <a:extLst>
              <a:ext uri="{FF2B5EF4-FFF2-40B4-BE49-F238E27FC236}">
                <a16:creationId xmlns:a16="http://schemas.microsoft.com/office/drawing/2014/main" id="{643CA0EC-3781-A923-4E71-8C219A819613}"/>
              </a:ext>
            </a:extLst>
          </p:cNvPr>
          <p:cNvSpPr/>
          <p:nvPr/>
        </p:nvSpPr>
        <p:spPr>
          <a:xfrm>
            <a:off x="852256" y="5247633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7DFB6E8A-4B0D-BFF1-5AC3-8D5DD543E2A4}"/>
              </a:ext>
            </a:extLst>
          </p:cNvPr>
          <p:cNvCxnSpPr>
            <a:cxnSpLocks/>
          </p:cNvCxnSpPr>
          <p:nvPr/>
        </p:nvCxnSpPr>
        <p:spPr>
          <a:xfrm>
            <a:off x="1269507" y="4460240"/>
            <a:ext cx="0" cy="697686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A78CAB33-531F-F026-8146-BCAC8C4532B5}"/>
              </a:ext>
            </a:extLst>
          </p:cNvPr>
          <p:cNvSpPr txBox="1"/>
          <p:nvPr/>
        </p:nvSpPr>
        <p:spPr>
          <a:xfrm>
            <a:off x="687661" y="4644293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A245397-4BA9-C1FB-0F6D-DA5367498633}"/>
              </a:ext>
            </a:extLst>
          </p:cNvPr>
          <p:cNvSpPr txBox="1"/>
          <p:nvPr/>
        </p:nvSpPr>
        <p:spPr>
          <a:xfrm>
            <a:off x="4416248" y="5485061"/>
            <a:ext cx="75657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 err="1"/>
              <a:t>Dropshipper</a:t>
            </a:r>
            <a:r>
              <a:rPr lang="en-US" dirty="0"/>
              <a:t> purchases on the platform as if he is a consumer</a:t>
            </a:r>
          </a:p>
          <a:p>
            <a:pPr algn="l"/>
            <a:r>
              <a:rPr lang="en-US" dirty="0"/>
              <a:t>Platform applies platform fiction + </a:t>
            </a:r>
            <a:r>
              <a:rPr lang="en-US" dirty="0" err="1"/>
              <a:t>iOSS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Dropshipper</a:t>
            </a:r>
            <a:r>
              <a:rPr lang="en-US" dirty="0"/>
              <a:t> makes additional VAT payment through </a:t>
            </a:r>
            <a:r>
              <a:rPr lang="en-US" dirty="0" err="1"/>
              <a:t>iOSS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195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8B700B-75E7-F08D-0B68-795C7BCB5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AE1D84-DD8E-FC92-BD3D-6894C1D2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13</a:t>
            </a:fld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9630E-048D-14A4-588D-C2AD430186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9" y="2039229"/>
            <a:ext cx="6918063" cy="2640771"/>
          </a:xfrm>
        </p:spPr>
        <p:txBody>
          <a:bodyPr/>
          <a:lstStyle/>
          <a:p>
            <a:r>
              <a:rPr lang="en-US" sz="4000" dirty="0"/>
              <a:t>VAT rules are not well suited for international </a:t>
            </a:r>
            <a:r>
              <a:rPr lang="en-US" sz="4000" dirty="0" err="1"/>
              <a:t>dropshipping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81910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0762-C5FB-3819-07B3-8628FA33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Upcoming Meetings/Events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71B0A-4F8C-9778-0D67-468306D4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C77C5-29CE-3505-B917-53C1C065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14</a:t>
            </a:fld>
            <a:endParaRPr lang="en-GB" noProof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4FB9BDC-D930-BAAC-B0B1-72587B60B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620567"/>
              </p:ext>
            </p:extLst>
          </p:nvPr>
        </p:nvGraphicFramePr>
        <p:xfrm>
          <a:off x="772885" y="1404257"/>
          <a:ext cx="10123775" cy="4671555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330655">
                  <a:extLst>
                    <a:ext uri="{9D8B030D-6E8A-4147-A177-3AD203B41FA5}">
                      <a16:colId xmlns:a16="http://schemas.microsoft.com/office/drawing/2014/main" val="2616939810"/>
                    </a:ext>
                  </a:extLst>
                </a:gridCol>
                <a:gridCol w="2367642">
                  <a:extLst>
                    <a:ext uri="{9D8B030D-6E8A-4147-A177-3AD203B41FA5}">
                      <a16:colId xmlns:a16="http://schemas.microsoft.com/office/drawing/2014/main" val="1722158863"/>
                    </a:ext>
                  </a:extLst>
                </a:gridCol>
                <a:gridCol w="4879041">
                  <a:extLst>
                    <a:ext uri="{9D8B030D-6E8A-4147-A177-3AD203B41FA5}">
                      <a16:colId xmlns:a16="http://schemas.microsoft.com/office/drawing/2014/main" val="2501381556"/>
                    </a:ext>
                  </a:extLst>
                </a:gridCol>
                <a:gridCol w="1546437">
                  <a:extLst>
                    <a:ext uri="{9D8B030D-6E8A-4147-A177-3AD203B41FA5}">
                      <a16:colId xmlns:a16="http://schemas.microsoft.com/office/drawing/2014/main" val="1260591795"/>
                    </a:ext>
                  </a:extLst>
                </a:gridCol>
              </a:tblGrid>
              <a:tr h="769719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bg1"/>
                          </a:solidFill>
                        </a:rPr>
                        <a:t>Date/Time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bg1"/>
                          </a:solidFill>
                        </a:rPr>
                        <a:t>Meeting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bg1"/>
                          </a:solidFill>
                        </a:rPr>
                        <a:t>Topics/Themes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bg1"/>
                          </a:solidFill>
                        </a:rPr>
                        <a:t>Location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00134671"/>
                  </a:ext>
                </a:extLst>
              </a:tr>
              <a:tr h="769719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Fall 2023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Teams call VAT SIG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Tbd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Teams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63067661"/>
                  </a:ext>
                </a:extLst>
              </a:tr>
              <a:tr h="76971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E-mail Wilder of LEA if you want to be added to the LEA Global VAT Group in Teams (k.wilder@lea.com)</a:t>
                      </a:r>
                    </a:p>
                    <a:p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04482021"/>
                  </a:ext>
                </a:extLst>
              </a:tr>
              <a:tr h="769719"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5321310"/>
                  </a:ext>
                </a:extLst>
              </a:tr>
              <a:tr h="769719"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3524337"/>
                  </a:ext>
                </a:extLst>
              </a:tr>
              <a:tr h="769719"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B w="12700">
                      <a:solidFill>
                        <a:schemeClr val="bg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B w="12700">
                      <a:solidFill>
                        <a:schemeClr val="bg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B w="12700">
                      <a:solidFill>
                        <a:schemeClr val="bg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B w="12700">
                      <a:solidFill>
                        <a:schemeClr val="bg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354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42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73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8B700B-75E7-F08D-0B68-795C7BCB5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AE1D84-DD8E-FC92-BD3D-6894C1D2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2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9630E-048D-14A4-588D-C2AD430186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39229"/>
            <a:ext cx="4204542" cy="2640771"/>
          </a:xfrm>
        </p:spPr>
        <p:txBody>
          <a:bodyPr/>
          <a:lstStyle/>
          <a:p>
            <a:r>
              <a:rPr lang="en-US" sz="4000" dirty="0" err="1"/>
              <a:t>Dropshipping</a:t>
            </a:r>
            <a:endParaRPr lang="en-US" sz="4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B7974C-6B26-CCBB-71F2-47B9F2A760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Dropshipping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is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 order fulfillment method where a business doesn't keep the products it sells in stock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Instead, the seller purchases inventory as needed from a third party—usually a wholesaler or manufacturer—to fulfill orders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053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71B0A-4F8C-9778-0D67-468306D4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C77C5-29CE-3505-B917-53C1C065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8A0B31-6894-E57D-3545-E2E5B584E9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/>
          <a:p>
            <a:pPr marL="269875" indent="-269875"/>
            <a:endParaRPr lang="en-US" dirty="0"/>
          </a:p>
          <a:p>
            <a:pPr marL="269875" indent="-269875"/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210D423-39F8-7F3C-F24F-8AD8FE0595FB}"/>
              </a:ext>
            </a:extLst>
          </p:cNvPr>
          <p:cNvSpPr txBox="1">
            <a:spLocks/>
          </p:cNvSpPr>
          <p:nvPr/>
        </p:nvSpPr>
        <p:spPr>
          <a:xfrm>
            <a:off x="540000" y="646817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7A024F84-83F3-6C0B-7E47-188A8A9E498C}"/>
              </a:ext>
            </a:extLst>
          </p:cNvPr>
          <p:cNvSpPr txBox="1">
            <a:spLocks/>
          </p:cNvSpPr>
          <p:nvPr/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LEA GLOBAL</a:t>
            </a:r>
            <a:endParaRPr lang="en-GB" dirty="0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B9775CD-2B0A-B614-4ECF-3B4F5A896D83}"/>
              </a:ext>
            </a:extLst>
          </p:cNvPr>
          <p:cNvSpPr txBox="1">
            <a:spLocks/>
          </p:cNvSpPr>
          <p:nvPr/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868178-02AE-42FC-958D-6B8F13B6017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79825DA-0121-5C9C-9DAE-1EF241B247E5}"/>
              </a:ext>
            </a:extLst>
          </p:cNvPr>
          <p:cNvSpPr txBox="1">
            <a:spLocks/>
          </p:cNvSpPr>
          <p:nvPr/>
        </p:nvSpPr>
        <p:spPr>
          <a:xfrm>
            <a:off x="538163" y="1152000"/>
            <a:ext cx="11114088" cy="4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 kern="12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50" dirty="0"/>
              <a:t>Domestic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4852A41-F404-D4C4-A34F-498E56A5E317}"/>
              </a:ext>
            </a:extLst>
          </p:cNvPr>
          <p:cNvSpPr txBox="1">
            <a:spLocks/>
          </p:cNvSpPr>
          <p:nvPr/>
        </p:nvSpPr>
        <p:spPr>
          <a:xfrm>
            <a:off x="3966863" y="1919895"/>
            <a:ext cx="4001736" cy="599789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/>
              <a:t>Netherlands</a:t>
            </a:r>
            <a:endParaRPr lang="en-US" sz="2400" b="1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F6E5A64D-96D8-FBF5-F374-E00C8574C785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704FFBF-6529-0791-EB25-50936F6FFFB2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E30744BF-00CF-9663-0598-AB8805DE2DA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5B769618-92BF-8A30-15C9-FF783A755D3C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5F88CF8B-9B09-D67C-CBA8-AAD005117829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796BF477-23D8-2CA0-7538-8386703F187F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D6CBD0E9-6BA9-5EBF-3B40-896E652D75A2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</a:t>
            </a:r>
            <a:endParaRPr lang="en-NL" dirty="0" err="1"/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22566782-F265-FF9B-9C7C-C0160D741438}"/>
              </a:ext>
            </a:extLst>
          </p:cNvPr>
          <p:cNvCxnSpPr/>
          <p:nvPr/>
        </p:nvCxnSpPr>
        <p:spPr>
          <a:xfrm>
            <a:off x="2880000" y="4561840"/>
            <a:ext cx="639608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2A231047-C0D2-9818-F657-6D1505F556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2882532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4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Intracommunity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Germany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Germany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678E35BD-373C-A709-CE0D-FEE99A8C2470}"/>
              </a:ext>
            </a:extLst>
          </p:cNvPr>
          <p:cNvCxnSpPr/>
          <p:nvPr/>
        </p:nvCxnSpPr>
        <p:spPr>
          <a:xfrm>
            <a:off x="2880000" y="4561840"/>
            <a:ext cx="639608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A3EED4E-A104-C1C8-B79F-58F5C9953E8E}"/>
              </a:ext>
            </a:extLst>
          </p:cNvPr>
          <p:cNvSpPr txBox="1"/>
          <p:nvPr/>
        </p:nvSpPr>
        <p:spPr>
          <a:xfrm>
            <a:off x="1029810" y="5663953"/>
            <a:ext cx="5353235" cy="5463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Is Order 2 an intracommunity supply?</a:t>
            </a:r>
          </a:p>
          <a:p>
            <a:pPr algn="l"/>
            <a:r>
              <a:rPr lang="en-US" dirty="0"/>
              <a:t>Is Order 1 an intracommunity distance sale?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192073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5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Intracommunity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Germany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678E35BD-373C-A709-CE0D-FEE99A8C2470}"/>
              </a:ext>
            </a:extLst>
          </p:cNvPr>
          <p:cNvCxnSpPr/>
          <p:nvPr/>
        </p:nvCxnSpPr>
        <p:spPr>
          <a:xfrm>
            <a:off x="2880000" y="4561840"/>
            <a:ext cx="639608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1D17AAA-A011-A402-A6E6-DC290B4623E7}"/>
              </a:ext>
            </a:extLst>
          </p:cNvPr>
          <p:cNvSpPr txBox="1"/>
          <p:nvPr/>
        </p:nvSpPr>
        <p:spPr>
          <a:xfrm>
            <a:off x="1029810" y="5663953"/>
            <a:ext cx="9087313" cy="5463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Is Order 2 an intracommunity supply? </a:t>
            </a:r>
            <a:r>
              <a:rPr lang="en-US" dirty="0" err="1"/>
              <a:t>EcJ</a:t>
            </a:r>
            <a:r>
              <a:rPr lang="en-US" dirty="0"/>
              <a:t> case B (C-696/20) reflects a potential issue!</a:t>
            </a:r>
          </a:p>
          <a:p>
            <a:pPr algn="l"/>
            <a:r>
              <a:rPr lang="en-US" dirty="0"/>
              <a:t>Is Order 1 an intracommunity distance sale?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217458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6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Intracommunity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Belgium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Germany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678E35BD-373C-A709-CE0D-FEE99A8C2470}"/>
              </a:ext>
            </a:extLst>
          </p:cNvPr>
          <p:cNvCxnSpPr/>
          <p:nvPr/>
        </p:nvCxnSpPr>
        <p:spPr>
          <a:xfrm>
            <a:off x="2880000" y="4561840"/>
            <a:ext cx="639608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A6D458A-3F85-16FA-D7E0-27377BF153F0}"/>
              </a:ext>
            </a:extLst>
          </p:cNvPr>
          <p:cNvSpPr txBox="1"/>
          <p:nvPr/>
        </p:nvSpPr>
        <p:spPr>
          <a:xfrm>
            <a:off x="852255" y="5520145"/>
            <a:ext cx="9315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/>
              <a:t>Is Order 2 an intracommunity supply?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Working Paper 1040 VAT Committee </a:t>
            </a:r>
          </a:p>
          <a:p>
            <a:pPr algn="l"/>
            <a:r>
              <a:rPr lang="en-US" dirty="0"/>
              <a:t>Is Order 1 an intracommunity distance sale?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98499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7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With non EU supplier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China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Netherlands / Belgium / Germany / etc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678E35BD-373C-A709-CE0D-FEE99A8C2470}"/>
              </a:ext>
            </a:extLst>
          </p:cNvPr>
          <p:cNvCxnSpPr/>
          <p:nvPr/>
        </p:nvCxnSpPr>
        <p:spPr>
          <a:xfrm>
            <a:off x="2880000" y="4561840"/>
            <a:ext cx="639608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2128267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8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With non EU supplier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China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Netherlands / Belgium / Germany / etc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Platform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678E35BD-373C-A709-CE0D-FEE99A8C2470}"/>
              </a:ext>
            </a:extLst>
          </p:cNvPr>
          <p:cNvCxnSpPr>
            <a:cxnSpLocks/>
          </p:cNvCxnSpPr>
          <p:nvPr/>
        </p:nvCxnSpPr>
        <p:spPr>
          <a:xfrm flipV="1">
            <a:off x="3306600" y="4561840"/>
            <a:ext cx="5969480" cy="101333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EB277C8-8581-ACB8-4B83-AB256E041875}"/>
              </a:ext>
            </a:extLst>
          </p:cNvPr>
          <p:cNvSpPr/>
          <p:nvPr/>
        </p:nvSpPr>
        <p:spPr>
          <a:xfrm>
            <a:off x="852256" y="5247633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1BD8CD9F-9288-99E2-F1EB-DFCEB934B455}"/>
              </a:ext>
            </a:extLst>
          </p:cNvPr>
          <p:cNvCxnSpPr>
            <a:cxnSpLocks/>
          </p:cNvCxnSpPr>
          <p:nvPr/>
        </p:nvCxnSpPr>
        <p:spPr>
          <a:xfrm>
            <a:off x="1269507" y="4460240"/>
            <a:ext cx="0" cy="697686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A456797B-C10D-7239-5B73-65689FBA2034}"/>
              </a:ext>
            </a:extLst>
          </p:cNvPr>
          <p:cNvSpPr txBox="1"/>
          <p:nvPr/>
        </p:nvSpPr>
        <p:spPr>
          <a:xfrm>
            <a:off x="687661" y="4644293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21805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Visualisation of </a:t>
            </a:r>
            <a:r>
              <a:rPr lang="en-GB" dirty="0" err="1"/>
              <a:t>dropshipping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9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618B47-1909-069F-A6ED-8794A5325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With non EU supplier – prior to 1 July 2021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B02894-B87B-752F-B626-04DCD4BF9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864" y="1919895"/>
            <a:ext cx="2768736" cy="599789"/>
          </a:xfrm>
        </p:spPr>
        <p:txBody>
          <a:bodyPr/>
          <a:lstStyle/>
          <a:p>
            <a:pPr algn="ctr"/>
            <a:r>
              <a:rPr lang="en-GB" sz="2400" dirty="0"/>
              <a:t>China</a:t>
            </a:r>
            <a:endParaRPr lang="en-US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FC116E-1D6F-9A59-F275-41D54988B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000" y="1919895"/>
            <a:ext cx="3127967" cy="599789"/>
          </a:xfrm>
        </p:spPr>
        <p:txBody>
          <a:bodyPr/>
          <a:lstStyle/>
          <a:p>
            <a:pPr algn="ctr"/>
            <a:r>
              <a:rPr lang="en-GB" sz="2400" dirty="0"/>
              <a:t>Netherlands / Belgium / Germany / etc</a:t>
            </a:r>
            <a:endParaRPr lang="en-US" sz="24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0CD4A-E91D-F55E-E53D-2126B55EBC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6863" y="1919895"/>
            <a:ext cx="4001736" cy="599789"/>
          </a:xfrm>
        </p:spPr>
        <p:txBody>
          <a:bodyPr/>
          <a:lstStyle/>
          <a:p>
            <a:pPr algn="ctr"/>
            <a:r>
              <a:rPr lang="en-GB" sz="2400" dirty="0"/>
              <a:t>Netherlands</a:t>
            </a:r>
            <a:endParaRPr lang="en-US" sz="24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1CBD6BC-A125-AD7C-0FD3-D0C4A06D7757}"/>
              </a:ext>
            </a:extLst>
          </p:cNvPr>
          <p:cNvSpPr/>
          <p:nvPr/>
        </p:nvSpPr>
        <p:spPr>
          <a:xfrm>
            <a:off x="852256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Platform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F29FAB9-632E-D0C1-CBED-90105B62E459}"/>
              </a:ext>
            </a:extLst>
          </p:cNvPr>
          <p:cNvSpPr/>
          <p:nvPr/>
        </p:nvSpPr>
        <p:spPr>
          <a:xfrm>
            <a:off x="5017363" y="3429000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Dropshipper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webshop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NL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5290E0-5AEE-8314-DFED-B0636FB5D08B}"/>
              </a:ext>
            </a:extLst>
          </p:cNvPr>
          <p:cNvSpPr/>
          <p:nvPr/>
        </p:nvSpPr>
        <p:spPr>
          <a:xfrm>
            <a:off x="9276080" y="3424632"/>
            <a:ext cx="1655920" cy="103560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Consumer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A8DA74-081B-EAC9-A35B-F49A66A57DAD}"/>
              </a:ext>
            </a:extLst>
          </p:cNvPr>
          <p:cNvCxnSpPr/>
          <p:nvPr/>
        </p:nvCxnSpPr>
        <p:spPr>
          <a:xfrm flipH="1">
            <a:off x="7274560" y="3738880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D058624E-B312-AAC4-3FF9-D8629B8CE412}"/>
              </a:ext>
            </a:extLst>
          </p:cNvPr>
          <p:cNvSpPr txBox="1"/>
          <p:nvPr/>
        </p:nvSpPr>
        <p:spPr>
          <a:xfrm>
            <a:off x="5821680" y="4663441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Delivery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5B6B0132-81DF-BB8C-C1BF-E1187791240C}"/>
              </a:ext>
            </a:extLst>
          </p:cNvPr>
          <p:cNvCxnSpPr/>
          <p:nvPr/>
        </p:nvCxnSpPr>
        <p:spPr>
          <a:xfrm flipH="1">
            <a:off x="3042303" y="3745124"/>
            <a:ext cx="1849120" cy="0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41B6CF6B-504D-6A67-DD44-BCE2EC1CAD6B}"/>
              </a:ext>
            </a:extLst>
          </p:cNvPr>
          <p:cNvSpPr txBox="1"/>
          <p:nvPr/>
        </p:nvSpPr>
        <p:spPr>
          <a:xfrm>
            <a:off x="3529983" y="3430876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D903290-76F1-03E3-8667-D2D09012E3B1}"/>
              </a:ext>
            </a:extLst>
          </p:cNvPr>
          <p:cNvSpPr txBox="1"/>
          <p:nvPr/>
        </p:nvSpPr>
        <p:spPr>
          <a:xfrm>
            <a:off x="7959988" y="3434438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1</a:t>
            </a:r>
            <a:endParaRPr lang="en-NL" dirty="0" err="1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563C9C7-6287-D1B1-86E6-DDA95A9CCCCA}"/>
              </a:ext>
            </a:extLst>
          </p:cNvPr>
          <p:cNvSpPr txBox="1"/>
          <p:nvPr/>
        </p:nvSpPr>
        <p:spPr>
          <a:xfrm>
            <a:off x="3985955" y="5515747"/>
            <a:ext cx="7565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/>
              <a:t>Goods are imported into the EU with consumer as importer of record, using low value consignment relief if possible (value of consignment &lt; EUR 22)</a:t>
            </a:r>
            <a:endParaRPr lang="en-NL" dirty="0" err="1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17B9B929-BC0F-54B4-05AF-6A979EF51473}"/>
              </a:ext>
            </a:extLst>
          </p:cNvPr>
          <p:cNvCxnSpPr>
            <a:cxnSpLocks/>
          </p:cNvCxnSpPr>
          <p:nvPr/>
        </p:nvCxnSpPr>
        <p:spPr>
          <a:xfrm flipV="1">
            <a:off x="3306600" y="4561840"/>
            <a:ext cx="5969480" cy="101333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hoek 10">
            <a:extLst>
              <a:ext uri="{FF2B5EF4-FFF2-40B4-BE49-F238E27FC236}">
                <a16:creationId xmlns:a16="http://schemas.microsoft.com/office/drawing/2014/main" id="{4D7004E4-F85A-563F-2D42-B6C296D852CD}"/>
              </a:ext>
            </a:extLst>
          </p:cNvPr>
          <p:cNvSpPr/>
          <p:nvPr/>
        </p:nvSpPr>
        <p:spPr>
          <a:xfrm>
            <a:off x="852256" y="5247633"/>
            <a:ext cx="2157274" cy="909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Wholeseller</a:t>
            </a:r>
            <a:r>
              <a:rPr lang="en-US" dirty="0">
                <a:solidFill>
                  <a:schemeClr val="tx1"/>
                </a:solidFill>
              </a:rPr>
              <a:t> / Trader</a:t>
            </a:r>
            <a:endParaRPr lang="en-NL" dirty="0">
              <a:solidFill>
                <a:schemeClr val="tx1"/>
              </a:solidFill>
            </a:endParaRP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0FAB9EA6-23C7-4EC5-B992-DADDA461B4F6}"/>
              </a:ext>
            </a:extLst>
          </p:cNvPr>
          <p:cNvCxnSpPr>
            <a:cxnSpLocks/>
          </p:cNvCxnSpPr>
          <p:nvPr/>
        </p:nvCxnSpPr>
        <p:spPr>
          <a:xfrm>
            <a:off x="1269507" y="4460240"/>
            <a:ext cx="0" cy="697686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1AD17E74-73EB-0CDE-5F63-CD38DDC3479C}"/>
              </a:ext>
            </a:extLst>
          </p:cNvPr>
          <p:cNvSpPr txBox="1"/>
          <p:nvPr/>
        </p:nvSpPr>
        <p:spPr>
          <a:xfrm>
            <a:off x="687661" y="4644293"/>
            <a:ext cx="1163692" cy="2126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/>
              <a:t>Order 2</a:t>
            </a:r>
            <a:endParaRPr lang="en-NL" dirty="0" err="1"/>
          </a:p>
        </p:txBody>
      </p:sp>
    </p:spTree>
    <p:extLst>
      <p:ext uri="{BB962C8B-B14F-4D97-AF65-F5344CB8AC3E}">
        <p14:creationId xmlns:p14="http://schemas.microsoft.com/office/powerpoint/2010/main" val="2293617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FBA - LEA">
      <a:dk1>
        <a:srgbClr val="00335B"/>
      </a:dk1>
      <a:lt1>
        <a:sysClr val="window" lastClr="FFFFFF"/>
      </a:lt1>
      <a:dk2>
        <a:srgbClr val="00A7CE"/>
      </a:dk2>
      <a:lt2>
        <a:srgbClr val="EA7600"/>
      </a:lt2>
      <a:accent1>
        <a:srgbClr val="00335B"/>
      </a:accent1>
      <a:accent2>
        <a:srgbClr val="00A7CE"/>
      </a:accent2>
      <a:accent3>
        <a:srgbClr val="EA7600"/>
      </a:accent3>
      <a:accent4>
        <a:srgbClr val="D7D2CB"/>
      </a:accent4>
      <a:accent5>
        <a:srgbClr val="00335B"/>
      </a:accent5>
      <a:accent6>
        <a:srgbClr val="00A7CE"/>
      </a:accent6>
      <a:hlink>
        <a:srgbClr val="0563C1"/>
      </a:hlink>
      <a:folHlink>
        <a:srgbClr val="954F72"/>
      </a:folHlink>
    </a:clrScheme>
    <a:fontScheme name="FBA - LEA">
      <a:majorFont>
        <a:latin typeface="Red Hat Display Medium"/>
        <a:ea typeface=""/>
        <a:cs typeface=""/>
      </a:majorFont>
      <a:minorFont>
        <a:latin typeface="Red Hat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A Global Overview PPT pres" id="{622C9258-073F-4422-B628-487F0168238C}" vid="{94FC0850-3801-471B-9FC1-711D1F30F0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A7531D33E91644A647A42C4150AC8D" ma:contentTypeVersion="4" ma:contentTypeDescription="Create a new document." ma:contentTypeScope="" ma:versionID="e617d61dc9d35fc8818bf7b33292eca4">
  <xsd:schema xmlns:xsd="http://www.w3.org/2001/XMLSchema" xmlns:xs="http://www.w3.org/2001/XMLSchema" xmlns:p="http://schemas.microsoft.com/office/2006/metadata/properties" xmlns:ns2="14cb1219-6ded-4208-84ae-c043f6ccdd8a" xmlns:ns3="f2c573dd-91fe-4d4b-b2ba-1325231c8824" targetNamespace="http://schemas.microsoft.com/office/2006/metadata/properties" ma:root="true" ma:fieldsID="5e6b50084a91dc4ef7a327bff0e8bc49" ns2:_="" ns3:_="">
    <xsd:import namespace="14cb1219-6ded-4208-84ae-c043f6ccdd8a"/>
    <xsd:import namespace="f2c573dd-91fe-4d4b-b2ba-1325231c8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cb1219-6ded-4208-84ae-c043f6ccdd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573dd-91fe-4d4b-b2ba-1325231c8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C0F78A-49D3-4F7D-A77D-F087E29B45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1D14AC-5CAF-45E4-A970-D53CA5CDB5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cb1219-6ded-4208-84ae-c043f6ccdd8a"/>
    <ds:schemaRef ds:uri="f2c573dd-91fe-4d4b-b2ba-1325231c88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170A0B-53E5-4555-A08C-D184AAF8D9D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</TotalTime>
  <Words>647</Words>
  <Application>Microsoft Office PowerPoint</Application>
  <PresentationFormat>Breedbeeld</PresentationFormat>
  <Paragraphs>183</Paragraphs>
  <Slides>15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15</vt:i4>
      </vt:variant>
    </vt:vector>
  </HeadingPairs>
  <TitlesOfParts>
    <vt:vector size="25" baseType="lpstr">
      <vt:lpstr>Arial</vt:lpstr>
      <vt:lpstr>Arial</vt:lpstr>
      <vt:lpstr>Calibri</vt:lpstr>
      <vt:lpstr>Calibri Light</vt:lpstr>
      <vt:lpstr>Red Hat Display</vt:lpstr>
      <vt:lpstr>Red Hat Display Light</vt:lpstr>
      <vt:lpstr>Red Hat Display Medium</vt:lpstr>
      <vt:lpstr>Red Hat Display SemiBold</vt:lpstr>
      <vt:lpstr>office theme</vt:lpstr>
      <vt:lpstr>Office Theme</vt:lpstr>
      <vt:lpstr>LEA Global</vt:lpstr>
      <vt:lpstr>PowerPoint-presentatie</vt:lpstr>
      <vt:lpstr>PowerPoint-presentatie</vt:lpstr>
      <vt:lpstr>Visualisation of dropshipping</vt:lpstr>
      <vt:lpstr>Visualisation of dropshipping</vt:lpstr>
      <vt:lpstr>Visualisation of dropshipping</vt:lpstr>
      <vt:lpstr>Visualisation of dropshipping</vt:lpstr>
      <vt:lpstr>Visualisation of dropshipping</vt:lpstr>
      <vt:lpstr>Visualisation of dropshipping</vt:lpstr>
      <vt:lpstr>Visualisation of dropshipping</vt:lpstr>
      <vt:lpstr>Visualisation of dropshipping</vt:lpstr>
      <vt:lpstr>Visualisation of dropshipping</vt:lpstr>
      <vt:lpstr>PowerPoint-presentatie</vt:lpstr>
      <vt:lpstr>Upcoming Meetings/Events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Thijs Bijlard</dc:creator>
  <cp:lastModifiedBy>Thijs Bijlard</cp:lastModifiedBy>
  <cp:revision>6</cp:revision>
  <dcterms:created xsi:type="dcterms:W3CDTF">2023-03-14T10:00:22Z</dcterms:created>
  <dcterms:modified xsi:type="dcterms:W3CDTF">2023-04-20T06:51:19Z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0x01010047A7531D33E91644A647A42C4150AC8D</vt:lpwstr>
  </property>
</Properties>
</file>