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648" r:id="rId5"/>
  </p:sldMasterIdLst>
  <p:notesMasterIdLst>
    <p:notesMasterId r:id="rId13"/>
  </p:notesMasterIdLst>
  <p:sldIdLst>
    <p:sldId id="295" r:id="rId6"/>
    <p:sldId id="292" r:id="rId7"/>
    <p:sldId id="286" r:id="rId8"/>
    <p:sldId id="281" r:id="rId9"/>
    <p:sldId id="285" r:id="rId10"/>
    <p:sldId id="26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67FEE-0EDF-4F99-A162-33A2AD79E119}" v="40" dt="2023-03-10T14:20:11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B86F5-9099-46B7-9840-6CCBA7F8B7C1}" type="datetimeFigureOut">
              <a:t>29/04/2023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B8F2A-0301-42AF-8622-DCA90F0B2C7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C480F-11B2-4179-8A24-86278DA626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9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D0F55F-2901-502E-4F83-1FD61F8815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4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1D14B-FD63-9377-9E99-02AFA360C5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84200" y="523800"/>
            <a:ext cx="1290600" cy="959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E5FEEF-69B2-2E06-66CD-29F66CDCB7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49000" y="1665000"/>
            <a:ext cx="1159200" cy="1159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8C77CA-8027-A06C-5345-3F91531B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837000"/>
            <a:ext cx="8100000" cy="315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1093B-4565-19E5-41E5-66F3CABB01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6000" y="1305000"/>
            <a:ext cx="8100000" cy="1620000"/>
          </a:xfrm>
        </p:spPr>
        <p:txBody>
          <a:bodyPr/>
          <a:lstStyle>
            <a:lvl1pPr>
              <a:lnSpc>
                <a:spcPct val="80000"/>
              </a:lnSpc>
              <a:spcAft>
                <a:spcPts val="1350"/>
              </a:spcAft>
              <a:defRPr sz="4300"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1450">
                <a:latin typeface="+mj-lt"/>
              </a:defRPr>
            </a:lvl2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99B5DA-4BAC-28F1-0B49-B2B9254435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4138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C3D9B-1136-2E67-6A4D-84B4B79D44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4CF-317C-4B06-9C85-1F3EFD50E51A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6600" y="873000"/>
            <a:ext cx="6449400" cy="3483000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6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BAE69D-A440-E957-D74D-795487717A09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811AFF-6ADA-D741-FC9E-D30D7ACAE135}"/>
              </a:ext>
            </a:extLst>
          </p:cNvPr>
          <p:cNvCxnSpPr/>
          <p:nvPr userDrawn="1"/>
        </p:nvCxnSpPr>
        <p:spPr>
          <a:xfrm>
            <a:off x="5346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9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F539E-6446-6C53-23BA-DE7EF4A630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FA65-E013-425D-91CB-239AFAE310E0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6ACD36-C69E-4E1E-98A0-07DAFD1DF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165625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E3D21A1-8623-6B6D-670D-0D6264A94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3000" y="2114550"/>
            <a:ext cx="1980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3FE07C-D27F-CAAA-5ED3-D0CF7E50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90000" y="2114550"/>
            <a:ext cx="1980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77E137-F033-0673-B6BF-C53940152983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16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F539E-6446-6C53-23BA-DE7EF4A630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FBFB-EEB8-4008-941D-9601662B1C66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E3D21A1-8623-6B6D-670D-0D6264A94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9470" y="2114550"/>
            <a:ext cx="1728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3FE07C-D27F-CAAA-5ED3-D0CF7E50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88388" y="2114550"/>
            <a:ext cx="2052228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77E137-F033-0673-B6BF-C53940152983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C3D9B-1136-2E67-6A4D-84B4B79D44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745000"/>
            <a:ext cx="11112250" cy="2502000"/>
          </a:xfrm>
        </p:spPr>
        <p:txBody>
          <a:bodyPr/>
          <a:lstStyle>
            <a:lvl1pPr>
              <a:spcAft>
                <a:spcPts val="0"/>
              </a:spcAft>
              <a:defRPr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6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1424-0B78-45C2-BA4D-B3449B4BBD00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BA5118-4993-6E95-6F4E-3E465103162B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07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(dark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99B2-1932-4134-B12B-80F4B3A3240C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6D3C7-2BAD-B191-E642-49F02275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>
            <a:lvl1pPr marL="270000" indent="-270000"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>
                <a:latin typeface="+mj-lt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>
              <a:spcAft>
                <a:spcPts val="5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0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AF8-52C8-4831-931C-5217EEE271CF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6D3C7-2BAD-B191-E642-49F02275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>
            <a:lvl1pPr marL="270000" indent="-270000"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8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F86B-A367-4E45-BA91-992D41E5EA86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061000"/>
            <a:ext cx="3780000" cy="2619000"/>
          </a:xfrm>
        </p:spPr>
        <p:txBody>
          <a:bodyPr/>
          <a:lstStyle>
            <a:lvl1pPr>
              <a:spcAft>
                <a:spcPts val="0"/>
              </a:spcAft>
              <a:defRPr>
                <a:latin typeface="+mj-lt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F42483-C1FD-5BCD-A9BB-304332E6FF18}"/>
              </a:ext>
            </a:extLst>
          </p:cNvPr>
          <p:cNvCxnSpPr/>
          <p:nvPr userDrawn="1"/>
        </p:nvCxnSpPr>
        <p:spPr>
          <a:xfrm>
            <a:off x="539750" y="1800000"/>
            <a:ext cx="1111225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A0FF9F-1DC4-E9C4-78A4-812FA26D0F29}"/>
              </a:ext>
            </a:extLst>
          </p:cNvPr>
          <p:cNvCxnSpPr/>
          <p:nvPr userDrawn="1"/>
        </p:nvCxnSpPr>
        <p:spPr>
          <a:xfrm>
            <a:off x="540000" y="4968000"/>
            <a:ext cx="1111225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027639-22FF-21B9-268D-1205F1713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0000" y="2034000"/>
            <a:ext cx="6071457" cy="2700000"/>
          </a:xfrm>
        </p:spPr>
        <p:txBody>
          <a:bodyPr/>
          <a:lstStyle>
            <a:lvl1pPr>
              <a:lnSpc>
                <a:spcPct val="105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44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2114550"/>
            <a:ext cx="11112000" cy="4059602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70000" indent="-270000">
              <a:spcAft>
                <a:spcPts val="500"/>
              </a:spcAft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2FAF-6B80-4FB7-8028-ABD97307CD0D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‹Nº›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924000"/>
            <a:ext cx="27666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473C-2B80-46E8-B63E-C5A6C869A492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‹Nº›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AE3A82-BF60-043F-19DB-AEBBE76BA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F56DF2-A943-F81B-67D1-83613472A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6600" y="2214000"/>
            <a:ext cx="1980000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97BD0EC-3868-4FBD-0026-D9AF18A979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114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D96F56-872B-5798-B9BA-B767E05F6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0000" y="2214000"/>
            <a:ext cx="2352599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5FC30E1-684F-E661-A200-68AEEA543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90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11321E3-2BDF-7929-AED6-2D014942B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55599" y="2214000"/>
            <a:ext cx="3213000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F5595-521B-E947-30DA-A5079B8E80D8}"/>
              </a:ext>
            </a:extLst>
          </p:cNvPr>
          <p:cNvCxnSpPr/>
          <p:nvPr userDrawn="1"/>
        </p:nvCxnSpPr>
        <p:spPr>
          <a:xfrm>
            <a:off x="38160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7FB656-0CF6-7346-DBE6-147F1AFE4D66}"/>
              </a:ext>
            </a:extLst>
          </p:cNvPr>
          <p:cNvCxnSpPr/>
          <p:nvPr userDrawn="1"/>
        </p:nvCxnSpPr>
        <p:spPr>
          <a:xfrm>
            <a:off x="82620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2126A9-A605-0909-E98C-2B7C04ED8FD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969000" y="3924000"/>
            <a:ext cx="39996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05E65F7-0441-778C-C55F-F97749BAFC5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411400" y="3924000"/>
            <a:ext cx="31212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6448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897000"/>
            <a:ext cx="2610000" cy="2267262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7FFB-4523-43CC-A2AE-04F336263E74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‹Nº›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AE3A82-BF60-043F-19DB-AEBBE76BA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F56DF2-A943-F81B-67D1-83613472A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1838" y="2214000"/>
            <a:ext cx="1733399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97BD0EC-3868-4FBD-0026-D9AF18A979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9758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D96F56-872B-5798-B9BA-B767E05F6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14486" y="2214000"/>
            <a:ext cx="1733457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5FC30E1-684F-E661-A200-68AEEA543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957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11321E3-2BDF-7929-AED6-2D014942B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7788" y="2214000"/>
            <a:ext cx="1733400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F5595-521B-E947-30DA-A5079B8E80D8}"/>
              </a:ext>
            </a:extLst>
          </p:cNvPr>
          <p:cNvCxnSpPr>
            <a:cxnSpLocks/>
          </p:cNvCxnSpPr>
          <p:nvPr userDrawn="1"/>
        </p:nvCxnSpPr>
        <p:spPr>
          <a:xfrm>
            <a:off x="3250800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7FB656-0CF6-7346-DBE6-147F1AFE4D66}"/>
              </a:ext>
            </a:extLst>
          </p:cNvPr>
          <p:cNvCxnSpPr>
            <a:cxnSpLocks/>
          </p:cNvCxnSpPr>
          <p:nvPr userDrawn="1"/>
        </p:nvCxnSpPr>
        <p:spPr>
          <a:xfrm>
            <a:off x="89604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77C3FB2-90A8-2A9D-6B49-6902B69C27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0000" y="1530000"/>
            <a:ext cx="11111706" cy="2159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3A52B4-F85A-AF4E-EACE-F184D762F61F}"/>
              </a:ext>
            </a:extLst>
          </p:cNvPr>
          <p:cNvCxnSpPr/>
          <p:nvPr userDrawn="1"/>
        </p:nvCxnSpPr>
        <p:spPr>
          <a:xfrm>
            <a:off x="609616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1DE11DA-8BFE-86B2-7924-527FD31B51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ED002A4-133D-4D0F-A7E7-095ECD61C5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32398" y="2214000"/>
            <a:ext cx="1733400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3C7F94-9121-436F-6B23-E3C6FFA4A7B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398400" y="3897000"/>
            <a:ext cx="2610000" cy="2267262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7897409-3FAB-9862-6747-359536456E2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240016" y="3897000"/>
            <a:ext cx="2610000" cy="229426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19D4A3-B948-4661-158A-E7C2D0407AE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119758" y="3897000"/>
            <a:ext cx="2520000" cy="229426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1602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4140001"/>
            <a:ext cx="4590000" cy="20242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0" y="4140000"/>
            <a:ext cx="4590000" cy="20250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348E-D2C7-429D-BCE1-E26CDADD9860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7270-6525-0349-583E-DD810A6466F0}"/>
              </a:ext>
            </a:extLst>
          </p:cNvPr>
          <p:cNvCxnSpPr/>
          <p:nvPr userDrawn="1"/>
        </p:nvCxnSpPr>
        <p:spPr>
          <a:xfrm>
            <a:off x="540000" y="3834000"/>
            <a:ext cx="4590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5FBC8-64FD-06F1-F036-75CF7A93F44F}"/>
              </a:ext>
            </a:extLst>
          </p:cNvPr>
          <p:cNvCxnSpPr/>
          <p:nvPr userDrawn="1"/>
        </p:nvCxnSpPr>
        <p:spPr>
          <a:xfrm>
            <a:off x="6120000" y="3834000"/>
            <a:ext cx="4590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800000"/>
            <a:ext cx="1134000" cy="110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0000" y="1800000"/>
            <a:ext cx="1134000" cy="110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F5CF55-7ECC-DFEE-258B-1FD9A0DD90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3321000"/>
            <a:ext cx="4590000" cy="63896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E67DA67-15E7-DF24-2F36-B572AE2842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0000" y="3321000"/>
            <a:ext cx="4590000" cy="63896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657943"/>
            <a:ext cx="32400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 marL="540000" indent="0">
              <a:buNone/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5DC-7C41-4B50-90FE-ADDFD0EC2ACB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7270-6525-0349-583E-DD810A6466F0}"/>
              </a:ext>
            </a:extLst>
          </p:cNvPr>
          <p:cNvCxnSpPr/>
          <p:nvPr userDrawn="1"/>
        </p:nvCxnSpPr>
        <p:spPr>
          <a:xfrm>
            <a:off x="531685" y="2564904"/>
            <a:ext cx="1111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5FBC8-64FD-06F1-F036-75CF7A93F44F}"/>
              </a:ext>
            </a:extLst>
          </p:cNvPr>
          <p:cNvCxnSpPr>
            <a:cxnSpLocks/>
          </p:cNvCxnSpPr>
          <p:nvPr userDrawn="1"/>
        </p:nvCxnSpPr>
        <p:spPr>
          <a:xfrm flipV="1">
            <a:off x="539750" y="5193196"/>
            <a:ext cx="1111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301059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1000" y="1301059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0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11400" y="1301400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10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14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8E3F8B-47AA-BEE7-83D4-60D7DD6150E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491000" y="2657943"/>
            <a:ext cx="34056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DFD816-763C-F730-E78F-7B73F4A996E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411400" y="2657943"/>
            <a:ext cx="32400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76CB33D-EF5F-5A2D-C210-A7D6A243BBAC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540000" y="5337213"/>
            <a:ext cx="32400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E2C03E0-870F-C593-3B91-EFADAF7CAF1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491000" y="5337213"/>
            <a:ext cx="34056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F4AE12A-4101-2D0A-4102-93B9FED39DC8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8411400" y="5337213"/>
            <a:ext cx="32400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2811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12F4-4C5F-4C1B-8917-E5FB7D74888D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48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6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148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26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486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926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34C105-C7B0-5563-E238-0B418295418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520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8318900-E653-960E-4A4F-CFB481A8F4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00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CC8BFCB-85B6-4BDB-FFC5-10D41DECD9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38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192B244-DC93-44AE-4DCA-F71475ADCB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200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1956E1D2-35FE-9FAE-EFC9-F74E08244A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526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13233041-F59B-C198-F3BF-90657E49EB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526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505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E015-FAD3-46E3-B6C2-F36F5A7CB199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EB1FD-EDCB-7FB7-E904-959ED4915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00" y="2034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D712A33-8FA5-49A7-84C6-70E33247A8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000" y="4473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DA25BD1-638E-295C-1AB3-656301688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2034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24AC4A0-BD22-3220-5DD4-BCDEEB264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000" y="4473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C1B567-7F78-17B6-8F1C-56F411F8A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4000" y="2034000"/>
            <a:ext cx="2147457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D055A05-79E8-CF0E-EE45-9C4AC7EA7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000" y="2034000"/>
            <a:ext cx="2896586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64B4699-6810-F271-0C32-87F34BDDE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000" y="4473000"/>
            <a:ext cx="2896585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0626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B7E3-C6E7-4878-82D5-7F461073D330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2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8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6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42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66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F1D3014-7CAF-A5E5-F5D4-B8620D4C2B6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C7BF5C7-DA01-E7AB-CD82-B397076E072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80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05D0D90-EF37-405E-DACF-44DDF59FC135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04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3756B6-D421-51BD-8E35-DB145203327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EF264-B86D-1D74-0D2F-6A19DC6A4D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431E3B-7445-EF35-3EF5-FBC505F858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C9847B-D654-FFD3-1060-61C8FDEEB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8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7A88CB3-5AF8-C2D0-166B-6E3B03ACAE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0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E1DF6A-BFE0-6CBE-D6A1-E8D5A6AE2B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2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6CBB1695-9330-7AA4-709B-F242946867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770C279-0BDF-CC2C-47A4-AB73AE66E2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2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B1011BD-D7BB-D3CE-3FE5-D5E36D69AB0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380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C89E900D-4F3D-FB12-EE6E-DEFC9973C205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4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8A510092-90C0-4ABD-E084-B88F806596A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6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FD81A4A-2011-B66F-7A13-D98A58197EE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78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7F75F46-70B7-B819-F17D-BD05A2D36F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0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0CCC0C9-7342-5347-3B4F-6011BD2A6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2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B932F8D7-3462-73C0-FAD2-4084BEB320B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4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379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7273-D031-4CF5-82B0-AB2D79D7F12A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2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6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61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85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F1D3014-7CAF-A5E5-F5D4-B8620D4C2B6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C7BF5C7-DA01-E7AB-CD82-B397076E072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80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05D0D90-EF37-405E-DACF-44DDF59FC135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04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3756B6-D421-51BD-8E35-DB145203327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EF264-B86D-1D74-0D2F-6A19DC6A4D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431E3B-7445-EF35-3EF5-FBC505F858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C9847B-D654-FFD3-1060-61C8FDEEB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8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7A88CB3-5AF8-C2D0-166B-6E3B03ACAE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0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E1DF6A-BFE0-6CBE-D6A1-E8D5A6AE2B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2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6CBB1695-9330-7AA4-709B-F242946867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770C279-0BDF-CC2C-47A4-AB73AE66E2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2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B1011BD-D7BB-D3CE-3FE5-D5E36D69AB0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299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C89E900D-4F3D-FB12-EE6E-DEFC9973C205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23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FD81A4A-2011-B66F-7A13-D98A58197EE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97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7F75F46-70B7-B819-F17D-BD05A2D36F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9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0CCC0C9-7342-5347-3B4F-6011BD2A6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21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B932F8D7-3462-73C0-FAD2-4084BEB320B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12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70E2-D250-44DB-AE35-1AD60594F7F4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012AD-0E7F-AA79-E586-7085327FA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114550"/>
            <a:ext cx="6300000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9C2CE4-4279-07E7-6517-CD175A61C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8000" y="2034000"/>
            <a:ext cx="4435200" cy="3798888"/>
          </a:xfrm>
        </p:spPr>
        <p:txBody>
          <a:bodyPr/>
          <a:lstStyle>
            <a:lvl1pPr marL="180000" indent="-180000">
              <a:lnSpc>
                <a:spcPct val="105000"/>
              </a:lnSpc>
              <a:buClr>
                <a:schemeClr val="bg2"/>
              </a:buClr>
              <a:buFont typeface="Red Hat Display SemiBold" panose="02010303040201060303" pitchFamily="2" charset="0"/>
              <a:buChar char="“"/>
              <a:defRPr sz="2450">
                <a:solidFill>
                  <a:schemeClr val="bg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styles”</a:t>
            </a:r>
          </a:p>
        </p:txBody>
      </p:sp>
    </p:spTree>
    <p:extLst>
      <p:ext uri="{BB962C8B-B14F-4D97-AF65-F5344CB8AC3E}">
        <p14:creationId xmlns:p14="http://schemas.microsoft.com/office/powerpoint/2010/main" val="1667350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0612-3FD1-459E-B58A-3C3ADE3C6391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29788D-94E7-F14E-B17C-812F37375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790000"/>
            <a:ext cx="11112000" cy="268287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3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0" indent="0">
              <a:spcAft>
                <a:spcPts val="250"/>
              </a:spcAft>
              <a:buFontTx/>
              <a:buNone/>
              <a:defRPr sz="1800"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9507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63F9-D57D-65D9-71A7-3CF871B8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F4516-F6B2-E52E-62D2-9D451291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E2C-8709-40C9-A301-B8680744C86D}" type="datetime1">
              <a:rPr lang="en-GB" smtClean="0"/>
              <a:t>29/04/2023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9C3A5-3825-9F99-6550-78D8F0E3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036FA-B8D8-1FC9-7E4F-06E930DB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08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D65CDB8-C88D-D5EE-364A-18DD56A80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" r="24"/>
          <a:stretch>
            <a:fillRect/>
          </a:stretch>
        </p:blipFill>
        <p:spPr>
          <a:xfrm>
            <a:off x="4302000" y="2115000"/>
            <a:ext cx="3574800" cy="26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39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87A-105C-4D16-A426-5D79EB66C990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4009688-A6B6-5D7C-3EB4-F4802DC24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69D707-A329-2A1F-E691-366BDCB23E4F}"/>
              </a:ext>
            </a:extLst>
          </p:cNvPr>
          <p:cNvCxnSpPr/>
          <p:nvPr userDrawn="1"/>
        </p:nvCxnSpPr>
        <p:spPr>
          <a:xfrm>
            <a:off x="7367275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7729A1-09CC-B46B-2648-28FD7E8D6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6509636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0180F89-2715-6FB1-9F1D-A4B8A18F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61767" y="2096693"/>
            <a:ext cx="3664159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E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87A-105C-4D16-A426-5D79EB66C990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4009688-A6B6-5D7C-3EB4-F4802DC24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69D707-A329-2A1F-E691-366BDCB23E4F}"/>
              </a:ext>
            </a:extLst>
          </p:cNvPr>
          <p:cNvCxnSpPr/>
          <p:nvPr userDrawn="1"/>
        </p:nvCxnSpPr>
        <p:spPr>
          <a:xfrm>
            <a:off x="7367275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7729A1-09CC-B46B-2648-28FD7E8D6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6509636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0180F89-2715-6FB1-9F1D-A4B8A18F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61767" y="2096693"/>
            <a:ext cx="3664159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95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87A-105C-4D16-A426-5D79EB66C990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4009688-A6B6-5D7C-3EB4-F4802DC24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33EC-7327-468D-842F-C49503653087}" type="datetime1">
              <a:rPr lang="en-GB" noProof="0" smtClean="0"/>
              <a:t>29/04/2023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‹Nº›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00" r:id="rId5"/>
    <p:sldLayoutId id="2147483699" r:id="rId6"/>
    <p:sldLayoutId id="2147483698" r:id="rId7"/>
    <p:sldLayoutId id="2147483695" r:id="rId8"/>
    <p:sldLayoutId id="2147483694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47700"/>
            <a:ext cx="11112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2115000"/>
            <a:ext cx="11112000" cy="405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2000" y="6390000"/>
            <a:ext cx="28448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A7409E2C-8709-40C9-A301-B8680744C86D}" type="datetime1">
              <a:rPr lang="en-GB" smtClean="0"/>
              <a:t>29/04/2023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90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LEA GLOBAL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2000" y="6390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0B868178-02AE-42FC-958D-6B8F13B60175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381C43-1EB8-D3AF-1456-5EA274324BCF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2" r:id="rId4"/>
    <p:sldLayoutId id="2147483673" r:id="rId5"/>
    <p:sldLayoutId id="2147483658" r:id="rId6"/>
    <p:sldLayoutId id="2147483660" r:id="rId7"/>
    <p:sldLayoutId id="2147483661" r:id="rId8"/>
    <p:sldLayoutId id="2147483657" r:id="rId9"/>
    <p:sldLayoutId id="2147483650" r:id="rId10"/>
    <p:sldLayoutId id="2147483662" r:id="rId11"/>
    <p:sldLayoutId id="2147483663" r:id="rId12"/>
    <p:sldLayoutId id="2147483652" r:id="rId13"/>
    <p:sldLayoutId id="2147483664" r:id="rId14"/>
    <p:sldLayoutId id="2147483669" r:id="rId15"/>
    <p:sldLayoutId id="2147483668" r:id="rId16"/>
    <p:sldLayoutId id="2147483670" r:id="rId17"/>
    <p:sldLayoutId id="2147483671" r:id="rId18"/>
    <p:sldLayoutId id="2147483667" r:id="rId19"/>
    <p:sldLayoutId id="2147483666" r:id="rId20"/>
    <p:sldLayoutId id="2147483686" r:id="rId21"/>
    <p:sldLayoutId id="2147483665" r:id="rId22"/>
    <p:sldLayoutId id="2147483688" r:id="rId23"/>
    <p:sldLayoutId id="2147483687" r:id="rId24"/>
    <p:sldLayoutId id="2147483654" r:id="rId25"/>
    <p:sldLayoutId id="2147483655" r:id="rId26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Tx/>
        <a:buNone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bg2"/>
        </a:buClr>
        <a:buFont typeface="Red Hat Display" panose="02010303040201060303" pitchFamily="2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Red Hat Display" panose="02010303040201060303" pitchFamily="2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Red Hat Display" panose="02010303040201060303" pitchFamily="2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08" userDrawn="1">
          <p15:clr>
            <a:srgbClr val="F26B43"/>
          </p15:clr>
        </p15:guide>
        <p15:guide id="4" orient="horz" pos="1332" userDrawn="1">
          <p15:clr>
            <a:srgbClr val="F26B43"/>
          </p15:clr>
        </p15:guide>
        <p15:guide id="6" pos="340" userDrawn="1">
          <p15:clr>
            <a:srgbClr val="F26B43"/>
          </p15:clr>
        </p15:guide>
        <p15:guide id="7" pos="7340" userDrawn="1">
          <p15:clr>
            <a:srgbClr val="F26B43"/>
          </p15:clr>
        </p15:guide>
        <p15:guide id="8" orient="horz" pos="38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629D62EF-927A-D376-D910-B37633CA2D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3" b="1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6FC644F-6239-BDC4-DF7A-9355C501C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7" r="247"/>
          <a:stretch>
            <a:fillRect/>
          </a:stretch>
        </p:blipFill>
        <p:spPr/>
      </p:pic>
      <p:pic>
        <p:nvPicPr>
          <p:cNvPr id="12" name="Picture Placeholder 11" descr="Logo&#10;&#10;Description automatically generated">
            <a:extLst>
              <a:ext uri="{FF2B5EF4-FFF2-40B4-BE49-F238E27FC236}">
                <a16:creationId xmlns:a16="http://schemas.microsoft.com/office/drawing/2014/main" id="{9077D972-71F4-CD40-36F7-68B4B9497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34" b="34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FED7520-59C7-4751-51B1-DE1BD5D6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 Global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DE9C84-6108-D1E6-395D-3D1D3E9484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7600" y="1045464"/>
            <a:ext cx="8100000" cy="1620000"/>
          </a:xfrm>
        </p:spPr>
        <p:txBody>
          <a:bodyPr/>
          <a:lstStyle/>
          <a:p>
            <a:r>
              <a:rPr lang="en-US" dirty="0">
                <a:latin typeface="Red Hat Display SemiBold"/>
              </a:rPr>
              <a:t>Startup Law </a:t>
            </a:r>
          </a:p>
          <a:p>
            <a:r>
              <a:rPr lang="en-US" sz="3200" dirty="0">
                <a:latin typeface="Red Hat Display SemiBold"/>
              </a:rPr>
              <a:t>Special Tax Regime for Expatriates in Spain</a:t>
            </a:r>
            <a:endParaRPr lang="en-GB" sz="3200" dirty="0"/>
          </a:p>
          <a:p>
            <a:pPr lvl="1"/>
            <a:r>
              <a:rPr lang="en-GB" dirty="0"/>
              <a:t>29</a:t>
            </a:r>
            <a:r>
              <a:rPr lang="en-GB" baseline="30000" dirty="0"/>
              <a:t>TH</a:t>
            </a:r>
            <a:r>
              <a:rPr lang="en-GB" dirty="0"/>
              <a:t> of April 2023</a:t>
            </a:r>
          </a:p>
          <a:p>
            <a:pPr lvl="1"/>
            <a:r>
              <a:rPr lang="en-GB" sz="3200" dirty="0">
                <a:latin typeface="Red Hat Display SemiBold"/>
              </a:rPr>
              <a:t>Rome</a:t>
            </a:r>
          </a:p>
        </p:txBody>
      </p:sp>
    </p:spTree>
    <p:extLst>
      <p:ext uri="{BB962C8B-B14F-4D97-AF65-F5344CB8AC3E}">
        <p14:creationId xmlns:p14="http://schemas.microsoft.com/office/powerpoint/2010/main" val="249593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B700B-75E7-F08D-0B68-795C7BCB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E1D84-DD8E-FC92-BD3D-6894C1D2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9630E-048D-14A4-588D-C2AD43018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039229"/>
            <a:ext cx="4204542" cy="2640771"/>
          </a:xfrm>
        </p:spPr>
        <p:txBody>
          <a:bodyPr/>
          <a:lstStyle/>
          <a:p>
            <a:r>
              <a:rPr lang="en-US" sz="4000" dirty="0"/>
              <a:t>Startup Law in Spain </a:t>
            </a:r>
          </a:p>
          <a:p>
            <a:pPr lvl="1"/>
            <a:r>
              <a:rPr lang="en-US" dirty="0"/>
              <a:t>Challenges and opportunities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B7974C-6B26-CCBB-71F2-47B9F2A76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>
                <a:latin typeface="Red Hat Display"/>
              </a:rPr>
              <a:t>The Special Tax Regime for Expatriates includes important tax advantages.</a:t>
            </a:r>
          </a:p>
          <a:p>
            <a:endParaRPr lang="en-US" sz="1800" dirty="0">
              <a:latin typeface="Red Hat Display"/>
            </a:endParaRPr>
          </a:p>
          <a:p>
            <a:r>
              <a:rPr lang="en-US" sz="1800" dirty="0">
                <a:latin typeface="Red Hat Display"/>
              </a:rPr>
              <a:t>The Startup Law introduce some changes regarding this special regime that open the door for </a:t>
            </a:r>
            <a:r>
              <a:rPr lang="en-US" sz="1800" b="1" i="1" dirty="0">
                <a:solidFill>
                  <a:schemeClr val="bg2"/>
                </a:solidFill>
                <a:latin typeface="Red Hat Display"/>
              </a:rPr>
              <a:t>more opportunities to attract the talent and foreign investment</a:t>
            </a:r>
            <a:r>
              <a:rPr lang="en-US" sz="1800" dirty="0">
                <a:latin typeface="Red Hat Display"/>
              </a:rPr>
              <a:t>, facilitating the access to it in cases not initially provided for by law.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525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EF6F-A803-1D66-69F6-1DE07D6B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residence in Spain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76AC-012A-AAAF-3FC5-A85D6B51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48" y="1880098"/>
            <a:ext cx="7130306" cy="4059602"/>
          </a:xfrm>
        </p:spPr>
        <p:txBody>
          <a:bodyPr/>
          <a:lstStyle/>
          <a:p>
            <a:pPr marL="269875" lvl="1" indent="-269875"/>
            <a:r>
              <a:rPr lang="en-US" sz="1800" b="1" dirty="0"/>
              <a:t>Permanence criteria: </a:t>
            </a:r>
            <a:r>
              <a:rPr lang="en-US" sz="1800" dirty="0"/>
              <a:t>permanence of more than 183 days, during the calendar year, in Spanish territory (sporadic absences are counted, unless proof of fiscal residence in another country) or,</a:t>
            </a:r>
          </a:p>
          <a:p>
            <a:pPr marL="0" lvl="1" indent="0">
              <a:buNone/>
            </a:pPr>
            <a:endParaRPr lang="en-US" sz="2400" dirty="0"/>
          </a:p>
          <a:p>
            <a:pPr marL="269875" lvl="1" indent="-269875"/>
            <a:r>
              <a:rPr lang="en-US" sz="1800" b="1" dirty="0"/>
              <a:t>Center of economic interests: </a:t>
            </a:r>
            <a:r>
              <a:rPr lang="en-US" sz="1800" dirty="0"/>
              <a:t>the main nucleus or the base of its activities or economic interests (income, assets and rights) is located in Spain</a:t>
            </a:r>
          </a:p>
          <a:p>
            <a:pPr marL="269875" lvl="1" indent="-269875"/>
            <a:endParaRPr lang="en-US" sz="2400" dirty="0"/>
          </a:p>
          <a:p>
            <a:pPr marL="269875" lvl="1" indent="-269875"/>
            <a:r>
              <a:rPr lang="en-US" sz="1800" b="1" dirty="0" err="1"/>
              <a:t>Iuris</a:t>
            </a:r>
            <a:r>
              <a:rPr lang="en-US" sz="1800" b="1" dirty="0"/>
              <a:t> tantum presumption of residence</a:t>
            </a:r>
            <a:r>
              <a:rPr lang="en-US" sz="1800" dirty="0"/>
              <a:t> in Spain if the spouse and/or dependent children habitually reside in Spain.</a:t>
            </a:r>
          </a:p>
          <a:p>
            <a:pPr marL="269875" lvl="1" indent="-269875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6AEDB-7863-5D28-AA65-13F28FF5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B9B22-689B-D60C-BD4C-BBC50BC5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FB403F-C0FA-0F63-2CE5-946172C12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dirty="0"/>
              <a:t>Criteria for the determine of the tax status of an individual in Spain </a:t>
            </a:r>
          </a:p>
          <a:p>
            <a:endParaRPr lang="en-GB" dirty="0"/>
          </a:p>
        </p:txBody>
      </p:sp>
      <p:sp>
        <p:nvSpPr>
          <p:cNvPr id="7" name="Rectangle 113">
            <a:extLst>
              <a:ext uri="{FF2B5EF4-FFF2-40B4-BE49-F238E27FC236}">
                <a16:creationId xmlns:a16="http://schemas.microsoft.com/office/drawing/2014/main" id="{6CDA178D-B26D-EFCB-B2DD-49ECBB8BE21C}"/>
              </a:ext>
            </a:extLst>
          </p:cNvPr>
          <p:cNvSpPr/>
          <p:nvPr/>
        </p:nvSpPr>
        <p:spPr>
          <a:xfrm>
            <a:off x="8736088" y="3540567"/>
            <a:ext cx="2915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1400" b="1" dirty="0"/>
              <a:t>If any of these criteria is met, the individual could be deemed as tax resident in Spain.</a:t>
            </a:r>
            <a:endParaRPr lang="es-ES" altLang="en-US" sz="1400" b="1" dirty="0"/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18A7322F-FCAD-1A35-DAB8-EBD4506D4B4C}"/>
              </a:ext>
            </a:extLst>
          </p:cNvPr>
          <p:cNvSpPr/>
          <p:nvPr/>
        </p:nvSpPr>
        <p:spPr>
          <a:xfrm>
            <a:off x="7324078" y="1880098"/>
            <a:ext cx="1367161" cy="4059602"/>
          </a:xfrm>
          <a:prstGeom prst="rightBrace">
            <a:avLst>
              <a:gd name="adj1" fmla="val 35606"/>
              <a:gd name="adj2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Placeholder 17">
            <a:extLst>
              <a:ext uri="{FF2B5EF4-FFF2-40B4-BE49-F238E27FC236}">
                <a16:creationId xmlns:a16="http://schemas.microsoft.com/office/drawing/2014/main" id="{D615A78A-05E6-C25B-32E0-F0AB6D560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791" t="-10760" r="-12530" b="-11977"/>
          <a:stretch/>
        </p:blipFill>
        <p:spPr>
          <a:xfrm>
            <a:off x="11166412" y="2831845"/>
            <a:ext cx="971176" cy="9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0762-C5FB-3819-07B3-8628FA3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benefits Special Expatriates Regime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71B0A-4F8C-9778-0D67-468306D4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C77C5-29CE-3505-B917-53C1C06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9C5E01-6993-B58A-B111-E4B958F581F4}"/>
              </a:ext>
            </a:extLst>
          </p:cNvPr>
          <p:cNvSpPr/>
          <p:nvPr/>
        </p:nvSpPr>
        <p:spPr>
          <a:xfrm>
            <a:off x="435006" y="1882066"/>
            <a:ext cx="10946167" cy="29651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168433A-8AFA-943C-FF97-8A7C37898A7D}"/>
              </a:ext>
            </a:extLst>
          </p:cNvPr>
          <p:cNvSpPr txBox="1">
            <a:spLocks/>
          </p:cNvSpPr>
          <p:nvPr/>
        </p:nvSpPr>
        <p:spPr>
          <a:xfrm>
            <a:off x="540000" y="2221047"/>
            <a:ext cx="11196280" cy="270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Tax rates will be the same as those stipulated in the Non-Resident Income Tax regulations for each income type (generally 24,00%)  </a:t>
            </a:r>
          </a:p>
          <a:p>
            <a:pPr lvl="1"/>
            <a:r>
              <a:rPr lang="en-US" sz="1800" dirty="0"/>
              <a:t>Duration for 6 tax years </a:t>
            </a:r>
          </a:p>
          <a:p>
            <a:pPr lvl="1"/>
            <a:r>
              <a:rPr lang="en-US" sz="1800" dirty="0"/>
              <a:t>Spouse and children under the age of 25 or disabled children of any age may apply for the Special Tax Regime</a:t>
            </a:r>
          </a:p>
          <a:p>
            <a:pPr lvl="1"/>
            <a:r>
              <a:rPr lang="en-US" sz="1800" dirty="0"/>
              <a:t>Wealth Tax only regarding assets and rights located in Spain </a:t>
            </a:r>
          </a:p>
          <a:p>
            <a:pPr lvl="1"/>
            <a:r>
              <a:rPr lang="en-US" sz="1800" dirty="0"/>
              <a:t>Taxation only regarding Spanish source income (some exemptions for employment income)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B32B0AE-0CB7-1C27-CA15-677B888E51D6}"/>
              </a:ext>
            </a:extLst>
          </p:cNvPr>
          <p:cNvCxnSpPr/>
          <p:nvPr/>
        </p:nvCxnSpPr>
        <p:spPr>
          <a:xfrm>
            <a:off x="2668905" y="2654426"/>
            <a:ext cx="393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31A36AF-DC4F-AB4F-6579-6CC9E2DD4DA3}"/>
              </a:ext>
            </a:extLst>
          </p:cNvPr>
          <p:cNvSpPr txBox="1">
            <a:spLocks/>
          </p:cNvSpPr>
          <p:nvPr/>
        </p:nvSpPr>
        <p:spPr>
          <a:xfrm>
            <a:off x="3167791" y="2531276"/>
            <a:ext cx="2611572" cy="269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Progressive tax rate from 19% to 47%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F33B05C-3D7F-09C7-945B-19D6271E61CC}"/>
              </a:ext>
            </a:extLst>
          </p:cNvPr>
          <p:cNvCxnSpPr>
            <a:cxnSpLocks/>
          </p:cNvCxnSpPr>
          <p:nvPr/>
        </p:nvCxnSpPr>
        <p:spPr>
          <a:xfrm>
            <a:off x="435006" y="1731146"/>
            <a:ext cx="1094616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FC8CB57-FC27-D0E6-3663-FACFF83350CA}"/>
              </a:ext>
            </a:extLst>
          </p:cNvPr>
          <p:cNvCxnSpPr>
            <a:cxnSpLocks/>
          </p:cNvCxnSpPr>
          <p:nvPr/>
        </p:nvCxnSpPr>
        <p:spPr>
          <a:xfrm>
            <a:off x="454236" y="4999615"/>
            <a:ext cx="1094616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D41280F-69FE-B640-8D14-F0F3A4813150}"/>
              </a:ext>
            </a:extLst>
          </p:cNvPr>
          <p:cNvCxnSpPr/>
          <p:nvPr/>
        </p:nvCxnSpPr>
        <p:spPr>
          <a:xfrm>
            <a:off x="6478905" y="3552150"/>
            <a:ext cx="393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23B25AC-9467-B906-5A3C-7BF4BD12D198}"/>
              </a:ext>
            </a:extLst>
          </p:cNvPr>
          <p:cNvSpPr txBox="1">
            <a:spLocks/>
          </p:cNvSpPr>
          <p:nvPr/>
        </p:nvSpPr>
        <p:spPr>
          <a:xfrm>
            <a:off x="6977791" y="3429000"/>
            <a:ext cx="2050799" cy="2463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Worldwide assets and rights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858A3A2-D5E5-1A29-D3DD-2385B42B7629}"/>
              </a:ext>
            </a:extLst>
          </p:cNvPr>
          <p:cNvCxnSpPr/>
          <p:nvPr/>
        </p:nvCxnSpPr>
        <p:spPr>
          <a:xfrm>
            <a:off x="9383390" y="3873228"/>
            <a:ext cx="393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A404867-97D5-EB49-3850-76FDD85508E9}"/>
              </a:ext>
            </a:extLst>
          </p:cNvPr>
          <p:cNvSpPr txBox="1">
            <a:spLocks/>
          </p:cNvSpPr>
          <p:nvPr/>
        </p:nvSpPr>
        <p:spPr>
          <a:xfrm>
            <a:off x="9882277" y="3750078"/>
            <a:ext cx="1418998" cy="2463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Worldwide income</a:t>
            </a:r>
          </a:p>
        </p:txBody>
      </p:sp>
    </p:spTree>
    <p:extLst>
      <p:ext uri="{BB962C8B-B14F-4D97-AF65-F5344CB8AC3E}">
        <p14:creationId xmlns:p14="http://schemas.microsoft.com/office/powerpoint/2010/main" val="406295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9BD5-EFF6-FD82-A178-E7870E50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657" y="625929"/>
            <a:ext cx="9936343" cy="536656"/>
          </a:xfrm>
        </p:spPr>
        <p:txBody>
          <a:bodyPr/>
          <a:lstStyle/>
          <a:p>
            <a:r>
              <a:rPr lang="en-GB" dirty="0"/>
              <a:t>Requirements to be meet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E36E5-5414-51DB-5FAE-00ABCCCA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171" y="1715075"/>
            <a:ext cx="8764326" cy="4438770"/>
          </a:xfrm>
        </p:spPr>
        <p:txBody>
          <a:bodyPr/>
          <a:lstStyle/>
          <a:p>
            <a:pPr marL="269875" lvl="1" indent="-269875"/>
            <a:r>
              <a:rPr lang="en-US" sz="1800" dirty="0"/>
              <a:t>Non-tax resident in Spain in the last 5 tax years   </a:t>
            </a:r>
          </a:p>
          <a:p>
            <a:pPr marL="269875" lvl="1" indent="-269875"/>
            <a:endParaRPr lang="en-US" sz="1800" dirty="0"/>
          </a:p>
          <a:p>
            <a:pPr marL="269875" lvl="1" indent="-269875"/>
            <a:r>
              <a:rPr lang="en-US" sz="1800" dirty="0"/>
              <a:t>Employment contract or letter of assignment</a:t>
            </a:r>
          </a:p>
          <a:p>
            <a:pPr marL="0" lvl="1" indent="0">
              <a:buNone/>
            </a:pPr>
            <a:endParaRPr lang="en-US" sz="1800" dirty="0"/>
          </a:p>
          <a:p>
            <a:pPr marL="269875" lvl="1" indent="-269875"/>
            <a:r>
              <a:rPr lang="en-US" sz="1800" dirty="0"/>
              <a:t>Digital Nomads with employment contract in origin related to </a:t>
            </a:r>
            <a:r>
              <a:rPr lang="en-US" sz="1800" b="1" dirty="0">
                <a:solidFill>
                  <a:schemeClr val="bg2"/>
                </a:solidFill>
              </a:rPr>
              <a:t>Digital Nomad Visa</a:t>
            </a:r>
          </a:p>
          <a:p>
            <a:pPr marL="269875" lvl="1" indent="-269875"/>
            <a:endParaRPr lang="en-US" sz="1800" dirty="0"/>
          </a:p>
          <a:p>
            <a:pPr marL="269875" lvl="1" indent="-269875"/>
            <a:r>
              <a:rPr lang="en-US" sz="1800" dirty="0"/>
              <a:t>Administrator of an entity (shareholder of less than 25% </a:t>
            </a:r>
            <a:r>
              <a:rPr lang="en-US" sz="1800" b="1" dirty="0">
                <a:solidFill>
                  <a:schemeClr val="bg2"/>
                </a:solidFill>
              </a:rPr>
              <a:t>only</a:t>
            </a:r>
            <a:r>
              <a:rPr lang="en-US" sz="1800" dirty="0"/>
              <a:t> for </a:t>
            </a:r>
            <a:r>
              <a:rPr lang="en-US" sz="1800" b="1" dirty="0">
                <a:solidFill>
                  <a:schemeClr val="bg2"/>
                </a:solidFill>
              </a:rPr>
              <a:t>asset holding company</a:t>
            </a:r>
            <a:r>
              <a:rPr lang="en-US" sz="1800" dirty="0"/>
              <a:t>)</a:t>
            </a:r>
          </a:p>
          <a:p>
            <a:pPr marL="269875" lvl="1" indent="-269875"/>
            <a:endParaRPr lang="en-US" sz="1800" dirty="0"/>
          </a:p>
          <a:p>
            <a:pPr marL="269875" lvl="1" indent="-269875"/>
            <a:r>
              <a:rPr lang="en-US" sz="1800" dirty="0"/>
              <a:t>The performance in Spain of an economic activity classified as an entrepreneurial activity</a:t>
            </a:r>
          </a:p>
          <a:p>
            <a:pPr marL="269875" lvl="1" indent="-269875"/>
            <a:endParaRPr lang="en-US" sz="1800" dirty="0"/>
          </a:p>
          <a:p>
            <a:pPr marL="269875" lvl="1" indent="-269875"/>
            <a:r>
              <a:rPr lang="en-US" sz="1800" dirty="0"/>
              <a:t>The development of an economic activity by a highly qualified professional providing services to emerging companies </a:t>
            </a:r>
          </a:p>
          <a:p>
            <a:pPr marL="269875" lvl="1" indent="-269875"/>
            <a:endParaRPr lang="en-US" sz="1800" dirty="0"/>
          </a:p>
          <a:p>
            <a:pPr marL="269875" lvl="1" indent="-269875"/>
            <a:r>
              <a:rPr lang="en-US" sz="1800" dirty="0"/>
              <a:t>Do not obtain any income from a PE located in Spain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AB6F3-E81B-3655-59E0-12F60EC2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A6573-8819-0B30-B26A-37E727AA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8" name="Picture Placeholder 37">
            <a:extLst>
              <a:ext uri="{FF2B5EF4-FFF2-40B4-BE49-F238E27FC236}">
                <a16:creationId xmlns:a16="http://schemas.microsoft.com/office/drawing/2014/main" id="{FF5C6B13-1E8A-C3B9-9CAB-C465B86BE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8572" t="-26757" r="-14255" b="-25696"/>
          <a:stretch/>
        </p:blipFill>
        <p:spPr>
          <a:xfrm>
            <a:off x="-83685" y="-160524"/>
            <a:ext cx="1799091" cy="179909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B6EAB73B-5727-5CFA-9EB3-990BE5330298}"/>
              </a:ext>
            </a:extLst>
          </p:cNvPr>
          <p:cNvGrpSpPr/>
          <p:nvPr/>
        </p:nvGrpSpPr>
        <p:grpSpPr>
          <a:xfrm>
            <a:off x="508986" y="2889514"/>
            <a:ext cx="667023" cy="433140"/>
            <a:chOff x="8866947" y="9175948"/>
            <a:chExt cx="1333540" cy="850360"/>
          </a:xfrm>
        </p:grpSpPr>
        <p:sp>
          <p:nvSpPr>
            <p:cNvPr id="17" name="Explosión: 8 puntos 16">
              <a:extLst>
                <a:ext uri="{FF2B5EF4-FFF2-40B4-BE49-F238E27FC236}">
                  <a16:creationId xmlns:a16="http://schemas.microsoft.com/office/drawing/2014/main" id="{1ECCA95B-8DEB-290F-B7FB-67B8A0CB0FCB}"/>
                </a:ext>
              </a:extLst>
            </p:cNvPr>
            <p:cNvSpPr/>
            <p:nvPr/>
          </p:nvSpPr>
          <p:spPr>
            <a:xfrm>
              <a:off x="8866947" y="9175948"/>
              <a:ext cx="1181298" cy="850360"/>
            </a:xfrm>
            <a:prstGeom prst="irregularSeal1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61BB100-C39C-CEAC-EC2A-61CACC77622E}"/>
                </a:ext>
              </a:extLst>
            </p:cNvPr>
            <p:cNvSpPr txBox="1"/>
            <p:nvPr/>
          </p:nvSpPr>
          <p:spPr>
            <a:xfrm>
              <a:off x="9019189" y="9331410"/>
              <a:ext cx="1181298" cy="48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/>
                <a:t>New</a:t>
              </a:r>
              <a:endParaRPr lang="es-ES" sz="1100" b="1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934F2CF-C30F-066F-CE1A-F069E9A19F85}"/>
              </a:ext>
            </a:extLst>
          </p:cNvPr>
          <p:cNvGrpSpPr/>
          <p:nvPr/>
        </p:nvGrpSpPr>
        <p:grpSpPr>
          <a:xfrm>
            <a:off x="508986" y="4804074"/>
            <a:ext cx="667023" cy="433140"/>
            <a:chOff x="8866947" y="9175948"/>
            <a:chExt cx="1333540" cy="850360"/>
          </a:xfrm>
        </p:grpSpPr>
        <p:sp>
          <p:nvSpPr>
            <p:cNvPr id="20" name="Explosión: 8 puntos 19">
              <a:extLst>
                <a:ext uri="{FF2B5EF4-FFF2-40B4-BE49-F238E27FC236}">
                  <a16:creationId xmlns:a16="http://schemas.microsoft.com/office/drawing/2014/main" id="{6EC6E8F4-8E0F-0F01-91E0-FF28627DEA8F}"/>
                </a:ext>
              </a:extLst>
            </p:cNvPr>
            <p:cNvSpPr/>
            <p:nvPr/>
          </p:nvSpPr>
          <p:spPr>
            <a:xfrm>
              <a:off x="8866947" y="9175948"/>
              <a:ext cx="1181298" cy="850360"/>
            </a:xfrm>
            <a:prstGeom prst="irregularSeal1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EBF44CB1-3ADB-371B-0C70-818197C42774}"/>
                </a:ext>
              </a:extLst>
            </p:cNvPr>
            <p:cNvSpPr txBox="1"/>
            <p:nvPr/>
          </p:nvSpPr>
          <p:spPr>
            <a:xfrm>
              <a:off x="9019189" y="9331410"/>
              <a:ext cx="1181298" cy="48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/>
                <a:t>New</a:t>
              </a:r>
              <a:endParaRPr lang="es-ES" sz="1100" b="1" dirty="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6CB6BF0-7AB4-0D53-3FFD-1B53D856119B}"/>
              </a:ext>
            </a:extLst>
          </p:cNvPr>
          <p:cNvGrpSpPr/>
          <p:nvPr/>
        </p:nvGrpSpPr>
        <p:grpSpPr>
          <a:xfrm>
            <a:off x="508986" y="4090297"/>
            <a:ext cx="667023" cy="433140"/>
            <a:chOff x="8866947" y="9175948"/>
            <a:chExt cx="1333540" cy="850360"/>
          </a:xfrm>
        </p:grpSpPr>
        <p:sp>
          <p:nvSpPr>
            <p:cNvPr id="23" name="Explosión: 8 puntos 22">
              <a:extLst>
                <a:ext uri="{FF2B5EF4-FFF2-40B4-BE49-F238E27FC236}">
                  <a16:creationId xmlns:a16="http://schemas.microsoft.com/office/drawing/2014/main" id="{34753247-6FF4-9862-79C4-61739E933249}"/>
                </a:ext>
              </a:extLst>
            </p:cNvPr>
            <p:cNvSpPr/>
            <p:nvPr/>
          </p:nvSpPr>
          <p:spPr>
            <a:xfrm>
              <a:off x="8866947" y="9175948"/>
              <a:ext cx="1181298" cy="850360"/>
            </a:xfrm>
            <a:prstGeom prst="irregularSeal1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8429A245-8AF5-DE86-8B2B-B7F9854AFBDA}"/>
                </a:ext>
              </a:extLst>
            </p:cNvPr>
            <p:cNvSpPr txBox="1"/>
            <p:nvPr/>
          </p:nvSpPr>
          <p:spPr>
            <a:xfrm>
              <a:off x="9019189" y="9331410"/>
              <a:ext cx="1181298" cy="48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/>
                <a:t>New</a:t>
              </a:r>
              <a:endParaRPr lang="es-ES" sz="1100" b="1" dirty="0"/>
            </a:p>
          </p:txBody>
        </p:sp>
      </p:grpSp>
      <p:sp>
        <p:nvSpPr>
          <p:cNvPr id="25" name="Bocadillo: rectángulo 24">
            <a:extLst>
              <a:ext uri="{FF2B5EF4-FFF2-40B4-BE49-F238E27FC236}">
                <a16:creationId xmlns:a16="http://schemas.microsoft.com/office/drawing/2014/main" id="{105EEDAB-D919-1E52-B947-B8E555973FC4}"/>
              </a:ext>
            </a:extLst>
          </p:cNvPr>
          <p:cNvSpPr/>
          <p:nvPr/>
        </p:nvSpPr>
        <p:spPr>
          <a:xfrm>
            <a:off x="5850647" y="1261744"/>
            <a:ext cx="1666362" cy="303240"/>
          </a:xfrm>
          <a:prstGeom prst="wedgeRectCallout">
            <a:avLst>
              <a:gd name="adj1" fmla="val -49620"/>
              <a:gd name="adj2" fmla="val 151728"/>
            </a:avLst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chemeClr val="bg2"/>
                </a:solidFill>
              </a:rPr>
              <a:t>Before 10 years</a:t>
            </a:r>
          </a:p>
        </p:txBody>
      </p:sp>
      <p:sp>
        <p:nvSpPr>
          <p:cNvPr id="26" name="Bocadillo: rectángulo 25">
            <a:extLst>
              <a:ext uri="{FF2B5EF4-FFF2-40B4-BE49-F238E27FC236}">
                <a16:creationId xmlns:a16="http://schemas.microsoft.com/office/drawing/2014/main" id="{E146D815-BF50-1702-F9BA-4FF5077B2271}"/>
              </a:ext>
            </a:extLst>
          </p:cNvPr>
          <p:cNvSpPr/>
          <p:nvPr/>
        </p:nvSpPr>
        <p:spPr>
          <a:xfrm>
            <a:off x="9461282" y="3053919"/>
            <a:ext cx="2554703" cy="375082"/>
          </a:xfrm>
          <a:prstGeom prst="wedgeRectCallout">
            <a:avLst>
              <a:gd name="adj1" fmla="val -39186"/>
              <a:gd name="adj2" fmla="val 120753"/>
            </a:avLst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chemeClr val="bg2"/>
                </a:solidFill>
              </a:rPr>
              <a:t>Before general </a:t>
            </a:r>
            <a:r>
              <a:rPr lang="es-ES" sz="1050" b="1" dirty="0" err="1">
                <a:solidFill>
                  <a:schemeClr val="bg2"/>
                </a:solidFill>
              </a:rPr>
              <a:t>limit</a:t>
            </a:r>
            <a:r>
              <a:rPr lang="es-ES" sz="1050" b="1" dirty="0">
                <a:solidFill>
                  <a:schemeClr val="bg2"/>
                </a:solidFill>
              </a:rPr>
              <a:t> shareholder </a:t>
            </a:r>
            <a:r>
              <a:rPr lang="es-ES" sz="1050" b="1" dirty="0" err="1">
                <a:solidFill>
                  <a:schemeClr val="bg2"/>
                </a:solidFill>
              </a:rPr>
              <a:t>of</a:t>
            </a:r>
            <a:r>
              <a:rPr lang="es-ES" sz="1050" b="1" dirty="0">
                <a:solidFill>
                  <a:schemeClr val="bg2"/>
                </a:solidFill>
              </a:rPr>
              <a:t> </a:t>
            </a:r>
            <a:r>
              <a:rPr lang="es-ES" sz="1050" b="1" dirty="0" err="1">
                <a:solidFill>
                  <a:schemeClr val="bg2"/>
                </a:solidFill>
              </a:rPr>
              <a:t>less</a:t>
            </a:r>
            <a:r>
              <a:rPr lang="es-ES" sz="1050" b="1" dirty="0">
                <a:solidFill>
                  <a:schemeClr val="bg2"/>
                </a:solidFill>
              </a:rPr>
              <a:t> </a:t>
            </a:r>
            <a:r>
              <a:rPr lang="es-ES" sz="1050" b="1" dirty="0" err="1">
                <a:solidFill>
                  <a:schemeClr val="bg2"/>
                </a:solidFill>
              </a:rPr>
              <a:t>than</a:t>
            </a:r>
            <a:r>
              <a:rPr lang="es-ES" sz="1050" b="1" dirty="0">
                <a:solidFill>
                  <a:schemeClr val="bg2"/>
                </a:solidFill>
              </a:rPr>
              <a:t> 25%</a:t>
            </a:r>
          </a:p>
        </p:txBody>
      </p:sp>
    </p:spTree>
    <p:extLst>
      <p:ext uri="{BB962C8B-B14F-4D97-AF65-F5344CB8AC3E}">
        <p14:creationId xmlns:p14="http://schemas.microsoft.com/office/powerpoint/2010/main" val="141561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603ADC5F-13DD-F1A0-4C6E-468AC1FCE9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2E6CEB-A1BF-716A-79F5-871BCB71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03" y="348213"/>
            <a:ext cx="11112000" cy="504000"/>
          </a:xfrm>
        </p:spPr>
        <p:txBody>
          <a:bodyPr/>
          <a:lstStyle/>
          <a:p>
            <a:r>
              <a:rPr lang="en-GB" dirty="0"/>
              <a:t>Digital Nomad Visa and Expatriates Tax Regime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E8F30-2112-1C2A-8B3E-E4C3413B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341F2-6E4B-AA6E-71C8-73C76768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3A49C1-50ED-29C3-F7A8-6377CC813E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1764" y="1018148"/>
            <a:ext cx="5821222" cy="3600000"/>
          </a:xfrm>
        </p:spPr>
        <p:txBody>
          <a:bodyPr/>
          <a:lstStyle/>
          <a:p>
            <a:r>
              <a:rPr lang="en-US" dirty="0"/>
              <a:t>Social Security Coverage </a:t>
            </a:r>
          </a:p>
          <a:p>
            <a:pPr marL="89535" lvl="1" indent="-89535"/>
            <a:r>
              <a:rPr lang="en-US" dirty="0">
                <a:latin typeface="Red Hat Display"/>
              </a:rPr>
              <a:t>Teleworking is not an international assignment </a:t>
            </a:r>
            <a:endParaRPr lang="en-US" dirty="0"/>
          </a:p>
          <a:p>
            <a:pPr marL="89535" lvl="1" indent="-89535">
              <a:buClr>
                <a:srgbClr val="EA7600"/>
              </a:buClr>
            </a:pPr>
            <a:endParaRPr lang="en-US" dirty="0">
              <a:solidFill>
                <a:srgbClr val="00335B"/>
              </a:solidFill>
              <a:latin typeface="Red Hat Display"/>
            </a:endParaRPr>
          </a:p>
          <a:p>
            <a:pPr marL="89535" lvl="1" indent="-89535">
              <a:buClr>
                <a:srgbClr val="EA7600"/>
              </a:buClr>
            </a:pPr>
            <a:r>
              <a:rPr lang="en-US" dirty="0">
                <a:solidFill>
                  <a:srgbClr val="00335B"/>
                </a:solidFill>
                <a:latin typeface="Red Hat Display"/>
              </a:rPr>
              <a:t>Most of the countries do not issue a Social Security coverage certificate</a:t>
            </a:r>
          </a:p>
          <a:p>
            <a:pPr marL="89535" lvl="1" indent="-89535">
              <a:buClr>
                <a:srgbClr val="EA7600"/>
              </a:buClr>
            </a:pPr>
            <a:endParaRPr lang="en-US" dirty="0">
              <a:solidFill>
                <a:srgbClr val="00335B"/>
              </a:solidFill>
              <a:latin typeface="Red Hat Display"/>
            </a:endParaRPr>
          </a:p>
          <a:p>
            <a:pPr marL="0" lvl="1" indent="0">
              <a:buClr>
                <a:srgbClr val="EA7600"/>
              </a:buClr>
              <a:buNone/>
            </a:pPr>
            <a:r>
              <a:rPr lang="en-US" b="1" i="1" dirty="0">
                <a:solidFill>
                  <a:schemeClr val="bg2"/>
                </a:solidFill>
                <a:latin typeface="Red Hat Display"/>
              </a:rPr>
              <a:t>Exceptions</a:t>
            </a:r>
            <a:r>
              <a:rPr lang="en-US" i="1" dirty="0">
                <a:solidFill>
                  <a:schemeClr val="bg2"/>
                </a:solidFill>
                <a:latin typeface="Red Hat Display"/>
              </a:rPr>
              <a:t>: </a:t>
            </a:r>
          </a:p>
          <a:p>
            <a:pPr marL="0" lvl="1" indent="0">
              <a:buClr>
                <a:srgbClr val="EA7600"/>
              </a:buClr>
              <a:buNone/>
            </a:pPr>
            <a:r>
              <a:rPr lang="en-US" i="1" dirty="0">
                <a:latin typeface="Red Hat Display"/>
              </a:rPr>
              <a:t>United Kingdom, Belgium</a:t>
            </a:r>
          </a:p>
          <a:p>
            <a:pPr marL="0" lvl="1" indent="0">
              <a:buClr>
                <a:srgbClr val="EA7600"/>
              </a:buClr>
              <a:buNone/>
            </a:pPr>
            <a:r>
              <a:rPr lang="en-US" i="1" dirty="0">
                <a:latin typeface="Red Hat Display"/>
              </a:rPr>
              <a:t>Germany, Luxembourg, Netherlands </a:t>
            </a:r>
          </a:p>
          <a:p>
            <a:pPr marL="0" lvl="1" indent="0">
              <a:buClr>
                <a:srgbClr val="EA7600"/>
              </a:buClr>
              <a:buNone/>
            </a:pPr>
            <a:endParaRPr lang="en-US" i="1" dirty="0">
              <a:latin typeface="Red Hat Display"/>
            </a:endParaRPr>
          </a:p>
          <a:p>
            <a:endParaRPr lang="en-GB" dirty="0"/>
          </a:p>
          <a:p>
            <a:r>
              <a:rPr lang="en-US" dirty="0"/>
              <a:t>Labor relationship in origin</a:t>
            </a:r>
          </a:p>
          <a:p>
            <a:pPr marL="89535" lvl="1" indent="-89535"/>
            <a:r>
              <a:rPr lang="en-US" dirty="0">
                <a:latin typeface="Red Hat Display"/>
              </a:rPr>
              <a:t>Representative Office</a:t>
            </a:r>
          </a:p>
          <a:p>
            <a:pPr marL="89535" lvl="1" indent="-89535"/>
            <a:r>
              <a:rPr lang="en-US" dirty="0">
                <a:latin typeface="Red Hat Display"/>
              </a:rPr>
              <a:t>Permanent Establishment </a:t>
            </a:r>
          </a:p>
          <a:p>
            <a:pPr marL="89535" lvl="1" indent="-89535"/>
            <a:r>
              <a:rPr lang="en-US" dirty="0">
                <a:latin typeface="Red Hat Display"/>
              </a:rPr>
              <a:t>LTD  </a:t>
            </a:r>
            <a:endParaRPr lang="en-US" b="1" dirty="0">
              <a:solidFill>
                <a:schemeClr val="bg2"/>
              </a:solidFill>
            </a:endParaRP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51AE52-AF66-A6F4-8C08-A007A40C1A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3519" y="1073910"/>
            <a:ext cx="4828481" cy="3977479"/>
          </a:xfrm>
        </p:spPr>
        <p:txBody>
          <a:bodyPr/>
          <a:lstStyle/>
          <a:p>
            <a:r>
              <a:rPr lang="en-US" dirty="0"/>
              <a:t>Attraction of tax residence for the Company</a:t>
            </a:r>
          </a:p>
          <a:p>
            <a:pPr marL="89535" lvl="1" indent="-89535"/>
            <a:r>
              <a:rPr lang="en-US" dirty="0">
                <a:latin typeface="Red Hat Display"/>
              </a:rPr>
              <a:t>Place of effective management </a:t>
            </a:r>
          </a:p>
          <a:p>
            <a:pPr marL="89535" lvl="1" indent="-89535"/>
            <a:r>
              <a:rPr lang="en-US" dirty="0">
                <a:latin typeface="Red Hat Display"/>
              </a:rPr>
              <a:t>Place where key business decisions and management is carried out</a:t>
            </a:r>
          </a:p>
          <a:p>
            <a:pPr marL="89535" lvl="1" indent="-89535"/>
            <a:r>
              <a:rPr lang="en-US" dirty="0">
                <a:solidFill>
                  <a:srgbClr val="00335B"/>
                </a:solidFill>
                <a:latin typeface="Red Hat Display"/>
              </a:rPr>
              <a:t> All relevant facts and circumstances must be considered</a:t>
            </a:r>
          </a:p>
          <a:p>
            <a:pPr marL="89535" lvl="1" indent="-89535"/>
            <a:endParaRPr lang="en-US" b="1" dirty="0">
              <a:solidFill>
                <a:schemeClr val="bg2"/>
              </a:solidFill>
              <a:latin typeface="Red Hat Display"/>
            </a:endParaRPr>
          </a:p>
          <a:p>
            <a:pPr marL="0" lvl="1" indent="0">
              <a:buNone/>
            </a:pPr>
            <a:r>
              <a:rPr lang="en-US" b="1" i="1" dirty="0">
                <a:solidFill>
                  <a:schemeClr val="bg2"/>
                </a:solidFill>
                <a:latin typeface="Red Hat Display"/>
              </a:rPr>
              <a:t>Example: </a:t>
            </a:r>
            <a:r>
              <a:rPr lang="en-US" i="1" dirty="0">
                <a:solidFill>
                  <a:srgbClr val="00335B"/>
                </a:solidFill>
                <a:latin typeface="Red Hat Display"/>
              </a:rPr>
              <a:t>single-member company</a:t>
            </a:r>
          </a:p>
          <a:p>
            <a:pPr marL="0" lvl="1" indent="0">
              <a:buNone/>
            </a:pPr>
            <a:endParaRPr lang="en-US" i="1" dirty="0">
              <a:solidFill>
                <a:srgbClr val="00335B"/>
              </a:solidFill>
              <a:latin typeface="Red Hat Display"/>
            </a:endParaRPr>
          </a:p>
          <a:p>
            <a:r>
              <a:rPr lang="en-US" dirty="0"/>
              <a:t>Permanent Establishment risk – Home Office</a:t>
            </a:r>
          </a:p>
          <a:p>
            <a:pPr marL="89535" lvl="1" indent="-89535"/>
            <a:r>
              <a:rPr lang="en-US" dirty="0"/>
              <a:t>there is a place of business</a:t>
            </a:r>
          </a:p>
          <a:p>
            <a:pPr marL="89535" lvl="1" indent="-89535"/>
            <a:r>
              <a:rPr lang="en-US" dirty="0"/>
              <a:t>that place is fixed </a:t>
            </a:r>
          </a:p>
          <a:p>
            <a:pPr marL="89535" lvl="1" indent="-89535"/>
            <a:r>
              <a:rPr lang="en-US" dirty="0"/>
              <a:t>in this place is where all or part of the business of the company is carried out</a:t>
            </a:r>
          </a:p>
          <a:p>
            <a:pPr marL="89535" lvl="1" indent="-89535"/>
            <a:r>
              <a:rPr lang="en-US" dirty="0"/>
              <a:t>Dependent agent article 5 OECD</a:t>
            </a:r>
          </a:p>
          <a:p>
            <a:pPr marL="89535" lvl="1" indent="-89535"/>
            <a:endParaRPr lang="en-US" dirty="0"/>
          </a:p>
          <a:p>
            <a:pPr marL="0" lvl="1" indent="0">
              <a:buNone/>
            </a:pPr>
            <a:r>
              <a:rPr lang="en-US" b="1" i="1" dirty="0">
                <a:solidFill>
                  <a:schemeClr val="bg2"/>
                </a:solidFill>
              </a:rPr>
              <a:t>Example</a:t>
            </a:r>
            <a:r>
              <a:rPr lang="en-US" i="1" dirty="0"/>
              <a:t>: Sales Manager</a:t>
            </a:r>
            <a:endParaRPr lang="en-GB" i="1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1BAF70-FF71-4B0A-85BC-1909B5FC5D25}"/>
              </a:ext>
            </a:extLst>
          </p:cNvPr>
          <p:cNvCxnSpPr/>
          <p:nvPr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651876FE-BAD6-E47E-EFDB-8753630E4DF2}"/>
              </a:ext>
            </a:extLst>
          </p:cNvPr>
          <p:cNvSpPr/>
          <p:nvPr/>
        </p:nvSpPr>
        <p:spPr>
          <a:xfrm>
            <a:off x="422738" y="4417852"/>
            <a:ext cx="383278" cy="344296"/>
          </a:xfrm>
          <a:prstGeom prst="mathMultiply">
            <a:avLst>
              <a:gd name="adj1" fmla="val 2891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75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31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BA - LEA">
      <a:dk1>
        <a:srgbClr val="00335B"/>
      </a:dk1>
      <a:lt1>
        <a:sysClr val="window" lastClr="FFFFFF"/>
      </a:lt1>
      <a:dk2>
        <a:srgbClr val="00A7CE"/>
      </a:dk2>
      <a:lt2>
        <a:srgbClr val="EA7600"/>
      </a:lt2>
      <a:accent1>
        <a:srgbClr val="00335B"/>
      </a:accent1>
      <a:accent2>
        <a:srgbClr val="00A7CE"/>
      </a:accent2>
      <a:accent3>
        <a:srgbClr val="EA7600"/>
      </a:accent3>
      <a:accent4>
        <a:srgbClr val="D7D2CB"/>
      </a:accent4>
      <a:accent5>
        <a:srgbClr val="00335B"/>
      </a:accent5>
      <a:accent6>
        <a:srgbClr val="00A7CE"/>
      </a:accent6>
      <a:hlink>
        <a:srgbClr val="0563C1"/>
      </a:hlink>
      <a:folHlink>
        <a:srgbClr val="954F72"/>
      </a:folHlink>
    </a:clrScheme>
    <a:fontScheme name="FBA - LEA">
      <a:majorFont>
        <a:latin typeface="Red Hat Display Medium"/>
        <a:ea typeface=""/>
        <a:cs typeface=""/>
      </a:majorFont>
      <a:minorFont>
        <a:latin typeface="Red Hat Displ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A Global Overview PPT pres" id="{622C9258-073F-4422-B628-487F0168238C}" vid="{94FC0850-3801-471B-9FC1-711D1F30F0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7531D33E91644A647A42C4150AC8D" ma:contentTypeVersion="4" ma:contentTypeDescription="Create a new document." ma:contentTypeScope="" ma:versionID="e617d61dc9d35fc8818bf7b33292eca4">
  <xsd:schema xmlns:xsd="http://www.w3.org/2001/XMLSchema" xmlns:xs="http://www.w3.org/2001/XMLSchema" xmlns:p="http://schemas.microsoft.com/office/2006/metadata/properties" xmlns:ns2="14cb1219-6ded-4208-84ae-c043f6ccdd8a" xmlns:ns3="f2c573dd-91fe-4d4b-b2ba-1325231c8824" targetNamespace="http://schemas.microsoft.com/office/2006/metadata/properties" ma:root="true" ma:fieldsID="5e6b50084a91dc4ef7a327bff0e8bc49" ns2:_="" ns3:_="">
    <xsd:import namespace="14cb1219-6ded-4208-84ae-c043f6ccdd8a"/>
    <xsd:import namespace="f2c573dd-91fe-4d4b-b2ba-1325231c88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b1219-6ded-4208-84ae-c043f6ccdd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73dd-91fe-4d4b-b2ba-1325231c88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6D9E1-B73B-41D4-B1F9-8F7A18C1E4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F45808-0352-4AB6-A261-86254DF06E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6A91C6-8B36-437F-A2A2-AAFC3F23C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b1219-6ded-4208-84ae-c043f6ccdd8a"/>
    <ds:schemaRef ds:uri="f2c573dd-91fe-4d4b-b2ba-1325231c88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529</Words>
  <Application>Microsoft Office PowerPoint</Application>
  <PresentationFormat>Panorámica</PresentationFormat>
  <Paragraphs>86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Red Hat Display</vt:lpstr>
      <vt:lpstr>Red Hat Display Light</vt:lpstr>
      <vt:lpstr>Red Hat Display Medium</vt:lpstr>
      <vt:lpstr>Red Hat Display SemiBold</vt:lpstr>
      <vt:lpstr>office theme</vt:lpstr>
      <vt:lpstr>Office Theme</vt:lpstr>
      <vt:lpstr>LEA Global</vt:lpstr>
      <vt:lpstr>Presentación de PowerPoint</vt:lpstr>
      <vt:lpstr>Tax residence in Spain </vt:lpstr>
      <vt:lpstr>Tax benefits Special Expatriates Regime</vt:lpstr>
      <vt:lpstr>Requirements to be meet …</vt:lpstr>
      <vt:lpstr>Digital Nomad Visa and Expatriates Tax Regime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Simona Alen</cp:lastModifiedBy>
  <cp:revision>8</cp:revision>
  <dcterms:created xsi:type="dcterms:W3CDTF">2023-03-10T14:19:07Z</dcterms:created>
  <dcterms:modified xsi:type="dcterms:W3CDTF">2023-04-28T23:11:30Z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0x01010047A7531D33E91644A647A42C4150AC8D</vt:lpwstr>
  </property>
</Properties>
</file>